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60874" y="30351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397705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61269" y="30478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72368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48569" y="303518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23232" y="303518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47031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23232" y="307328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297895" y="30351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0656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03917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0351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3130270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1919973" y="0"/>
                </a:moveTo>
                <a:lnTo>
                  <a:pt x="0" y="0"/>
                </a:lnTo>
                <a:lnTo>
                  <a:pt x="0" y="109727"/>
                </a:lnTo>
                <a:lnTo>
                  <a:pt x="1919973" y="109727"/>
                </a:lnTo>
                <a:lnTo>
                  <a:pt x="1919973" y="0"/>
                </a:lnTo>
                <a:close/>
              </a:path>
            </a:pathLst>
          </a:custGeom>
          <a:solidFill>
            <a:srgbClr val="0029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919973" y="3130270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1919973" y="0"/>
                </a:moveTo>
                <a:lnTo>
                  <a:pt x="0" y="0"/>
                </a:lnTo>
                <a:lnTo>
                  <a:pt x="0" y="109727"/>
                </a:lnTo>
                <a:lnTo>
                  <a:pt x="1919973" y="109727"/>
                </a:lnTo>
                <a:lnTo>
                  <a:pt x="1919973" y="0"/>
                </a:lnTo>
                <a:close/>
              </a:path>
            </a:pathLst>
          </a:custGeom>
          <a:solidFill>
            <a:srgbClr val="003D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3839946" y="3130270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1919973" y="0"/>
                </a:moveTo>
                <a:lnTo>
                  <a:pt x="0" y="0"/>
                </a:lnTo>
                <a:lnTo>
                  <a:pt x="0" y="109727"/>
                </a:lnTo>
                <a:lnTo>
                  <a:pt x="1919973" y="109727"/>
                </a:lnTo>
                <a:lnTo>
                  <a:pt x="1919973" y="0"/>
                </a:lnTo>
                <a:close/>
              </a:path>
            </a:pathLst>
          </a:custGeom>
          <a:solidFill>
            <a:srgbClr val="005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8116" y="603045"/>
            <a:ext cx="1869566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60874" y="30351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397705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61269" y="30478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72368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48569" y="303518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23232" y="303518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47031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23232" y="307328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297895" y="30351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0656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03917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0351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5760085" cy="354330"/>
          </a:xfrm>
          <a:custGeom>
            <a:avLst/>
            <a:gdLst/>
            <a:ahLst/>
            <a:cxnLst/>
            <a:rect l="l" t="t" r="r" b="b"/>
            <a:pathLst>
              <a:path w="5760085" h="354330">
                <a:moveTo>
                  <a:pt x="5759996" y="0"/>
                </a:moveTo>
                <a:lnTo>
                  <a:pt x="0" y="0"/>
                </a:lnTo>
                <a:lnTo>
                  <a:pt x="0" y="354152"/>
                </a:lnTo>
                <a:lnTo>
                  <a:pt x="5759996" y="354152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60874" y="30351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397705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61269" y="30478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72368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48569" y="303518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23232" y="303518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47031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23232" y="307328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297895" y="30351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0656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03917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0351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87743" y="497217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0" y="82384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005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38544" y="560460"/>
            <a:ext cx="5584825" cy="904240"/>
          </a:xfrm>
          <a:custGeom>
            <a:avLst/>
            <a:gdLst/>
            <a:ahLst/>
            <a:cxnLst/>
            <a:rect l="l" t="t" r="r" b="b"/>
            <a:pathLst>
              <a:path w="5584825" h="904240">
                <a:moveTo>
                  <a:pt x="5584580" y="0"/>
                </a:moveTo>
                <a:lnTo>
                  <a:pt x="0" y="0"/>
                </a:lnTo>
                <a:lnTo>
                  <a:pt x="0" y="904193"/>
                </a:lnTo>
                <a:lnTo>
                  <a:pt x="5584580" y="904193"/>
                </a:lnTo>
                <a:lnTo>
                  <a:pt x="5584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87743" y="541623"/>
            <a:ext cx="5584825" cy="872490"/>
          </a:xfrm>
          <a:custGeom>
            <a:avLst/>
            <a:gdLst/>
            <a:ahLst/>
            <a:cxnLst/>
            <a:rect l="l" t="t" r="r" b="b"/>
            <a:pathLst>
              <a:path w="5584825" h="872490">
                <a:moveTo>
                  <a:pt x="5584580" y="0"/>
                </a:moveTo>
                <a:lnTo>
                  <a:pt x="0" y="0"/>
                </a:lnTo>
                <a:lnTo>
                  <a:pt x="0" y="821429"/>
                </a:lnTo>
                <a:lnTo>
                  <a:pt x="4008" y="841154"/>
                </a:lnTo>
                <a:lnTo>
                  <a:pt x="14922" y="857306"/>
                </a:lnTo>
                <a:lnTo>
                  <a:pt x="31075" y="868221"/>
                </a:lnTo>
                <a:lnTo>
                  <a:pt x="50800" y="872229"/>
                </a:lnTo>
                <a:lnTo>
                  <a:pt x="5533779" y="872229"/>
                </a:lnTo>
                <a:lnTo>
                  <a:pt x="5553504" y="868221"/>
                </a:lnTo>
                <a:lnTo>
                  <a:pt x="5569657" y="857306"/>
                </a:lnTo>
                <a:lnTo>
                  <a:pt x="5580571" y="841154"/>
                </a:lnTo>
                <a:lnTo>
                  <a:pt x="5584580" y="821429"/>
                </a:lnTo>
                <a:lnTo>
                  <a:pt x="5584580" y="0"/>
                </a:lnTo>
                <a:close/>
              </a:path>
            </a:pathLst>
          </a:custGeom>
          <a:solidFill>
            <a:srgbClr val="005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60874" y="30351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397705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61269" y="30478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72368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48569" y="303518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23232" y="303518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47031" y="30415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23232" y="307328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CCDC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297895" y="30351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0656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03917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0351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1884"/>
            <a:ext cx="49568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667" y="955520"/>
            <a:ext cx="2693670" cy="208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398225" y="3122409"/>
            <a:ext cx="551179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3719" y="3122409"/>
            <a:ext cx="712469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01853" y="3122409"/>
            <a:ext cx="303642" cy="12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#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8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" Target="slide12.xml"/><Relationship Id="rId5" Type="http://schemas.openxmlformats.org/officeDocument/2006/relationships/slide" Target="slide13.xml"/><Relationship Id="rId6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slide" Target="slide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slide" Target="slide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slide" Target="slide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LJK666666666/radioML-v3" TargetMode="External"/><Relationship Id="rId3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5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slide" Target="slide6.xml"/><Relationship Id="rId9" Type="http://schemas.openxmlformats.org/officeDocument/2006/relationships/slide" Target="slide9.xml"/><Relationship Id="rId10" Type="http://schemas.openxmlformats.org/officeDocument/2006/relationships/image" Target="../media/image5.png"/><Relationship Id="rId11" Type="http://schemas.openxmlformats.org/officeDocument/2006/relationships/slide" Target="slide13.xml"/><Relationship Id="rId12" Type="http://schemas.openxmlformats.org/officeDocument/2006/relationships/image" Target="../media/image6.png"/><Relationship Id="rId13" Type="http://schemas.openxmlformats.org/officeDocument/2006/relationships/slide" Target="slide16.xml"/><Relationship Id="rId14" Type="http://schemas.openxmlformats.org/officeDocument/2006/relationships/slide" Target="slide18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jpg"/><Relationship Id="rId9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jpg"/><Relationship Id="rId9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89353" y="1627960"/>
            <a:ext cx="1581785" cy="930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Arial MT"/>
                <a:cs typeface="Arial MT"/>
              </a:rPr>
              <a:t>Junkai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Li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 MT"/>
              <a:cs typeface="Arial MT"/>
            </a:endParaRPr>
          </a:p>
          <a:p>
            <a:pPr algn="ctr" marL="12700" marR="5080">
              <a:lnSpc>
                <a:spcPts val="950"/>
              </a:lnSpc>
            </a:pPr>
            <a:r>
              <a:rPr dirty="0" sz="800" spc="-20">
                <a:latin typeface="Arial MT"/>
                <a:cs typeface="Arial MT"/>
              </a:rPr>
              <a:t>College</a:t>
            </a:r>
            <a:r>
              <a:rPr dirty="0" sz="800" spc="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Information</a:t>
            </a:r>
            <a:r>
              <a:rPr dirty="0" sz="800" spc="5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Engineering</a:t>
            </a:r>
            <a:r>
              <a:rPr dirty="0" sz="800">
                <a:latin typeface="Arial MT"/>
                <a:cs typeface="Arial MT"/>
              </a:rPr>
              <a:t> Zhejiang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University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Technology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00" spc="-60">
                <a:latin typeface="Arial MT"/>
                <a:cs typeface="Arial MT"/>
              </a:rPr>
              <a:t>June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30,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2025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4" name="object 4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Baseline</a:t>
            </a:r>
            <a:r>
              <a:rPr dirty="0" spc="-5"/>
              <a:t> </a:t>
            </a:r>
            <a:r>
              <a:rPr dirty="0" spc="-35"/>
              <a:t>Model</a:t>
            </a:r>
            <a:r>
              <a:rPr dirty="0" spc="-5"/>
              <a:t> </a:t>
            </a:r>
            <a:r>
              <a:rPr dirty="0" spc="-80"/>
              <a:t>Performance</a:t>
            </a:r>
            <a:r>
              <a:rPr dirty="0"/>
              <a:t> </a:t>
            </a:r>
            <a:r>
              <a:rPr dirty="0" spc="-70"/>
              <a:t>Comparison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33552" y="942403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30" h="0">
                <a:moveTo>
                  <a:pt x="0" y="0"/>
                </a:moveTo>
                <a:lnTo>
                  <a:pt x="2259076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0852" y="957146"/>
            <a:ext cx="1256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Model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Architecture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02928" y="957146"/>
            <a:ext cx="902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b="1">
                <a:latin typeface="Arial"/>
                <a:cs typeface="Arial"/>
              </a:rPr>
              <a:t>Accuracy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65" b="1">
                <a:latin typeface="Arial"/>
                <a:cs typeface="Arial"/>
              </a:rPr>
              <a:t>(%)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33552" y="1188084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30" h="0">
                <a:moveTo>
                  <a:pt x="0" y="0"/>
                </a:moveTo>
                <a:lnTo>
                  <a:pt x="2259076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48970" y="1200758"/>
            <a:ext cx="80073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75260" marR="167640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Arial MT"/>
                <a:cs typeface="Arial MT"/>
              </a:rPr>
              <a:t>FCNN </a:t>
            </a:r>
            <a:r>
              <a:rPr dirty="0" sz="1100" spc="-70">
                <a:latin typeface="Arial MT"/>
                <a:cs typeface="Arial MT"/>
              </a:rPr>
              <a:t>CNN2D</a:t>
            </a:r>
            <a:endParaRPr sz="1100">
              <a:latin typeface="Arial MT"/>
              <a:cs typeface="Arial MT"/>
            </a:endParaRPr>
          </a:p>
          <a:p>
            <a:pPr algn="ctr" marL="54610" marR="46990">
              <a:lnSpc>
                <a:spcPct val="102600"/>
              </a:lnSpc>
            </a:pPr>
            <a:r>
              <a:rPr dirty="0" sz="1100" spc="-60">
                <a:latin typeface="Arial MT"/>
                <a:cs typeface="Arial MT"/>
              </a:rPr>
              <a:t>Transformer </a:t>
            </a:r>
            <a:r>
              <a:rPr dirty="0" sz="1100" spc="-10">
                <a:latin typeface="Arial MT"/>
                <a:cs typeface="Arial MT"/>
              </a:rPr>
              <a:t>CNN1D</a:t>
            </a:r>
            <a:endParaRPr sz="1100">
              <a:latin typeface="Arial MT"/>
              <a:cs typeface="Arial MT"/>
            </a:endParaRPr>
          </a:p>
          <a:p>
            <a:pPr algn="ctr" marL="12700" marR="5080" indent="-635">
              <a:lnSpc>
                <a:spcPct val="102600"/>
              </a:lnSpc>
            </a:pPr>
            <a:r>
              <a:rPr dirty="0" sz="1100" spc="-10">
                <a:latin typeface="Arial MT"/>
                <a:cs typeface="Arial MT"/>
              </a:rPr>
              <a:t>ResNet </a:t>
            </a:r>
            <a:r>
              <a:rPr dirty="0" sz="1100" spc="-75">
                <a:latin typeface="Arial MT"/>
                <a:cs typeface="Arial MT"/>
              </a:rPr>
              <a:t>ComplexCNN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84910" y="1200758"/>
            <a:ext cx="339725" cy="10521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Arial MT"/>
                <a:cs typeface="Arial MT"/>
              </a:rPr>
              <a:t>42.65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Arial MT"/>
                <a:cs typeface="Arial MT"/>
              </a:rPr>
              <a:t>47.31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Arial MT"/>
                <a:cs typeface="Arial MT"/>
              </a:rPr>
              <a:t>47.86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Arial MT"/>
                <a:cs typeface="Arial MT"/>
              </a:rPr>
              <a:t>54.94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Arial MT"/>
                <a:cs typeface="Arial MT"/>
              </a:rPr>
              <a:t>55.37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Arial MT"/>
                <a:cs typeface="Arial MT"/>
              </a:rPr>
              <a:t>57.11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33552" y="2292070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30" h="0">
                <a:moveTo>
                  <a:pt x="0" y="0"/>
                </a:moveTo>
                <a:lnTo>
                  <a:pt x="2259076" y="0"/>
                </a:lnTo>
              </a:path>
            </a:pathLst>
          </a:custGeom>
          <a:ln w="68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96798" y="2304743"/>
            <a:ext cx="7048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solidFill>
                  <a:srgbClr val="DC133B"/>
                </a:solidFill>
                <a:latin typeface="Arial"/>
                <a:cs typeface="Arial"/>
              </a:rPr>
              <a:t>GRCR-</a:t>
            </a:r>
            <a:r>
              <a:rPr dirty="0" sz="1100" spc="-25" b="1">
                <a:solidFill>
                  <a:srgbClr val="DC133B"/>
                </a:solidFill>
                <a:latin typeface="Arial"/>
                <a:cs typeface="Arial"/>
              </a:rPr>
              <a:t>Net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67900" y="2304743"/>
            <a:ext cx="373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solidFill>
                  <a:srgbClr val="DC133B"/>
                </a:solidFill>
                <a:latin typeface="Arial"/>
                <a:cs typeface="Arial"/>
              </a:rPr>
              <a:t>65.38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33552" y="2537752"/>
            <a:ext cx="2259330" cy="0"/>
          </a:xfrm>
          <a:custGeom>
            <a:avLst/>
            <a:gdLst/>
            <a:ahLst/>
            <a:cxnLst/>
            <a:rect l="l" t="t" r="r" b="b"/>
            <a:pathLst>
              <a:path w="2259330" h="0">
                <a:moveTo>
                  <a:pt x="0" y="0"/>
                </a:moveTo>
                <a:lnTo>
                  <a:pt x="2259076" y="0"/>
                </a:lnTo>
              </a:path>
            </a:pathLst>
          </a:custGeom>
          <a:ln w="110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8726" y="671156"/>
            <a:ext cx="65265" cy="6526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8726" y="1053261"/>
            <a:ext cx="65265" cy="6526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726" y="1435366"/>
            <a:ext cx="65265" cy="65265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2913481" y="333893"/>
            <a:ext cx="2734310" cy="1381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Findings: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75">
                <a:latin typeface="Arial MT"/>
                <a:cs typeface="Arial MT"/>
              </a:rPr>
              <a:t>ComplexCNN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100">
                <a:latin typeface="Arial MT"/>
                <a:cs typeface="Arial MT"/>
              </a:rPr>
              <a:t>shows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natural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advantage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for </a:t>
            </a:r>
            <a:r>
              <a:rPr dirty="0" sz="1100" spc="55">
                <a:latin typeface="Arial MT"/>
                <a:cs typeface="Arial MT"/>
              </a:rPr>
              <a:t>I/Q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signals</a:t>
            </a:r>
            <a:endParaRPr sz="1100">
              <a:latin typeface="Arial MT"/>
              <a:cs typeface="Arial MT"/>
            </a:endParaRPr>
          </a:p>
          <a:p>
            <a:pPr marL="289560" marR="247015">
              <a:lnSpc>
                <a:spcPct val="102600"/>
              </a:lnSpc>
              <a:spcBef>
                <a:spcPts val="300"/>
              </a:spcBef>
            </a:pPr>
            <a:r>
              <a:rPr dirty="0" sz="1100" spc="-65">
                <a:latin typeface="Arial MT"/>
                <a:cs typeface="Arial MT"/>
              </a:rPr>
              <a:t>ResNet’s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residual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connections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improve </a:t>
            </a:r>
            <a:r>
              <a:rPr dirty="0" sz="1100" spc="-20">
                <a:latin typeface="Arial MT"/>
                <a:cs typeface="Arial MT"/>
              </a:rPr>
              <a:t>training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stability</a:t>
            </a:r>
            <a:endParaRPr sz="1100">
              <a:latin typeface="Arial MT"/>
              <a:cs typeface="Arial MT"/>
            </a:endParaRPr>
          </a:p>
          <a:p>
            <a:pPr marL="289560" marR="429259">
              <a:lnSpc>
                <a:spcPct val="102699"/>
              </a:lnSpc>
              <a:spcBef>
                <a:spcPts val="295"/>
              </a:spcBef>
            </a:pPr>
            <a:r>
              <a:rPr dirty="0" sz="1100" spc="-20" b="1">
                <a:solidFill>
                  <a:srgbClr val="DC133B"/>
                </a:solidFill>
                <a:latin typeface="Arial"/>
                <a:cs typeface="Arial"/>
              </a:rPr>
              <a:t>GRCR-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Net</a:t>
            </a:r>
            <a:r>
              <a:rPr dirty="0" sz="1100" spc="5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60" b="1">
                <a:solidFill>
                  <a:srgbClr val="DC133B"/>
                </a:solidFill>
                <a:latin typeface="Arial"/>
                <a:cs typeface="Arial"/>
              </a:rPr>
              <a:t>achieves</a:t>
            </a:r>
            <a:r>
              <a:rPr dirty="0" sz="1100" spc="6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DC133B"/>
                </a:solidFill>
                <a:latin typeface="Arial"/>
                <a:cs typeface="Arial"/>
              </a:rPr>
              <a:t>8.27% </a:t>
            </a:r>
            <a:r>
              <a:rPr dirty="0" sz="1100" spc="-40" b="1">
                <a:solidFill>
                  <a:srgbClr val="DC133B"/>
                </a:solidFill>
                <a:latin typeface="Arial"/>
                <a:cs typeface="Arial"/>
              </a:rPr>
              <a:t>improvement</a:t>
            </a:r>
            <a:r>
              <a:rPr dirty="0" sz="1100" spc="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30" b="1">
                <a:solidFill>
                  <a:srgbClr val="DC133B"/>
                </a:solidFill>
                <a:latin typeface="Arial"/>
                <a:cs typeface="Arial"/>
              </a:rPr>
              <a:t>over</a:t>
            </a:r>
            <a:r>
              <a:rPr dirty="0" sz="1100" spc="1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25" b="1">
                <a:solidFill>
                  <a:srgbClr val="DC133B"/>
                </a:solidFill>
                <a:latin typeface="Arial"/>
                <a:cs typeface="Arial"/>
              </a:rPr>
              <a:t>best</a:t>
            </a:r>
            <a:r>
              <a:rPr dirty="0" sz="1100" spc="1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55" b="1">
                <a:solidFill>
                  <a:srgbClr val="DC133B"/>
                </a:solidFill>
                <a:latin typeface="Arial"/>
                <a:cs typeface="Arial"/>
              </a:rPr>
              <a:t>baseline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8726" y="2207513"/>
            <a:ext cx="65265" cy="6526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8726" y="2417546"/>
            <a:ext cx="65265" cy="6526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8726" y="2799651"/>
            <a:ext cx="65265" cy="65265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2913481" y="1870250"/>
            <a:ext cx="2563495" cy="12096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45" b="1">
                <a:latin typeface="Arial"/>
                <a:cs typeface="Arial"/>
              </a:rPr>
              <a:t>Performance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Breakthrough: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5">
                <a:latin typeface="Arial MT"/>
                <a:cs typeface="Arial MT"/>
              </a:rPr>
              <a:t>Surpasses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existing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SOTA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methods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50">
                <a:latin typeface="Arial MT"/>
                <a:cs typeface="Arial MT"/>
              </a:rPr>
              <a:t>Consistent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improvement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across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all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SNR </a:t>
            </a:r>
            <a:r>
              <a:rPr dirty="0" sz="1100" spc="-10">
                <a:latin typeface="Arial MT"/>
                <a:cs typeface="Arial MT"/>
              </a:rPr>
              <a:t>conditions</a:t>
            </a:r>
            <a:endParaRPr sz="1100">
              <a:latin typeface="Arial MT"/>
              <a:cs typeface="Arial MT"/>
            </a:endParaRPr>
          </a:p>
          <a:p>
            <a:pPr marL="289560" marR="162560">
              <a:lnSpc>
                <a:spcPct val="102600"/>
              </a:lnSpc>
              <a:spcBef>
                <a:spcPts val="300"/>
              </a:spcBef>
            </a:pPr>
            <a:r>
              <a:rPr dirty="0" sz="1100" spc="-45">
                <a:latin typeface="Arial MT"/>
                <a:cs typeface="Arial MT"/>
              </a:rPr>
              <a:t>Exceptional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performance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low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SNR </a:t>
            </a:r>
            <a:r>
              <a:rPr dirty="0" sz="1100" spc="-10">
                <a:latin typeface="Arial MT"/>
                <a:cs typeface="Arial MT"/>
              </a:rPr>
              <a:t>environments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2" name="object 22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28" name="object 28" descr=""/>
          <p:cNvSpPr txBox="1"/>
          <p:nvPr/>
        </p:nvSpPr>
        <p:spPr>
          <a:xfrm>
            <a:off x="5427253" y="3122409"/>
            <a:ext cx="278130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600" spc="-45">
                <a:solidFill>
                  <a:srgbClr val="FFFFFF"/>
                </a:solidFill>
                <a:latin typeface="Verdana"/>
                <a:cs typeface="Verdana"/>
              </a:rPr>
              <a:t>10</a:t>
            </a:fld>
            <a:r>
              <a:rPr dirty="0" sz="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36836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Ablation </a:t>
            </a:r>
            <a:r>
              <a:rPr dirty="0" spc="-30"/>
              <a:t>Study:</a:t>
            </a:r>
            <a:r>
              <a:rPr dirty="0" spc="95"/>
              <a:t> </a:t>
            </a:r>
            <a:r>
              <a:rPr dirty="0" spc="-70"/>
              <a:t>Component</a:t>
            </a:r>
            <a:r>
              <a:rPr dirty="0" spc="-25"/>
              <a:t> </a:t>
            </a:r>
            <a:r>
              <a:rPr dirty="0" spc="-30"/>
              <a:t>Contribution</a:t>
            </a:r>
            <a:r>
              <a:rPr dirty="0" spc="-20"/>
              <a:t> </a:t>
            </a:r>
            <a:r>
              <a:rPr dirty="0" spc="-45"/>
              <a:t>Analysis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383177" y="491403"/>
            <a:ext cx="3339465" cy="1871980"/>
            <a:chOff x="1383177" y="491403"/>
            <a:chExt cx="3339465" cy="1871980"/>
          </a:xfrm>
        </p:grpSpPr>
        <p:sp>
          <p:nvSpPr>
            <p:cNvPr id="4" name="object 4" descr=""/>
            <p:cNvSpPr/>
            <p:nvPr/>
          </p:nvSpPr>
          <p:spPr>
            <a:xfrm>
              <a:off x="1663858" y="552393"/>
              <a:ext cx="926465" cy="1143000"/>
            </a:xfrm>
            <a:custGeom>
              <a:avLst/>
              <a:gdLst/>
              <a:ahLst/>
              <a:cxnLst/>
              <a:rect l="l" t="t" r="r" b="b"/>
              <a:pathLst>
                <a:path w="926464" h="1143000">
                  <a:moveTo>
                    <a:pt x="0" y="0"/>
                  </a:moveTo>
                  <a:lnTo>
                    <a:pt x="0" y="1142545"/>
                  </a:lnTo>
                </a:path>
                <a:path w="926464" h="1143000">
                  <a:moveTo>
                    <a:pt x="926025" y="0"/>
                  </a:moveTo>
                  <a:lnTo>
                    <a:pt x="926025" y="629887"/>
                  </a:lnTo>
                </a:path>
              </a:pathLst>
            </a:custGeom>
            <a:ln w="5567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515909" y="552393"/>
              <a:ext cx="926465" cy="812165"/>
            </a:xfrm>
            <a:custGeom>
              <a:avLst/>
              <a:gdLst/>
              <a:ahLst/>
              <a:cxnLst/>
              <a:rect l="l" t="t" r="r" b="b"/>
              <a:pathLst>
                <a:path w="926464" h="812165">
                  <a:moveTo>
                    <a:pt x="0" y="0"/>
                  </a:moveTo>
                  <a:lnTo>
                    <a:pt x="0" y="811855"/>
                  </a:lnTo>
                </a:path>
                <a:path w="926464" h="812165">
                  <a:moveTo>
                    <a:pt x="926025" y="0"/>
                  </a:moveTo>
                  <a:lnTo>
                    <a:pt x="926025" y="404177"/>
                  </a:lnTo>
                </a:path>
              </a:pathLst>
            </a:custGeom>
            <a:ln w="5567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86034" y="2302080"/>
              <a:ext cx="3333750" cy="0"/>
            </a:xfrm>
            <a:custGeom>
              <a:avLst/>
              <a:gdLst/>
              <a:ahLst/>
              <a:cxnLst/>
              <a:rect l="l" t="t" r="r" b="b"/>
              <a:pathLst>
                <a:path w="3333750" h="0">
                  <a:moveTo>
                    <a:pt x="0" y="0"/>
                  </a:moveTo>
                  <a:lnTo>
                    <a:pt x="3333724" y="0"/>
                  </a:lnTo>
                </a:path>
              </a:pathLst>
            </a:custGeom>
            <a:ln w="5567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86034" y="989815"/>
              <a:ext cx="3333750" cy="875030"/>
            </a:xfrm>
            <a:custGeom>
              <a:avLst/>
              <a:gdLst/>
              <a:ahLst/>
              <a:cxnLst/>
              <a:rect l="l" t="t" r="r" b="b"/>
              <a:pathLst>
                <a:path w="3333750" h="875030">
                  <a:moveTo>
                    <a:pt x="3174702" y="874843"/>
                  </a:moveTo>
                  <a:lnTo>
                    <a:pt x="3333724" y="874843"/>
                  </a:lnTo>
                </a:path>
                <a:path w="3333750" h="875030">
                  <a:moveTo>
                    <a:pt x="1322652" y="874843"/>
                  </a:moveTo>
                  <a:lnTo>
                    <a:pt x="2011071" y="874843"/>
                  </a:lnTo>
                </a:path>
                <a:path w="3333750" h="875030">
                  <a:moveTo>
                    <a:pt x="0" y="874843"/>
                  </a:moveTo>
                  <a:lnTo>
                    <a:pt x="159021" y="874843"/>
                  </a:lnTo>
                </a:path>
                <a:path w="3333750" h="875030">
                  <a:moveTo>
                    <a:pt x="396627" y="874843"/>
                  </a:moveTo>
                  <a:lnTo>
                    <a:pt x="1085046" y="874843"/>
                  </a:lnTo>
                </a:path>
                <a:path w="3333750" h="875030">
                  <a:moveTo>
                    <a:pt x="2248677" y="874843"/>
                  </a:moveTo>
                  <a:lnTo>
                    <a:pt x="2937097" y="874843"/>
                  </a:lnTo>
                </a:path>
                <a:path w="3333750" h="875030">
                  <a:moveTo>
                    <a:pt x="2248677" y="437421"/>
                  </a:moveTo>
                  <a:lnTo>
                    <a:pt x="2937097" y="437421"/>
                  </a:lnTo>
                </a:path>
                <a:path w="3333750" h="875030">
                  <a:moveTo>
                    <a:pt x="0" y="437421"/>
                  </a:moveTo>
                  <a:lnTo>
                    <a:pt x="1085046" y="437421"/>
                  </a:lnTo>
                </a:path>
                <a:path w="3333750" h="875030">
                  <a:moveTo>
                    <a:pt x="3174702" y="437421"/>
                  </a:moveTo>
                  <a:lnTo>
                    <a:pt x="3333724" y="437421"/>
                  </a:lnTo>
                </a:path>
                <a:path w="3333750" h="875030">
                  <a:moveTo>
                    <a:pt x="1322652" y="437421"/>
                  </a:moveTo>
                  <a:lnTo>
                    <a:pt x="2011071" y="437421"/>
                  </a:lnTo>
                </a:path>
                <a:path w="3333750" h="875030">
                  <a:moveTo>
                    <a:pt x="0" y="0"/>
                  </a:moveTo>
                  <a:lnTo>
                    <a:pt x="2937097" y="0"/>
                  </a:lnTo>
                </a:path>
                <a:path w="3333750" h="875030">
                  <a:moveTo>
                    <a:pt x="3174702" y="0"/>
                  </a:moveTo>
                  <a:lnTo>
                    <a:pt x="3333724" y="0"/>
                  </a:lnTo>
                </a:path>
              </a:pathLst>
            </a:custGeom>
            <a:ln w="5567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86034" y="552393"/>
              <a:ext cx="3333750" cy="0"/>
            </a:xfrm>
            <a:custGeom>
              <a:avLst/>
              <a:gdLst/>
              <a:ahLst/>
              <a:cxnLst/>
              <a:rect l="l" t="t" r="r" b="b"/>
              <a:pathLst>
                <a:path w="3333750" h="0">
                  <a:moveTo>
                    <a:pt x="0" y="0"/>
                  </a:moveTo>
                  <a:lnTo>
                    <a:pt x="3333724" y="0"/>
                  </a:lnTo>
                </a:path>
              </a:pathLst>
            </a:custGeom>
            <a:ln w="5567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86034" y="492990"/>
              <a:ext cx="3333750" cy="1868805"/>
            </a:xfrm>
            <a:custGeom>
              <a:avLst/>
              <a:gdLst/>
              <a:ahLst/>
              <a:cxnLst/>
              <a:rect l="l" t="t" r="r" b="b"/>
              <a:pathLst>
                <a:path w="3333750" h="1868805">
                  <a:moveTo>
                    <a:pt x="277824" y="1868492"/>
                  </a:moveTo>
                  <a:lnTo>
                    <a:pt x="277824" y="1809090"/>
                  </a:lnTo>
                </a:path>
                <a:path w="3333750" h="1868805">
                  <a:moveTo>
                    <a:pt x="1203849" y="1868492"/>
                  </a:moveTo>
                  <a:lnTo>
                    <a:pt x="1203849" y="1809090"/>
                  </a:lnTo>
                </a:path>
                <a:path w="3333750" h="1868805">
                  <a:moveTo>
                    <a:pt x="2129874" y="1868492"/>
                  </a:moveTo>
                  <a:lnTo>
                    <a:pt x="2129874" y="1809090"/>
                  </a:lnTo>
                </a:path>
                <a:path w="3333750" h="1868805">
                  <a:moveTo>
                    <a:pt x="3055899" y="1868492"/>
                  </a:moveTo>
                  <a:lnTo>
                    <a:pt x="3055899" y="1809090"/>
                  </a:lnTo>
                </a:path>
                <a:path w="3333750" h="1868805">
                  <a:moveTo>
                    <a:pt x="277824" y="0"/>
                  </a:moveTo>
                  <a:lnTo>
                    <a:pt x="277824" y="59402"/>
                  </a:lnTo>
                </a:path>
                <a:path w="3333750" h="1868805">
                  <a:moveTo>
                    <a:pt x="1203849" y="0"/>
                  </a:moveTo>
                  <a:lnTo>
                    <a:pt x="1203849" y="59402"/>
                  </a:lnTo>
                </a:path>
                <a:path w="3333750" h="1868805">
                  <a:moveTo>
                    <a:pt x="2129874" y="0"/>
                  </a:moveTo>
                  <a:lnTo>
                    <a:pt x="2129874" y="59402"/>
                  </a:lnTo>
                </a:path>
                <a:path w="3333750" h="1868805">
                  <a:moveTo>
                    <a:pt x="3055899" y="0"/>
                  </a:moveTo>
                  <a:lnTo>
                    <a:pt x="3055899" y="59402"/>
                  </a:lnTo>
                </a:path>
                <a:path w="3333750" h="1868805">
                  <a:moveTo>
                    <a:pt x="0" y="1809090"/>
                  </a:moveTo>
                  <a:lnTo>
                    <a:pt x="59399" y="1809090"/>
                  </a:lnTo>
                </a:path>
                <a:path w="3333750" h="1868805">
                  <a:moveTo>
                    <a:pt x="0" y="1371668"/>
                  </a:moveTo>
                  <a:lnTo>
                    <a:pt x="59399" y="1371668"/>
                  </a:lnTo>
                </a:path>
                <a:path w="3333750" h="1868805">
                  <a:moveTo>
                    <a:pt x="0" y="934246"/>
                  </a:moveTo>
                  <a:lnTo>
                    <a:pt x="59399" y="934246"/>
                  </a:lnTo>
                </a:path>
                <a:path w="3333750" h="1868805">
                  <a:moveTo>
                    <a:pt x="0" y="496824"/>
                  </a:moveTo>
                  <a:lnTo>
                    <a:pt x="59399" y="496824"/>
                  </a:lnTo>
                </a:path>
                <a:path w="3333750" h="1868805">
                  <a:moveTo>
                    <a:pt x="0" y="59402"/>
                  </a:moveTo>
                  <a:lnTo>
                    <a:pt x="59399" y="59402"/>
                  </a:lnTo>
                </a:path>
                <a:path w="3333750" h="1868805">
                  <a:moveTo>
                    <a:pt x="3333724" y="1809090"/>
                  </a:moveTo>
                  <a:lnTo>
                    <a:pt x="3274324" y="1809090"/>
                  </a:lnTo>
                </a:path>
                <a:path w="3333750" h="1868805">
                  <a:moveTo>
                    <a:pt x="3333724" y="1371668"/>
                  </a:moveTo>
                  <a:lnTo>
                    <a:pt x="3274324" y="1371668"/>
                  </a:lnTo>
                </a:path>
                <a:path w="3333750" h="1868805">
                  <a:moveTo>
                    <a:pt x="3333724" y="934246"/>
                  </a:moveTo>
                  <a:lnTo>
                    <a:pt x="3274324" y="934246"/>
                  </a:lnTo>
                </a:path>
                <a:path w="3333750" h="1868805">
                  <a:moveTo>
                    <a:pt x="3333724" y="496824"/>
                  </a:moveTo>
                  <a:lnTo>
                    <a:pt x="3274324" y="496824"/>
                  </a:lnTo>
                </a:path>
                <a:path w="3333750" h="1868805">
                  <a:moveTo>
                    <a:pt x="3333724" y="59402"/>
                  </a:moveTo>
                  <a:lnTo>
                    <a:pt x="3274324" y="59402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86034" y="552393"/>
              <a:ext cx="3333750" cy="1750060"/>
            </a:xfrm>
            <a:custGeom>
              <a:avLst/>
              <a:gdLst/>
              <a:ahLst/>
              <a:cxnLst/>
              <a:rect l="l" t="t" r="r" b="b"/>
              <a:pathLst>
                <a:path w="3333750" h="1750060">
                  <a:moveTo>
                    <a:pt x="0" y="1749687"/>
                  </a:moveTo>
                  <a:lnTo>
                    <a:pt x="0" y="0"/>
                  </a:lnTo>
                  <a:lnTo>
                    <a:pt x="3333724" y="0"/>
                  </a:lnTo>
                  <a:lnTo>
                    <a:pt x="3333724" y="1749687"/>
                  </a:lnTo>
                  <a:lnTo>
                    <a:pt x="0" y="1749687"/>
                  </a:lnTo>
                  <a:close/>
                </a:path>
              </a:pathLst>
            </a:custGeom>
            <a:ln w="5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393551" y="2360849"/>
            <a:ext cx="541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latin typeface="Arial MT"/>
                <a:cs typeface="Arial MT"/>
              </a:rPr>
              <a:t>Baseline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36899" y="2355457"/>
            <a:ext cx="8102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 MT"/>
                <a:cs typeface="Arial MT"/>
              </a:rPr>
              <a:t>+GPR+Aug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68648" y="2187076"/>
            <a:ext cx="177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latin typeface="Arial MT"/>
                <a:cs typeface="Arial MT"/>
              </a:rPr>
              <a:t>50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68648" y="874818"/>
            <a:ext cx="177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latin typeface="Arial MT"/>
                <a:cs typeface="Arial MT"/>
              </a:rPr>
              <a:t>65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68648" y="437404"/>
            <a:ext cx="177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latin typeface="Arial MT"/>
                <a:cs typeface="Arial MT"/>
              </a:rPr>
              <a:t>70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542272" y="953787"/>
            <a:ext cx="3021330" cy="1351280"/>
            <a:chOff x="1542272" y="953787"/>
            <a:chExt cx="3021330" cy="1351280"/>
          </a:xfrm>
        </p:grpSpPr>
        <p:sp>
          <p:nvSpPr>
            <p:cNvPr id="17" name="object 17" descr=""/>
            <p:cNvSpPr/>
            <p:nvPr/>
          </p:nvSpPr>
          <p:spPr>
            <a:xfrm>
              <a:off x="1545043" y="956576"/>
              <a:ext cx="3016250" cy="1345565"/>
            </a:xfrm>
            <a:custGeom>
              <a:avLst/>
              <a:gdLst/>
              <a:ahLst/>
              <a:cxnLst/>
              <a:rect l="l" t="t" r="r" b="b"/>
              <a:pathLst>
                <a:path w="3016250" h="1345564">
                  <a:moveTo>
                    <a:pt x="237617" y="738365"/>
                  </a:moveTo>
                  <a:lnTo>
                    <a:pt x="0" y="738365"/>
                  </a:lnTo>
                  <a:lnTo>
                    <a:pt x="0" y="1345514"/>
                  </a:lnTo>
                  <a:lnTo>
                    <a:pt x="237617" y="1345514"/>
                  </a:lnTo>
                  <a:lnTo>
                    <a:pt x="237617" y="738365"/>
                  </a:lnTo>
                  <a:close/>
                </a:path>
                <a:path w="3016250" h="1345564">
                  <a:moveTo>
                    <a:pt x="1163637" y="225704"/>
                  </a:moveTo>
                  <a:lnTo>
                    <a:pt x="926033" y="225704"/>
                  </a:lnTo>
                  <a:lnTo>
                    <a:pt x="926033" y="1345514"/>
                  </a:lnTo>
                  <a:lnTo>
                    <a:pt x="1163637" y="1345514"/>
                  </a:lnTo>
                  <a:lnTo>
                    <a:pt x="1163637" y="225704"/>
                  </a:lnTo>
                  <a:close/>
                </a:path>
                <a:path w="3016250" h="1345564">
                  <a:moveTo>
                    <a:pt x="2089658" y="407682"/>
                  </a:moveTo>
                  <a:lnTo>
                    <a:pt x="1852053" y="407682"/>
                  </a:lnTo>
                  <a:lnTo>
                    <a:pt x="1852053" y="1345514"/>
                  </a:lnTo>
                  <a:lnTo>
                    <a:pt x="2089658" y="1345514"/>
                  </a:lnTo>
                  <a:lnTo>
                    <a:pt x="2089658" y="407682"/>
                  </a:lnTo>
                  <a:close/>
                </a:path>
                <a:path w="3016250" h="1345564">
                  <a:moveTo>
                    <a:pt x="3015691" y="0"/>
                  </a:moveTo>
                  <a:lnTo>
                    <a:pt x="2778087" y="0"/>
                  </a:lnTo>
                  <a:lnTo>
                    <a:pt x="2778087" y="1345514"/>
                  </a:lnTo>
                  <a:lnTo>
                    <a:pt x="3015691" y="1345514"/>
                  </a:lnTo>
                  <a:lnTo>
                    <a:pt x="3015691" y="0"/>
                  </a:lnTo>
                  <a:close/>
                </a:path>
              </a:pathLst>
            </a:custGeom>
            <a:solidFill>
              <a:srgbClr val="7FA8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45056" y="956571"/>
              <a:ext cx="3016250" cy="1345565"/>
            </a:xfrm>
            <a:custGeom>
              <a:avLst/>
              <a:gdLst/>
              <a:ahLst/>
              <a:cxnLst/>
              <a:rect l="l" t="t" r="r" b="b"/>
              <a:pathLst>
                <a:path w="3016250" h="1345564">
                  <a:moveTo>
                    <a:pt x="0" y="1345509"/>
                  </a:moveTo>
                  <a:lnTo>
                    <a:pt x="237605" y="1345509"/>
                  </a:lnTo>
                  <a:lnTo>
                    <a:pt x="237605" y="738368"/>
                  </a:lnTo>
                  <a:lnTo>
                    <a:pt x="0" y="738368"/>
                  </a:lnTo>
                  <a:lnTo>
                    <a:pt x="0" y="1345509"/>
                  </a:lnTo>
                  <a:close/>
                </a:path>
                <a:path w="3016250" h="1345564">
                  <a:moveTo>
                    <a:pt x="926025" y="1345509"/>
                  </a:moveTo>
                  <a:lnTo>
                    <a:pt x="1163630" y="1345509"/>
                  </a:lnTo>
                  <a:lnTo>
                    <a:pt x="1163630" y="225709"/>
                  </a:lnTo>
                  <a:lnTo>
                    <a:pt x="926025" y="225709"/>
                  </a:lnTo>
                  <a:lnTo>
                    <a:pt x="926025" y="1345509"/>
                  </a:lnTo>
                  <a:close/>
                </a:path>
                <a:path w="3016250" h="1345564">
                  <a:moveTo>
                    <a:pt x="1852050" y="1345509"/>
                  </a:moveTo>
                  <a:lnTo>
                    <a:pt x="2089655" y="1345509"/>
                  </a:lnTo>
                  <a:lnTo>
                    <a:pt x="2089655" y="407677"/>
                  </a:lnTo>
                  <a:lnTo>
                    <a:pt x="1852050" y="407677"/>
                  </a:lnTo>
                  <a:lnTo>
                    <a:pt x="1852050" y="1345509"/>
                  </a:lnTo>
                  <a:close/>
                </a:path>
                <a:path w="3016250" h="1345564">
                  <a:moveTo>
                    <a:pt x="2778075" y="1345509"/>
                  </a:moveTo>
                  <a:lnTo>
                    <a:pt x="3015681" y="1345509"/>
                  </a:lnTo>
                  <a:lnTo>
                    <a:pt x="3015681" y="0"/>
                  </a:lnTo>
                  <a:lnTo>
                    <a:pt x="2778075" y="0"/>
                  </a:lnTo>
                  <a:lnTo>
                    <a:pt x="2778075" y="1345509"/>
                  </a:lnTo>
                  <a:close/>
                </a:path>
              </a:pathLst>
            </a:custGeom>
            <a:ln w="55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168648" y="1312247"/>
            <a:ext cx="680720" cy="64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65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60</a:t>
            </a:r>
            <a:endParaRPr sz="1200">
              <a:latin typeface="Arial MT"/>
              <a:cs typeface="Arial MT"/>
            </a:endParaRPr>
          </a:p>
          <a:p>
            <a:pPr marL="322580">
              <a:lnSpc>
                <a:spcPts val="1365"/>
              </a:lnSpc>
            </a:pPr>
            <a:r>
              <a:rPr dirty="0" sz="1200" spc="-45">
                <a:latin typeface="Arial MT"/>
                <a:cs typeface="Arial MT"/>
              </a:rPr>
              <a:t>56</a:t>
            </a:r>
            <a:r>
              <a:rPr dirty="0" sz="1200" spc="-45" i="1">
                <a:latin typeface="Calibri"/>
                <a:cs typeface="Calibri"/>
              </a:rPr>
              <a:t>.</a:t>
            </a:r>
            <a:r>
              <a:rPr dirty="0" sz="1200" spc="-45">
                <a:latin typeface="Arial MT"/>
                <a:cs typeface="Arial MT"/>
              </a:rPr>
              <a:t>94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200" spc="-25">
                <a:latin typeface="Arial MT"/>
                <a:cs typeface="Arial MT"/>
              </a:rPr>
              <a:t>55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442433" y="963933"/>
            <a:ext cx="295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latin typeface="Arial MT"/>
                <a:cs typeface="Arial MT"/>
              </a:rPr>
              <a:t>62</a:t>
            </a:r>
            <a:r>
              <a:rPr dirty="0" sz="1200" spc="-35" i="1">
                <a:latin typeface="Calibri"/>
                <a:cs typeface="Calibri"/>
              </a:rPr>
              <a:t>.</a:t>
            </a:r>
            <a:r>
              <a:rPr dirty="0" sz="1200" spc="-35">
                <a:latin typeface="Arial MT"/>
                <a:cs typeface="Arial MT"/>
              </a:rPr>
              <a:t>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330590" y="1145906"/>
            <a:ext cx="370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latin typeface="Arial MT"/>
                <a:cs typeface="Arial MT"/>
              </a:rPr>
              <a:t>60</a:t>
            </a:r>
            <a:r>
              <a:rPr dirty="0" sz="1200" spc="-45" i="1">
                <a:latin typeface="Calibri"/>
                <a:cs typeface="Calibri"/>
              </a:rPr>
              <a:t>.</a:t>
            </a:r>
            <a:r>
              <a:rPr dirty="0" sz="1200" spc="-45">
                <a:latin typeface="Arial MT"/>
                <a:cs typeface="Arial MT"/>
              </a:rPr>
              <a:t>72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256605" y="738234"/>
            <a:ext cx="370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>
                <a:latin typeface="Arial MT"/>
                <a:cs typeface="Arial MT"/>
              </a:rPr>
              <a:t>65</a:t>
            </a:r>
            <a:r>
              <a:rPr dirty="0" sz="1200" spc="-45" i="1">
                <a:latin typeface="Calibri"/>
                <a:cs typeface="Calibri"/>
              </a:rPr>
              <a:t>.</a:t>
            </a:r>
            <a:r>
              <a:rPr dirty="0" sz="1200" spc="-45">
                <a:latin typeface="Arial MT"/>
                <a:cs typeface="Arial MT"/>
              </a:rPr>
              <a:t>38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70250" y="2293778"/>
            <a:ext cx="1365250" cy="514984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959485" algn="l"/>
              </a:tabLst>
            </a:pPr>
            <a:r>
              <a:rPr dirty="0" sz="1200" spc="-20">
                <a:latin typeface="Arial MT"/>
                <a:cs typeface="Arial MT"/>
              </a:rPr>
              <a:t>+GPR</a:t>
            </a:r>
            <a:r>
              <a:rPr dirty="0" sz="1200">
                <a:latin typeface="Arial MT"/>
                <a:cs typeface="Arial MT"/>
              </a:rPr>
              <a:t>	</a:t>
            </a:r>
            <a:r>
              <a:rPr dirty="0" sz="1200" spc="-20">
                <a:latin typeface="Arial MT"/>
                <a:cs typeface="Arial MT"/>
              </a:rPr>
              <a:t>+Aug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200" spc="-10">
                <a:latin typeface="Arial MT"/>
                <a:cs typeface="Arial MT"/>
              </a:rPr>
              <a:t>Method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 spc="-35">
                <a:latin typeface="Arial MT"/>
                <a:cs typeface="Arial MT"/>
              </a:rPr>
              <a:t>Combination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89984" y="981926"/>
            <a:ext cx="211454" cy="890269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0"/>
              </a:lnSpc>
            </a:pPr>
            <a:r>
              <a:rPr dirty="0" sz="1200" spc="-50">
                <a:latin typeface="Arial MT"/>
                <a:cs typeface="Arial MT"/>
              </a:rPr>
              <a:t>Accuracy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(%)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25844" y="2887026"/>
            <a:ext cx="847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Insights: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7" name="object 27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415632" y="3092254"/>
            <a:ext cx="1524635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 spc="-85">
                <a:latin typeface="Arial MT"/>
                <a:cs typeface="Arial MT"/>
              </a:rPr>
              <a:t>GPR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denoising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contributes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985783" y="3092254"/>
            <a:ext cx="1793875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 spc="-10">
                <a:latin typeface="Arial MT"/>
                <a:cs typeface="Arial MT"/>
              </a:rPr>
              <a:t>most: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+5.86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  <a:hlinkClick r:id="rId2" action="ppaction://hlinksldjump"/>
              </a:rPr>
              <a:t>p</a:t>
            </a:r>
            <a:r>
              <a:rPr dirty="0" sz="1100" spc="-60">
                <a:latin typeface="Arial MT"/>
                <a:cs typeface="Arial MT"/>
              </a:rPr>
              <a:t>ercentage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points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11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0"/>
              <a:t>Performance</a:t>
            </a:r>
            <a:r>
              <a:rPr dirty="0"/>
              <a:t> </a:t>
            </a:r>
            <a:r>
              <a:rPr dirty="0" spc="-100"/>
              <a:t>Across</a:t>
            </a:r>
            <a:r>
              <a:rPr dirty="0" spc="5"/>
              <a:t> </a:t>
            </a:r>
            <a:r>
              <a:rPr dirty="0" spc="-25"/>
              <a:t>Different</a:t>
            </a:r>
            <a:r>
              <a:rPr dirty="0" spc="5"/>
              <a:t> </a:t>
            </a:r>
            <a:r>
              <a:rPr dirty="0" spc="-105"/>
              <a:t>SNR</a:t>
            </a:r>
            <a:r>
              <a:rPr dirty="0" spc="5"/>
              <a:t> </a:t>
            </a:r>
            <a:r>
              <a:rPr dirty="0" spc="-45"/>
              <a:t>Conditions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56080" y="540695"/>
            <a:ext cx="3756025" cy="1595755"/>
            <a:chOff x="1256080" y="540695"/>
            <a:chExt cx="3756025" cy="1595755"/>
          </a:xfrm>
        </p:grpSpPr>
        <p:sp>
          <p:nvSpPr>
            <p:cNvPr id="4" name="object 4" descr=""/>
            <p:cNvSpPr/>
            <p:nvPr/>
          </p:nvSpPr>
          <p:spPr>
            <a:xfrm>
              <a:off x="1258620" y="543235"/>
              <a:ext cx="1974214" cy="1590675"/>
            </a:xfrm>
            <a:custGeom>
              <a:avLst/>
              <a:gdLst/>
              <a:ahLst/>
              <a:cxnLst/>
              <a:rect l="l" t="t" r="r" b="b"/>
              <a:pathLst>
                <a:path w="1974214" h="1590675">
                  <a:moveTo>
                    <a:pt x="0" y="1590644"/>
                  </a:moveTo>
                  <a:lnTo>
                    <a:pt x="0" y="0"/>
                  </a:lnTo>
                </a:path>
                <a:path w="1974214" h="1590675">
                  <a:moveTo>
                    <a:pt x="493503" y="1590644"/>
                  </a:moveTo>
                  <a:lnTo>
                    <a:pt x="493503" y="0"/>
                  </a:lnTo>
                </a:path>
                <a:path w="1974214" h="1590675">
                  <a:moveTo>
                    <a:pt x="987006" y="1590644"/>
                  </a:moveTo>
                  <a:lnTo>
                    <a:pt x="987006" y="0"/>
                  </a:lnTo>
                </a:path>
                <a:path w="1974214" h="1590675">
                  <a:moveTo>
                    <a:pt x="1480510" y="1590644"/>
                  </a:moveTo>
                  <a:lnTo>
                    <a:pt x="1480510" y="0"/>
                  </a:lnTo>
                </a:path>
                <a:path w="1974214" h="1590675">
                  <a:moveTo>
                    <a:pt x="1974013" y="1590644"/>
                  </a:moveTo>
                  <a:lnTo>
                    <a:pt x="1974013" y="0"/>
                  </a:lnTo>
                </a:path>
              </a:pathLst>
            </a:custGeom>
            <a:ln w="506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26137" y="543235"/>
              <a:ext cx="987425" cy="1590675"/>
            </a:xfrm>
            <a:custGeom>
              <a:avLst/>
              <a:gdLst/>
              <a:ahLst/>
              <a:cxnLst/>
              <a:rect l="l" t="t" r="r" b="b"/>
              <a:pathLst>
                <a:path w="987425" h="1590675">
                  <a:moveTo>
                    <a:pt x="0" y="1540396"/>
                  </a:moveTo>
                  <a:lnTo>
                    <a:pt x="0" y="1590644"/>
                  </a:lnTo>
                </a:path>
                <a:path w="987425" h="1590675">
                  <a:moveTo>
                    <a:pt x="0" y="0"/>
                  </a:moveTo>
                  <a:lnTo>
                    <a:pt x="0" y="1149954"/>
                  </a:lnTo>
                </a:path>
                <a:path w="987425" h="1590675">
                  <a:moveTo>
                    <a:pt x="493503" y="1540396"/>
                  </a:moveTo>
                  <a:lnTo>
                    <a:pt x="493503" y="1590644"/>
                  </a:lnTo>
                </a:path>
                <a:path w="987425" h="1590675">
                  <a:moveTo>
                    <a:pt x="493503" y="0"/>
                  </a:moveTo>
                  <a:lnTo>
                    <a:pt x="493503" y="1149954"/>
                  </a:lnTo>
                </a:path>
                <a:path w="987425" h="1590675">
                  <a:moveTo>
                    <a:pt x="987006" y="1540396"/>
                  </a:moveTo>
                  <a:lnTo>
                    <a:pt x="987006" y="1590644"/>
                  </a:lnTo>
                </a:path>
                <a:path w="987425" h="1590675">
                  <a:moveTo>
                    <a:pt x="987006" y="0"/>
                  </a:moveTo>
                  <a:lnTo>
                    <a:pt x="987006" y="1149954"/>
                  </a:lnTo>
                </a:path>
              </a:pathLst>
            </a:custGeom>
            <a:ln w="506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58620" y="2133879"/>
              <a:ext cx="3750945" cy="0"/>
            </a:xfrm>
            <a:custGeom>
              <a:avLst/>
              <a:gdLst/>
              <a:ahLst/>
              <a:cxnLst/>
              <a:rect l="l" t="t" r="r" b="b"/>
              <a:pathLst>
                <a:path w="3750945" h="0">
                  <a:moveTo>
                    <a:pt x="0" y="0"/>
                  </a:moveTo>
                  <a:lnTo>
                    <a:pt x="3750625" y="0"/>
                  </a:lnTo>
                </a:path>
              </a:pathLst>
            </a:custGeom>
            <a:ln w="506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58620" y="1815750"/>
              <a:ext cx="3750945" cy="0"/>
            </a:xfrm>
            <a:custGeom>
              <a:avLst/>
              <a:gdLst/>
              <a:ahLst/>
              <a:cxnLst/>
              <a:rect l="l" t="t" r="r" b="b"/>
              <a:pathLst>
                <a:path w="3750945" h="0">
                  <a:moveTo>
                    <a:pt x="0" y="0"/>
                  </a:moveTo>
                  <a:lnTo>
                    <a:pt x="2391875" y="0"/>
                  </a:lnTo>
                </a:path>
                <a:path w="3750945" h="0">
                  <a:moveTo>
                    <a:pt x="3635580" y="0"/>
                  </a:moveTo>
                  <a:lnTo>
                    <a:pt x="3750625" y="0"/>
                  </a:lnTo>
                </a:path>
              </a:pathLst>
            </a:custGeom>
            <a:ln w="506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58620" y="543235"/>
              <a:ext cx="3750945" cy="954405"/>
            </a:xfrm>
            <a:custGeom>
              <a:avLst/>
              <a:gdLst/>
              <a:ahLst/>
              <a:cxnLst/>
              <a:rect l="l" t="t" r="r" b="b"/>
              <a:pathLst>
                <a:path w="3750945" h="954405">
                  <a:moveTo>
                    <a:pt x="0" y="954386"/>
                  </a:moveTo>
                  <a:lnTo>
                    <a:pt x="3750625" y="954386"/>
                  </a:lnTo>
                </a:path>
                <a:path w="3750945" h="954405">
                  <a:moveTo>
                    <a:pt x="0" y="636257"/>
                  </a:moveTo>
                  <a:lnTo>
                    <a:pt x="3750625" y="636257"/>
                  </a:lnTo>
                </a:path>
                <a:path w="3750945" h="954405">
                  <a:moveTo>
                    <a:pt x="0" y="318128"/>
                  </a:moveTo>
                  <a:lnTo>
                    <a:pt x="3750625" y="318128"/>
                  </a:lnTo>
                </a:path>
                <a:path w="3750945" h="954405">
                  <a:moveTo>
                    <a:pt x="0" y="0"/>
                  </a:moveTo>
                  <a:lnTo>
                    <a:pt x="3750625" y="0"/>
                  </a:lnTo>
                </a:path>
              </a:pathLst>
            </a:custGeom>
            <a:ln w="506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58620" y="2079872"/>
              <a:ext cx="1974214" cy="54610"/>
            </a:xfrm>
            <a:custGeom>
              <a:avLst/>
              <a:gdLst/>
              <a:ahLst/>
              <a:cxnLst/>
              <a:rect l="l" t="t" r="r" b="b"/>
              <a:pathLst>
                <a:path w="1974214" h="54610">
                  <a:moveTo>
                    <a:pt x="0" y="54007"/>
                  </a:moveTo>
                  <a:lnTo>
                    <a:pt x="0" y="0"/>
                  </a:lnTo>
                </a:path>
                <a:path w="1974214" h="54610">
                  <a:moveTo>
                    <a:pt x="493503" y="54007"/>
                  </a:moveTo>
                  <a:lnTo>
                    <a:pt x="493503" y="0"/>
                  </a:lnTo>
                </a:path>
                <a:path w="1974214" h="54610">
                  <a:moveTo>
                    <a:pt x="987006" y="54007"/>
                  </a:moveTo>
                  <a:lnTo>
                    <a:pt x="987006" y="0"/>
                  </a:lnTo>
                </a:path>
                <a:path w="1974214" h="54610">
                  <a:moveTo>
                    <a:pt x="1480510" y="54007"/>
                  </a:moveTo>
                  <a:lnTo>
                    <a:pt x="1480510" y="0"/>
                  </a:lnTo>
                </a:path>
                <a:path w="1974214" h="54610">
                  <a:moveTo>
                    <a:pt x="1974013" y="54007"/>
                  </a:moveTo>
                  <a:lnTo>
                    <a:pt x="1974013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26137" y="2083631"/>
              <a:ext cx="987425" cy="50800"/>
            </a:xfrm>
            <a:custGeom>
              <a:avLst/>
              <a:gdLst/>
              <a:ahLst/>
              <a:cxnLst/>
              <a:rect l="l" t="t" r="r" b="b"/>
              <a:pathLst>
                <a:path w="987425" h="50800">
                  <a:moveTo>
                    <a:pt x="0" y="0"/>
                  </a:moveTo>
                  <a:lnTo>
                    <a:pt x="0" y="50247"/>
                  </a:lnTo>
                </a:path>
                <a:path w="987425" h="50800">
                  <a:moveTo>
                    <a:pt x="493503" y="0"/>
                  </a:moveTo>
                  <a:lnTo>
                    <a:pt x="493503" y="50247"/>
                  </a:lnTo>
                </a:path>
                <a:path w="987425" h="50800">
                  <a:moveTo>
                    <a:pt x="987006" y="0"/>
                  </a:moveTo>
                  <a:lnTo>
                    <a:pt x="987006" y="50247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58620" y="543235"/>
              <a:ext cx="3750945" cy="1590675"/>
            </a:xfrm>
            <a:custGeom>
              <a:avLst/>
              <a:gdLst/>
              <a:ahLst/>
              <a:cxnLst/>
              <a:rect l="l" t="t" r="r" b="b"/>
              <a:pathLst>
                <a:path w="3750945" h="1590675">
                  <a:moveTo>
                    <a:pt x="0" y="0"/>
                  </a:moveTo>
                  <a:lnTo>
                    <a:pt x="0" y="54007"/>
                  </a:lnTo>
                </a:path>
                <a:path w="3750945" h="1590675">
                  <a:moveTo>
                    <a:pt x="493503" y="0"/>
                  </a:moveTo>
                  <a:lnTo>
                    <a:pt x="493503" y="54007"/>
                  </a:lnTo>
                </a:path>
                <a:path w="3750945" h="1590675">
                  <a:moveTo>
                    <a:pt x="987006" y="0"/>
                  </a:moveTo>
                  <a:lnTo>
                    <a:pt x="987006" y="54007"/>
                  </a:lnTo>
                </a:path>
                <a:path w="3750945" h="1590675">
                  <a:moveTo>
                    <a:pt x="1480510" y="0"/>
                  </a:moveTo>
                  <a:lnTo>
                    <a:pt x="1480510" y="54007"/>
                  </a:lnTo>
                </a:path>
                <a:path w="3750945" h="1590675">
                  <a:moveTo>
                    <a:pt x="1974013" y="0"/>
                  </a:moveTo>
                  <a:lnTo>
                    <a:pt x="1974013" y="54007"/>
                  </a:lnTo>
                </a:path>
                <a:path w="3750945" h="1590675">
                  <a:moveTo>
                    <a:pt x="2467517" y="0"/>
                  </a:moveTo>
                  <a:lnTo>
                    <a:pt x="2467517" y="54007"/>
                  </a:lnTo>
                </a:path>
                <a:path w="3750945" h="1590675">
                  <a:moveTo>
                    <a:pt x="2961020" y="0"/>
                  </a:moveTo>
                  <a:lnTo>
                    <a:pt x="2961020" y="54007"/>
                  </a:lnTo>
                </a:path>
                <a:path w="3750945" h="1590675">
                  <a:moveTo>
                    <a:pt x="3454523" y="0"/>
                  </a:moveTo>
                  <a:lnTo>
                    <a:pt x="3454523" y="54007"/>
                  </a:lnTo>
                </a:path>
                <a:path w="3750945" h="1590675">
                  <a:moveTo>
                    <a:pt x="0" y="1590644"/>
                  </a:moveTo>
                  <a:lnTo>
                    <a:pt x="53999" y="1590644"/>
                  </a:lnTo>
                </a:path>
                <a:path w="3750945" h="1590675">
                  <a:moveTo>
                    <a:pt x="0" y="1272515"/>
                  </a:moveTo>
                  <a:lnTo>
                    <a:pt x="53999" y="1272515"/>
                  </a:lnTo>
                </a:path>
                <a:path w="3750945" h="1590675">
                  <a:moveTo>
                    <a:pt x="0" y="954386"/>
                  </a:moveTo>
                  <a:lnTo>
                    <a:pt x="53999" y="954386"/>
                  </a:lnTo>
                </a:path>
                <a:path w="3750945" h="1590675">
                  <a:moveTo>
                    <a:pt x="0" y="636257"/>
                  </a:moveTo>
                  <a:lnTo>
                    <a:pt x="53999" y="636257"/>
                  </a:lnTo>
                </a:path>
                <a:path w="3750945" h="1590675">
                  <a:moveTo>
                    <a:pt x="0" y="318128"/>
                  </a:moveTo>
                  <a:lnTo>
                    <a:pt x="53999" y="318128"/>
                  </a:lnTo>
                </a:path>
                <a:path w="3750945" h="1590675">
                  <a:moveTo>
                    <a:pt x="0" y="0"/>
                  </a:moveTo>
                  <a:lnTo>
                    <a:pt x="53999" y="0"/>
                  </a:lnTo>
                </a:path>
                <a:path w="3750945" h="1590675">
                  <a:moveTo>
                    <a:pt x="3750625" y="1590644"/>
                  </a:moveTo>
                  <a:lnTo>
                    <a:pt x="3696625" y="1590644"/>
                  </a:lnTo>
                </a:path>
                <a:path w="3750945" h="1590675">
                  <a:moveTo>
                    <a:pt x="3750625" y="1272515"/>
                  </a:moveTo>
                  <a:lnTo>
                    <a:pt x="3696625" y="1272515"/>
                  </a:lnTo>
                </a:path>
                <a:path w="3750945" h="1590675">
                  <a:moveTo>
                    <a:pt x="3750625" y="954386"/>
                  </a:moveTo>
                  <a:lnTo>
                    <a:pt x="3696625" y="954386"/>
                  </a:lnTo>
                </a:path>
                <a:path w="3750945" h="1590675">
                  <a:moveTo>
                    <a:pt x="3750625" y="636257"/>
                  </a:moveTo>
                  <a:lnTo>
                    <a:pt x="3696625" y="636257"/>
                  </a:lnTo>
                </a:path>
                <a:path w="3750945" h="1590675">
                  <a:moveTo>
                    <a:pt x="3750625" y="318128"/>
                  </a:moveTo>
                  <a:lnTo>
                    <a:pt x="3696625" y="318128"/>
                  </a:lnTo>
                </a:path>
                <a:path w="3750945" h="1590675">
                  <a:moveTo>
                    <a:pt x="3750625" y="0"/>
                  </a:moveTo>
                  <a:lnTo>
                    <a:pt x="3696625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58620" y="543235"/>
              <a:ext cx="3750945" cy="1590675"/>
            </a:xfrm>
            <a:custGeom>
              <a:avLst/>
              <a:gdLst/>
              <a:ahLst/>
              <a:cxnLst/>
              <a:rect l="l" t="t" r="r" b="b"/>
              <a:pathLst>
                <a:path w="3750945" h="1590675">
                  <a:moveTo>
                    <a:pt x="0" y="1590644"/>
                  </a:moveTo>
                  <a:lnTo>
                    <a:pt x="0" y="0"/>
                  </a:lnTo>
                  <a:lnTo>
                    <a:pt x="3750625" y="0"/>
                  </a:lnTo>
                  <a:lnTo>
                    <a:pt x="3750625" y="1590644"/>
                  </a:lnTo>
                  <a:lnTo>
                    <a:pt x="0" y="159064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23213" y="2122130"/>
            <a:ext cx="17170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6095" algn="l"/>
                <a:tab pos="999490" algn="l"/>
                <a:tab pos="1527175" algn="l"/>
              </a:tabLst>
            </a:pPr>
            <a:r>
              <a:rPr dirty="0" sz="1100" spc="-25" i="1">
                <a:latin typeface="Arial"/>
                <a:cs typeface="Arial"/>
              </a:rPr>
              <a:t>−</a:t>
            </a:r>
            <a:r>
              <a:rPr dirty="0" sz="1100" spc="-25">
                <a:latin typeface="Arial MT"/>
                <a:cs typeface="Arial MT"/>
              </a:rPr>
              <a:t>20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25" i="1">
                <a:latin typeface="Arial"/>
                <a:cs typeface="Arial"/>
              </a:rPr>
              <a:t>−</a:t>
            </a:r>
            <a:r>
              <a:rPr dirty="0" sz="1100" spc="-25">
                <a:latin typeface="Arial MT"/>
                <a:cs typeface="Arial MT"/>
              </a:rPr>
              <a:t>15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25" i="1">
                <a:latin typeface="Arial"/>
                <a:cs typeface="Arial"/>
              </a:rPr>
              <a:t>−</a:t>
            </a:r>
            <a:r>
              <a:rPr dirty="0" sz="1100" spc="-25">
                <a:latin typeface="Arial MT"/>
                <a:cs typeface="Arial MT"/>
              </a:rPr>
              <a:t>10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40" i="1">
                <a:latin typeface="Arial"/>
                <a:cs typeface="Arial"/>
              </a:rPr>
              <a:t>−</a:t>
            </a:r>
            <a:r>
              <a:rPr dirty="0" sz="1100" spc="4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678986" y="2122130"/>
            <a:ext cx="94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28674" y="2028176"/>
            <a:ext cx="94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59840" y="1710053"/>
            <a:ext cx="1631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Arial MT"/>
                <a:cs typeface="Arial MT"/>
              </a:rPr>
              <a:t>20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91019" y="437551"/>
            <a:ext cx="232410" cy="1146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Arial MT"/>
                <a:cs typeface="Arial MT"/>
              </a:rPr>
              <a:t>100</a:t>
            </a:r>
            <a:endParaRPr sz="1100">
              <a:latin typeface="Arial MT"/>
              <a:cs typeface="Arial MT"/>
            </a:endParaRPr>
          </a:p>
          <a:p>
            <a:pPr marL="81280">
              <a:lnSpc>
                <a:spcPct val="100000"/>
              </a:lnSpc>
              <a:spcBef>
                <a:spcPts val="1185"/>
              </a:spcBef>
            </a:pPr>
            <a:r>
              <a:rPr dirty="0" sz="1100" spc="-50">
                <a:latin typeface="Arial MT"/>
                <a:cs typeface="Arial MT"/>
              </a:rPr>
              <a:t>80</a:t>
            </a:r>
            <a:endParaRPr sz="1100">
              <a:latin typeface="Arial MT"/>
              <a:cs typeface="Arial MT"/>
            </a:endParaRPr>
          </a:p>
          <a:p>
            <a:pPr marL="81280">
              <a:lnSpc>
                <a:spcPct val="100000"/>
              </a:lnSpc>
              <a:spcBef>
                <a:spcPts val="1185"/>
              </a:spcBef>
            </a:pPr>
            <a:r>
              <a:rPr dirty="0" sz="1100" spc="-50">
                <a:latin typeface="Arial MT"/>
                <a:cs typeface="Arial MT"/>
              </a:rPr>
              <a:t>60</a:t>
            </a:r>
            <a:endParaRPr sz="1100">
              <a:latin typeface="Arial MT"/>
              <a:cs typeface="Arial MT"/>
            </a:endParaRPr>
          </a:p>
          <a:p>
            <a:pPr marL="81280">
              <a:lnSpc>
                <a:spcPct val="100000"/>
              </a:lnSpc>
              <a:spcBef>
                <a:spcPts val="1185"/>
              </a:spcBef>
            </a:pPr>
            <a:r>
              <a:rPr dirty="0" sz="1100" spc="-50">
                <a:latin typeface="Arial MT"/>
                <a:cs typeface="Arial MT"/>
              </a:rPr>
              <a:t>40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228254" y="643633"/>
            <a:ext cx="3811904" cy="1442720"/>
            <a:chOff x="1228254" y="643633"/>
            <a:chExt cx="3811904" cy="1442720"/>
          </a:xfrm>
        </p:grpSpPr>
        <p:sp>
          <p:nvSpPr>
            <p:cNvPr id="19" name="object 19" descr=""/>
            <p:cNvSpPr/>
            <p:nvPr/>
          </p:nvSpPr>
          <p:spPr>
            <a:xfrm>
              <a:off x="1258620" y="768947"/>
              <a:ext cx="3750945" cy="1227455"/>
            </a:xfrm>
            <a:custGeom>
              <a:avLst/>
              <a:gdLst/>
              <a:ahLst/>
              <a:cxnLst/>
              <a:rect l="l" t="t" r="r" b="b"/>
              <a:pathLst>
                <a:path w="3750945" h="1227455">
                  <a:moveTo>
                    <a:pt x="0" y="1222887"/>
                  </a:moveTo>
                  <a:lnTo>
                    <a:pt x="197401" y="1226864"/>
                  </a:lnTo>
                  <a:lnTo>
                    <a:pt x="394802" y="1208253"/>
                  </a:lnTo>
                  <a:lnTo>
                    <a:pt x="592203" y="1188688"/>
                  </a:lnTo>
                  <a:lnTo>
                    <a:pt x="789605" y="1163715"/>
                  </a:lnTo>
                  <a:lnTo>
                    <a:pt x="987006" y="1044417"/>
                  </a:lnTo>
                  <a:lnTo>
                    <a:pt x="1184408" y="813614"/>
                  </a:lnTo>
                  <a:lnTo>
                    <a:pt x="1381809" y="492304"/>
                  </a:lnTo>
                  <a:lnTo>
                    <a:pt x="1579210" y="346601"/>
                  </a:lnTo>
                  <a:lnTo>
                    <a:pt x="1776612" y="161450"/>
                  </a:lnTo>
                  <a:lnTo>
                    <a:pt x="1974013" y="101483"/>
                  </a:lnTo>
                  <a:lnTo>
                    <a:pt x="2171414" y="45333"/>
                  </a:lnTo>
                  <a:lnTo>
                    <a:pt x="2368816" y="19883"/>
                  </a:lnTo>
                  <a:lnTo>
                    <a:pt x="2566217" y="29904"/>
                  </a:lnTo>
                  <a:lnTo>
                    <a:pt x="2763619" y="41993"/>
                  </a:lnTo>
                  <a:lnTo>
                    <a:pt x="2961020" y="17179"/>
                  </a:lnTo>
                  <a:lnTo>
                    <a:pt x="3158421" y="0"/>
                  </a:lnTo>
                  <a:lnTo>
                    <a:pt x="3355823" y="7953"/>
                  </a:lnTo>
                  <a:lnTo>
                    <a:pt x="3553224" y="56626"/>
                  </a:lnTo>
                  <a:lnTo>
                    <a:pt x="3750625" y="30858"/>
                  </a:lnTo>
                </a:path>
              </a:pathLst>
            </a:custGeom>
            <a:ln w="1012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58620" y="648694"/>
              <a:ext cx="3750945" cy="1332230"/>
            </a:xfrm>
            <a:custGeom>
              <a:avLst/>
              <a:gdLst/>
              <a:ahLst/>
              <a:cxnLst/>
              <a:rect l="l" t="t" r="r" b="b"/>
              <a:pathLst>
                <a:path w="3750945" h="1332230">
                  <a:moveTo>
                    <a:pt x="0" y="1331687"/>
                  </a:moveTo>
                  <a:lnTo>
                    <a:pt x="197401" y="1324847"/>
                  </a:lnTo>
                  <a:lnTo>
                    <a:pt x="394802" y="1275060"/>
                  </a:lnTo>
                  <a:lnTo>
                    <a:pt x="592203" y="1178031"/>
                  </a:lnTo>
                  <a:lnTo>
                    <a:pt x="789605" y="1091977"/>
                  </a:lnTo>
                  <a:lnTo>
                    <a:pt x="987006" y="927663"/>
                  </a:lnTo>
                  <a:lnTo>
                    <a:pt x="1184408" y="680000"/>
                  </a:lnTo>
                  <a:lnTo>
                    <a:pt x="1381809" y="466377"/>
                  </a:lnTo>
                  <a:lnTo>
                    <a:pt x="1579210" y="247027"/>
                  </a:lnTo>
                  <a:lnTo>
                    <a:pt x="1776612" y="121525"/>
                  </a:lnTo>
                  <a:lnTo>
                    <a:pt x="1974013" y="88598"/>
                  </a:lnTo>
                  <a:lnTo>
                    <a:pt x="2171414" y="30699"/>
                  </a:lnTo>
                  <a:lnTo>
                    <a:pt x="2368816" y="31494"/>
                  </a:lnTo>
                  <a:lnTo>
                    <a:pt x="2566217" y="11770"/>
                  </a:lnTo>
                  <a:lnTo>
                    <a:pt x="2763619" y="29108"/>
                  </a:lnTo>
                  <a:lnTo>
                    <a:pt x="2961020" y="29267"/>
                  </a:lnTo>
                  <a:lnTo>
                    <a:pt x="3158421" y="0"/>
                  </a:lnTo>
                  <a:lnTo>
                    <a:pt x="3355823" y="17497"/>
                  </a:lnTo>
                  <a:lnTo>
                    <a:pt x="3553224" y="32130"/>
                  </a:lnTo>
                  <a:lnTo>
                    <a:pt x="3750625" y="33721"/>
                  </a:lnTo>
                </a:path>
              </a:pathLst>
            </a:custGeom>
            <a:ln w="10122">
              <a:solidFill>
                <a:srgbClr val="0052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33315" y="743642"/>
              <a:ext cx="3801745" cy="1277620"/>
            </a:xfrm>
            <a:custGeom>
              <a:avLst/>
              <a:gdLst/>
              <a:ahLst/>
              <a:cxnLst/>
              <a:rect l="l" t="t" r="r" b="b"/>
              <a:pathLst>
                <a:path w="3801745" h="1277620">
                  <a:moveTo>
                    <a:pt x="0" y="1273498"/>
                  </a:moveTo>
                  <a:lnTo>
                    <a:pt x="50610" y="1273498"/>
                  </a:lnTo>
                  <a:lnTo>
                    <a:pt x="50610" y="1222887"/>
                  </a:lnTo>
                  <a:lnTo>
                    <a:pt x="0" y="1222887"/>
                  </a:lnTo>
                  <a:lnTo>
                    <a:pt x="0" y="1273498"/>
                  </a:lnTo>
                  <a:close/>
                </a:path>
                <a:path w="3801745" h="1277620">
                  <a:moveTo>
                    <a:pt x="197401" y="1277474"/>
                  </a:moveTo>
                  <a:lnTo>
                    <a:pt x="248012" y="1277474"/>
                  </a:lnTo>
                  <a:lnTo>
                    <a:pt x="248012" y="1226864"/>
                  </a:lnTo>
                  <a:lnTo>
                    <a:pt x="197401" y="1226864"/>
                  </a:lnTo>
                  <a:lnTo>
                    <a:pt x="197401" y="1277474"/>
                  </a:lnTo>
                  <a:close/>
                </a:path>
                <a:path w="3801745" h="1277620">
                  <a:moveTo>
                    <a:pt x="394802" y="1258864"/>
                  </a:moveTo>
                  <a:lnTo>
                    <a:pt x="445413" y="1258864"/>
                  </a:lnTo>
                  <a:lnTo>
                    <a:pt x="445413" y="1208253"/>
                  </a:lnTo>
                  <a:lnTo>
                    <a:pt x="394802" y="1208253"/>
                  </a:lnTo>
                  <a:lnTo>
                    <a:pt x="394802" y="1258864"/>
                  </a:lnTo>
                  <a:close/>
                </a:path>
                <a:path w="3801745" h="1277620">
                  <a:moveTo>
                    <a:pt x="592203" y="1239299"/>
                  </a:moveTo>
                  <a:lnTo>
                    <a:pt x="642814" y="1239299"/>
                  </a:lnTo>
                  <a:lnTo>
                    <a:pt x="642814" y="1188688"/>
                  </a:lnTo>
                  <a:lnTo>
                    <a:pt x="592203" y="1188688"/>
                  </a:lnTo>
                  <a:lnTo>
                    <a:pt x="592203" y="1239299"/>
                  </a:lnTo>
                  <a:close/>
                </a:path>
                <a:path w="3801745" h="1277620">
                  <a:moveTo>
                    <a:pt x="789605" y="1214326"/>
                  </a:moveTo>
                  <a:lnTo>
                    <a:pt x="840215" y="1214326"/>
                  </a:lnTo>
                  <a:lnTo>
                    <a:pt x="840215" y="1163715"/>
                  </a:lnTo>
                  <a:lnTo>
                    <a:pt x="789605" y="1163715"/>
                  </a:lnTo>
                  <a:lnTo>
                    <a:pt x="789605" y="1214326"/>
                  </a:lnTo>
                  <a:close/>
                </a:path>
                <a:path w="3801745" h="1277620">
                  <a:moveTo>
                    <a:pt x="987006" y="1095027"/>
                  </a:moveTo>
                  <a:lnTo>
                    <a:pt x="1037617" y="1095027"/>
                  </a:lnTo>
                  <a:lnTo>
                    <a:pt x="1037617" y="1044417"/>
                  </a:lnTo>
                  <a:lnTo>
                    <a:pt x="987006" y="1044417"/>
                  </a:lnTo>
                  <a:lnTo>
                    <a:pt x="987006" y="1095027"/>
                  </a:lnTo>
                  <a:close/>
                </a:path>
                <a:path w="3801745" h="1277620">
                  <a:moveTo>
                    <a:pt x="1184408" y="864225"/>
                  </a:moveTo>
                  <a:lnTo>
                    <a:pt x="1235018" y="864225"/>
                  </a:lnTo>
                  <a:lnTo>
                    <a:pt x="1235018" y="813614"/>
                  </a:lnTo>
                  <a:lnTo>
                    <a:pt x="1184408" y="813614"/>
                  </a:lnTo>
                  <a:lnTo>
                    <a:pt x="1184408" y="864225"/>
                  </a:lnTo>
                  <a:close/>
                </a:path>
                <a:path w="3801745" h="1277620">
                  <a:moveTo>
                    <a:pt x="1381809" y="542915"/>
                  </a:moveTo>
                  <a:lnTo>
                    <a:pt x="1432420" y="542915"/>
                  </a:lnTo>
                  <a:lnTo>
                    <a:pt x="1432420" y="492304"/>
                  </a:lnTo>
                  <a:lnTo>
                    <a:pt x="1381809" y="492304"/>
                  </a:lnTo>
                  <a:lnTo>
                    <a:pt x="1381809" y="542915"/>
                  </a:lnTo>
                  <a:close/>
                </a:path>
                <a:path w="3801745" h="1277620">
                  <a:moveTo>
                    <a:pt x="1579210" y="397211"/>
                  </a:moveTo>
                  <a:lnTo>
                    <a:pt x="1629821" y="397211"/>
                  </a:lnTo>
                  <a:lnTo>
                    <a:pt x="1629821" y="346601"/>
                  </a:lnTo>
                  <a:lnTo>
                    <a:pt x="1579210" y="346601"/>
                  </a:lnTo>
                  <a:lnTo>
                    <a:pt x="1579210" y="397211"/>
                  </a:lnTo>
                  <a:close/>
                </a:path>
                <a:path w="3801745" h="1277620">
                  <a:moveTo>
                    <a:pt x="1776612" y="212061"/>
                  </a:moveTo>
                  <a:lnTo>
                    <a:pt x="1827223" y="212061"/>
                  </a:lnTo>
                  <a:lnTo>
                    <a:pt x="1827223" y="161450"/>
                  </a:lnTo>
                  <a:lnTo>
                    <a:pt x="1776612" y="161450"/>
                  </a:lnTo>
                  <a:lnTo>
                    <a:pt x="1776612" y="212061"/>
                  </a:lnTo>
                  <a:close/>
                </a:path>
                <a:path w="3801745" h="1277620">
                  <a:moveTo>
                    <a:pt x="1974013" y="152093"/>
                  </a:moveTo>
                  <a:lnTo>
                    <a:pt x="2024624" y="152093"/>
                  </a:lnTo>
                  <a:lnTo>
                    <a:pt x="2024624" y="101483"/>
                  </a:lnTo>
                  <a:lnTo>
                    <a:pt x="1974013" y="101483"/>
                  </a:lnTo>
                  <a:lnTo>
                    <a:pt x="1974013" y="152093"/>
                  </a:lnTo>
                  <a:close/>
                </a:path>
                <a:path w="3801745" h="1277620">
                  <a:moveTo>
                    <a:pt x="2171414" y="95944"/>
                  </a:moveTo>
                  <a:lnTo>
                    <a:pt x="2222025" y="95944"/>
                  </a:lnTo>
                  <a:lnTo>
                    <a:pt x="2222025" y="45333"/>
                  </a:lnTo>
                  <a:lnTo>
                    <a:pt x="2171414" y="45333"/>
                  </a:lnTo>
                  <a:lnTo>
                    <a:pt x="2171414" y="95944"/>
                  </a:lnTo>
                  <a:close/>
                </a:path>
                <a:path w="3801745" h="1277620">
                  <a:moveTo>
                    <a:pt x="2368816" y="70493"/>
                  </a:moveTo>
                  <a:lnTo>
                    <a:pt x="2419426" y="70493"/>
                  </a:lnTo>
                  <a:lnTo>
                    <a:pt x="2419426" y="19883"/>
                  </a:lnTo>
                  <a:lnTo>
                    <a:pt x="2368816" y="19883"/>
                  </a:lnTo>
                  <a:lnTo>
                    <a:pt x="2368816" y="70493"/>
                  </a:lnTo>
                  <a:close/>
                </a:path>
                <a:path w="3801745" h="1277620">
                  <a:moveTo>
                    <a:pt x="2566217" y="80514"/>
                  </a:moveTo>
                  <a:lnTo>
                    <a:pt x="2616828" y="80514"/>
                  </a:lnTo>
                  <a:lnTo>
                    <a:pt x="2616828" y="29904"/>
                  </a:lnTo>
                  <a:lnTo>
                    <a:pt x="2566217" y="29904"/>
                  </a:lnTo>
                  <a:lnTo>
                    <a:pt x="2566217" y="80514"/>
                  </a:lnTo>
                  <a:close/>
                </a:path>
                <a:path w="3801745" h="1277620">
                  <a:moveTo>
                    <a:pt x="2763619" y="92603"/>
                  </a:moveTo>
                  <a:lnTo>
                    <a:pt x="2814229" y="92603"/>
                  </a:lnTo>
                  <a:lnTo>
                    <a:pt x="2814229" y="41993"/>
                  </a:lnTo>
                  <a:lnTo>
                    <a:pt x="2763619" y="41993"/>
                  </a:lnTo>
                  <a:lnTo>
                    <a:pt x="2763619" y="92603"/>
                  </a:lnTo>
                  <a:close/>
                </a:path>
                <a:path w="3801745" h="1277620">
                  <a:moveTo>
                    <a:pt x="2961020" y="67789"/>
                  </a:moveTo>
                  <a:lnTo>
                    <a:pt x="3011631" y="67789"/>
                  </a:lnTo>
                  <a:lnTo>
                    <a:pt x="3011631" y="17179"/>
                  </a:lnTo>
                  <a:lnTo>
                    <a:pt x="2961020" y="17179"/>
                  </a:lnTo>
                  <a:lnTo>
                    <a:pt x="2961020" y="67789"/>
                  </a:lnTo>
                  <a:close/>
                </a:path>
                <a:path w="3801745" h="1277620">
                  <a:moveTo>
                    <a:pt x="3158421" y="50610"/>
                  </a:moveTo>
                  <a:lnTo>
                    <a:pt x="3209032" y="50610"/>
                  </a:lnTo>
                  <a:lnTo>
                    <a:pt x="3209032" y="0"/>
                  </a:lnTo>
                  <a:lnTo>
                    <a:pt x="3158421" y="0"/>
                  </a:lnTo>
                  <a:lnTo>
                    <a:pt x="3158421" y="50610"/>
                  </a:lnTo>
                  <a:close/>
                </a:path>
                <a:path w="3801745" h="1277620">
                  <a:moveTo>
                    <a:pt x="3355822" y="58564"/>
                  </a:moveTo>
                  <a:lnTo>
                    <a:pt x="3406433" y="58564"/>
                  </a:lnTo>
                  <a:lnTo>
                    <a:pt x="3406433" y="7953"/>
                  </a:lnTo>
                  <a:lnTo>
                    <a:pt x="3355822" y="7953"/>
                  </a:lnTo>
                  <a:lnTo>
                    <a:pt x="3355822" y="58564"/>
                  </a:lnTo>
                  <a:close/>
                </a:path>
                <a:path w="3801745" h="1277620">
                  <a:moveTo>
                    <a:pt x="3553224" y="107237"/>
                  </a:moveTo>
                  <a:lnTo>
                    <a:pt x="3603835" y="107237"/>
                  </a:lnTo>
                  <a:lnTo>
                    <a:pt x="3603835" y="56626"/>
                  </a:lnTo>
                  <a:lnTo>
                    <a:pt x="3553224" y="56626"/>
                  </a:lnTo>
                  <a:lnTo>
                    <a:pt x="3553224" y="107237"/>
                  </a:lnTo>
                  <a:close/>
                </a:path>
                <a:path w="3801745" h="1277620">
                  <a:moveTo>
                    <a:pt x="3750625" y="81469"/>
                  </a:moveTo>
                  <a:lnTo>
                    <a:pt x="3801236" y="81469"/>
                  </a:lnTo>
                  <a:lnTo>
                    <a:pt x="3801236" y="30858"/>
                  </a:lnTo>
                  <a:lnTo>
                    <a:pt x="3750625" y="30858"/>
                  </a:lnTo>
                  <a:lnTo>
                    <a:pt x="3750625" y="81469"/>
                  </a:lnTo>
                  <a:close/>
                </a:path>
              </a:pathLst>
            </a:custGeom>
            <a:ln w="1012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650496" y="1693189"/>
              <a:ext cx="1243965" cy="390525"/>
            </a:xfrm>
            <a:custGeom>
              <a:avLst/>
              <a:gdLst/>
              <a:ahLst/>
              <a:cxnLst/>
              <a:rect l="l" t="t" r="r" b="b"/>
              <a:pathLst>
                <a:path w="1243964" h="390525">
                  <a:moveTo>
                    <a:pt x="1243705" y="0"/>
                  </a:moveTo>
                  <a:lnTo>
                    <a:pt x="0" y="0"/>
                  </a:lnTo>
                  <a:lnTo>
                    <a:pt x="0" y="390442"/>
                  </a:lnTo>
                  <a:lnTo>
                    <a:pt x="1243705" y="390442"/>
                  </a:lnTo>
                  <a:lnTo>
                    <a:pt x="1243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650496" y="1693189"/>
              <a:ext cx="1243965" cy="390525"/>
            </a:xfrm>
            <a:custGeom>
              <a:avLst/>
              <a:gdLst/>
              <a:ahLst/>
              <a:cxnLst/>
              <a:rect l="l" t="t" r="r" b="b"/>
              <a:pathLst>
                <a:path w="1243964" h="390525">
                  <a:moveTo>
                    <a:pt x="0" y="390442"/>
                  </a:moveTo>
                  <a:lnTo>
                    <a:pt x="1243705" y="390442"/>
                  </a:lnTo>
                  <a:lnTo>
                    <a:pt x="1243705" y="0"/>
                  </a:lnTo>
                  <a:lnTo>
                    <a:pt x="0" y="0"/>
                  </a:lnTo>
                  <a:lnTo>
                    <a:pt x="0" y="39044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693477" y="1779377"/>
              <a:ext cx="216535" cy="50800"/>
            </a:xfrm>
            <a:custGeom>
              <a:avLst/>
              <a:gdLst/>
              <a:ahLst/>
              <a:cxnLst/>
              <a:rect l="l" t="t" r="r" b="b"/>
              <a:pathLst>
                <a:path w="216535" h="50800">
                  <a:moveTo>
                    <a:pt x="0" y="25305"/>
                  </a:moveTo>
                  <a:lnTo>
                    <a:pt x="108002" y="25305"/>
                  </a:lnTo>
                  <a:lnTo>
                    <a:pt x="216004" y="25305"/>
                  </a:lnTo>
                </a:path>
                <a:path w="216535" h="50800">
                  <a:moveTo>
                    <a:pt x="82696" y="50610"/>
                  </a:moveTo>
                  <a:lnTo>
                    <a:pt x="133307" y="50610"/>
                  </a:lnTo>
                  <a:lnTo>
                    <a:pt x="133307" y="0"/>
                  </a:lnTo>
                  <a:lnTo>
                    <a:pt x="82696" y="0"/>
                  </a:lnTo>
                  <a:lnTo>
                    <a:pt x="82696" y="50610"/>
                  </a:lnTo>
                  <a:close/>
                </a:path>
              </a:pathLst>
            </a:custGeom>
            <a:ln w="1012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693477" y="197459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 h="0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ln w="10122">
              <a:solidFill>
                <a:srgbClr val="0052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832607" y="2079140"/>
            <a:ext cx="603250" cy="4445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65125">
              <a:lnSpc>
                <a:spcPct val="100000"/>
              </a:lnSpc>
              <a:spcBef>
                <a:spcPts val="430"/>
              </a:spcBef>
            </a:pPr>
            <a:r>
              <a:rPr dirty="0" sz="1100" spc="-5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-85">
                <a:latin typeface="Arial MT"/>
                <a:cs typeface="Arial MT"/>
              </a:rPr>
              <a:t>SNR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(dB)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927144" y="1693670"/>
            <a:ext cx="916305" cy="6203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Arial MT"/>
                <a:cs typeface="Arial MT"/>
              </a:rPr>
              <a:t>Baseline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Hybrid </a:t>
            </a:r>
            <a:r>
              <a:rPr dirty="0" sz="1100" spc="-85">
                <a:latin typeface="Arial MT"/>
                <a:cs typeface="Arial MT"/>
              </a:rPr>
              <a:t>GRCR-</a:t>
            </a:r>
            <a:r>
              <a:rPr dirty="0" sz="1100" spc="-25">
                <a:latin typeface="Arial MT"/>
                <a:cs typeface="Arial MT"/>
              </a:rPr>
              <a:t>Net</a:t>
            </a:r>
            <a:endParaRPr sz="11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735"/>
              </a:spcBef>
              <a:tabLst>
                <a:tab pos="716915" algn="l"/>
              </a:tabLst>
            </a:pPr>
            <a:r>
              <a:rPr dirty="0" sz="1100" spc="-25">
                <a:latin typeface="Arial MT"/>
                <a:cs typeface="Arial MT"/>
              </a:rPr>
              <a:t>10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25">
                <a:latin typeface="Arial MT"/>
                <a:cs typeface="Arial MT"/>
              </a:rPr>
              <a:t>15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37674" y="932571"/>
            <a:ext cx="194310" cy="8115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z="1100" spc="-50">
                <a:latin typeface="Arial MT"/>
                <a:cs typeface="Arial MT"/>
              </a:rPr>
              <a:t>Accuracy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(%)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896425"/>
            <a:ext cx="65265" cy="65265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3068497"/>
            <a:ext cx="65265" cy="65265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125844" y="2622433"/>
            <a:ext cx="4778375" cy="55435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45" b="1">
                <a:latin typeface="Arial"/>
                <a:cs typeface="Arial"/>
              </a:rPr>
              <a:t>Performance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Highlights: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50"/>
              </a:spcBef>
            </a:pPr>
            <a:r>
              <a:rPr dirty="0" sz="1100" spc="-45">
                <a:latin typeface="Arial MT"/>
                <a:cs typeface="Arial MT"/>
              </a:rPr>
              <a:t>Low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SNR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(-</a:t>
            </a:r>
            <a:r>
              <a:rPr dirty="0" sz="1100" spc="-10">
                <a:latin typeface="Arial MT"/>
                <a:cs typeface="Arial MT"/>
              </a:rPr>
              <a:t>20dB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-</a:t>
            </a:r>
            <a:r>
              <a:rPr dirty="0" sz="1100">
                <a:latin typeface="Arial MT"/>
                <a:cs typeface="Arial MT"/>
              </a:rPr>
              <a:t>8dB):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Average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improvement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7.25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percentage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points </a:t>
            </a:r>
            <a:r>
              <a:rPr dirty="0" sz="1100" spc="-35">
                <a:latin typeface="Arial MT"/>
                <a:cs typeface="Arial MT"/>
              </a:rPr>
              <a:t>Medium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SNR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(-</a:t>
            </a:r>
            <a:r>
              <a:rPr dirty="0" sz="1100">
                <a:latin typeface="Arial MT"/>
                <a:cs typeface="Arial MT"/>
              </a:rPr>
              <a:t>6dB to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4dB):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Average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improvement</a:t>
            </a:r>
            <a:r>
              <a:rPr dirty="0" sz="1100">
                <a:latin typeface="Arial MT"/>
                <a:cs typeface="Arial MT"/>
              </a:rPr>
              <a:t> of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5.12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p</a:t>
            </a:r>
            <a:r>
              <a:rPr dirty="0" sz="1100" spc="-60">
                <a:latin typeface="Arial MT"/>
                <a:cs typeface="Arial MT"/>
                <a:hlinkClick r:id="rId4" action="ppaction://hlinksldjump"/>
              </a:rPr>
              <a:t>ercentage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  <a:hlinkClick r:id="rId5" action="ppaction://hlinksldjump"/>
              </a:rPr>
              <a:t>p</a:t>
            </a:r>
            <a:r>
              <a:rPr dirty="0" sz="1100" spc="-10">
                <a:latin typeface="Arial MT"/>
                <a:cs typeface="Arial MT"/>
                <a:hlinkClick r:id="rId5" action="ppaction://hlinksldjump"/>
              </a:rPr>
              <a:t>oints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33" name="object 33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7" name="object 37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12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Major</a:t>
            </a:r>
            <a:r>
              <a:rPr dirty="0" spc="-15"/>
              <a:t> </a:t>
            </a:r>
            <a:r>
              <a:rPr dirty="0" spc="-70"/>
              <a:t>Technical</a:t>
            </a:r>
            <a:r>
              <a:rPr dirty="0" spc="-15"/>
              <a:t> </a:t>
            </a:r>
            <a:r>
              <a:rPr dirty="0" spc="-40"/>
              <a:t>Contributions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725128"/>
            <a:ext cx="114214" cy="11421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49809" y="712017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44270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096098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247940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672" y="1395713"/>
            <a:ext cx="114214" cy="1142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49809" y="1382603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614855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766684"/>
            <a:ext cx="52590" cy="5259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1918525"/>
            <a:ext cx="52590" cy="5259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7672" y="2066299"/>
            <a:ext cx="114214" cy="11421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49809" y="2053188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285441"/>
            <a:ext cx="52590" cy="5259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437269"/>
            <a:ext cx="52590" cy="5259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0865" y="2589110"/>
            <a:ext cx="52590" cy="5259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02932" y="645934"/>
            <a:ext cx="3387090" cy="2036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30" b="1">
                <a:latin typeface="Arial"/>
                <a:cs typeface="Arial"/>
              </a:rPr>
              <a:t>Adaptive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Noise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70" b="1">
                <a:latin typeface="Arial"/>
                <a:cs typeface="Arial"/>
              </a:rPr>
              <a:t>Suppression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Technology</a:t>
            </a:r>
            <a:endParaRPr sz="1100">
              <a:latin typeface="Arial"/>
              <a:cs typeface="Arial"/>
            </a:endParaRPr>
          </a:p>
          <a:p>
            <a:pPr marL="289560" marR="435609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Arial MT"/>
                <a:cs typeface="Arial MT"/>
              </a:rPr>
              <a:t>First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SNR-</a:t>
            </a:r>
            <a:r>
              <a:rPr dirty="0" sz="1000" spc="-30">
                <a:latin typeface="Arial MT"/>
                <a:cs typeface="Arial MT"/>
              </a:rPr>
              <a:t>adaptive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65">
                <a:latin typeface="Arial MT"/>
                <a:cs typeface="Arial MT"/>
              </a:rPr>
              <a:t>GPR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denoising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algorithm Optimal </a:t>
            </a:r>
            <a:r>
              <a:rPr dirty="0" sz="1000" spc="-45">
                <a:latin typeface="Arial MT"/>
                <a:cs typeface="Arial MT"/>
              </a:rPr>
              <a:t>denoising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under</a:t>
            </a:r>
            <a:r>
              <a:rPr dirty="0" sz="1000" spc="-10">
                <a:latin typeface="Arial MT"/>
                <a:cs typeface="Arial MT"/>
              </a:rPr>
              <a:t> different </a:t>
            </a:r>
            <a:r>
              <a:rPr dirty="0" sz="1000" spc="-55">
                <a:latin typeface="Arial MT"/>
                <a:cs typeface="Arial MT"/>
              </a:rPr>
              <a:t>noise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conditions</a:t>
            </a:r>
            <a:endParaRPr sz="1000">
              <a:latin typeface="Arial MT"/>
              <a:cs typeface="Arial MT"/>
            </a:endParaRPr>
          </a:p>
          <a:p>
            <a:pPr marL="289560">
              <a:lnSpc>
                <a:spcPts val="1190"/>
              </a:lnSpc>
            </a:pPr>
            <a:r>
              <a:rPr dirty="0" sz="1000" spc="-35">
                <a:latin typeface="Arial MT"/>
                <a:cs typeface="Arial MT"/>
              </a:rPr>
              <a:t>Novel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approach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complex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electromagnetic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environments</a:t>
            </a:r>
            <a:endParaRPr sz="1000">
              <a:latin typeface="Arial MT"/>
              <a:cs typeface="Arial MT"/>
            </a:endParaRPr>
          </a:p>
          <a:p>
            <a:pPr marL="289560" marR="219075" indent="-277495">
              <a:lnSpc>
                <a:spcPct val="104200"/>
              </a:lnSpc>
              <a:spcBef>
                <a:spcPts val="140"/>
              </a:spcBef>
            </a:pPr>
            <a:r>
              <a:rPr dirty="0" sz="1100" spc="-35" b="1">
                <a:latin typeface="Arial"/>
                <a:cs typeface="Arial"/>
              </a:rPr>
              <a:t>Geometric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Property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Data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Augmentation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Strategy </a:t>
            </a:r>
            <a:r>
              <a:rPr dirty="0" sz="1000" spc="-20">
                <a:latin typeface="Arial MT"/>
                <a:cs typeface="Arial MT"/>
              </a:rPr>
              <a:t>Exploits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inherent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symmetry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of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modulation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signals </a:t>
            </a:r>
            <a:r>
              <a:rPr dirty="0" sz="1000" spc="-20">
                <a:latin typeface="Arial MT"/>
                <a:cs typeface="Arial MT"/>
              </a:rPr>
              <a:t>Significantly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improves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robustness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 spc="-70">
                <a:latin typeface="Arial MT"/>
                <a:cs typeface="Arial MT"/>
              </a:rPr>
              <a:t>phase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offset </a:t>
            </a:r>
            <a:r>
              <a:rPr dirty="0" sz="1000" spc="-25">
                <a:latin typeface="Arial MT"/>
                <a:cs typeface="Arial MT"/>
              </a:rPr>
              <a:t>Effective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solution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data-scarce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scenarios</a:t>
            </a:r>
            <a:endParaRPr sz="1000">
              <a:latin typeface="Arial MT"/>
              <a:cs typeface="Arial MT"/>
            </a:endParaRPr>
          </a:p>
          <a:p>
            <a:pPr marL="289560" marR="314325" indent="-277495">
              <a:lnSpc>
                <a:spcPct val="106400"/>
              </a:lnSpc>
              <a:spcBef>
                <a:spcPts val="110"/>
              </a:spcBef>
            </a:pPr>
            <a:r>
              <a:rPr dirty="0" sz="1100" spc="-20" b="1">
                <a:latin typeface="Arial"/>
                <a:cs typeface="Arial"/>
              </a:rPr>
              <a:t>Hybrid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Neural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Network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Architecture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Innovation </a:t>
            </a:r>
            <a:r>
              <a:rPr dirty="0" sz="1000">
                <a:latin typeface="Arial MT"/>
                <a:cs typeface="Arial MT"/>
              </a:rPr>
              <a:t>First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fusion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of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ComplexCNN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and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ResNet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advantages </a:t>
            </a:r>
            <a:r>
              <a:rPr dirty="0" sz="1000" spc="-60">
                <a:latin typeface="Arial MT"/>
                <a:cs typeface="Arial MT"/>
              </a:rPr>
              <a:t>Deep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residual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learning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complex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domain</a:t>
            </a:r>
            <a:endParaRPr sz="1000">
              <a:latin typeface="Arial MT"/>
              <a:cs typeface="Arial MT"/>
            </a:endParaRPr>
          </a:p>
          <a:p>
            <a:pPr marL="289560">
              <a:lnSpc>
                <a:spcPts val="1195"/>
              </a:lnSpc>
            </a:pPr>
            <a:r>
              <a:rPr dirty="0" sz="1000" spc="-40">
                <a:latin typeface="Arial MT"/>
                <a:cs typeface="Arial MT"/>
              </a:rPr>
              <a:t>New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architectural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paradigm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50">
                <a:latin typeface="Arial MT"/>
                <a:cs typeface="Arial MT"/>
              </a:rPr>
              <a:t>I/Q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signal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processing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0" name="object 20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12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31508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Comparison</a:t>
            </a:r>
            <a:r>
              <a:rPr dirty="0" spc="55"/>
              <a:t> </a:t>
            </a:r>
            <a:r>
              <a:rPr dirty="0"/>
              <a:t>with</a:t>
            </a:r>
            <a:r>
              <a:rPr dirty="0" spc="60"/>
              <a:t> </a:t>
            </a:r>
            <a:r>
              <a:rPr dirty="0" spc="-55"/>
              <a:t>State-</a:t>
            </a:r>
            <a:r>
              <a:rPr dirty="0" spc="-25"/>
              <a:t>of-the-</a:t>
            </a:r>
            <a:r>
              <a:rPr dirty="0"/>
              <a:t>Art</a:t>
            </a:r>
            <a:r>
              <a:rPr dirty="0" spc="60"/>
              <a:t> </a:t>
            </a:r>
            <a:r>
              <a:rPr dirty="0" spc="-30"/>
              <a:t>Methods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72311" y="641057"/>
          <a:ext cx="3701415" cy="938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/>
                <a:gridCol w="779780"/>
                <a:gridCol w="690244"/>
                <a:gridCol w="1417954"/>
              </a:tblGrid>
              <a:tr h="193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10" b="1">
                          <a:latin typeface="Tahoma"/>
                          <a:cs typeface="Tahoma"/>
                        </a:rPr>
                        <a:t>Method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10" b="1">
                          <a:latin typeface="Tahoma"/>
                          <a:cs typeface="Tahoma"/>
                        </a:rPr>
                        <a:t>Accuracy(%)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10" b="1">
                          <a:latin typeface="Tahoma"/>
                          <a:cs typeface="Tahoma"/>
                        </a:rPr>
                        <a:t>Parameters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3660"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b="1">
                          <a:latin typeface="Tahoma"/>
                          <a:cs typeface="Tahoma"/>
                        </a:rPr>
                        <a:t>Key</a:t>
                      </a:r>
                      <a:r>
                        <a:rPr dirty="0" sz="800" spc="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-10" b="1">
                          <a:latin typeface="Tahoma"/>
                          <a:cs typeface="Tahoma"/>
                        </a:rPr>
                        <a:t>Technology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ts val="935"/>
                        </a:lnSpc>
                        <a:spcBef>
                          <a:spcPts val="204"/>
                        </a:spcBef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AMC-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Net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  <a:spcBef>
                          <a:spcPts val="204"/>
                        </a:spcBef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62.51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  <a:spcBef>
                          <a:spcPts val="204"/>
                        </a:spcBef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Large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935"/>
                        </a:lnSpc>
                        <a:spcBef>
                          <a:spcPts val="204"/>
                        </a:spcBef>
                      </a:pPr>
                      <a:r>
                        <a:rPr dirty="0" sz="800" spc="-25">
                          <a:latin typeface="Arial MT"/>
                          <a:cs typeface="Arial MT"/>
                        </a:rPr>
                        <a:t>Frequency-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domain</a:t>
                      </a:r>
                      <a:r>
                        <a:rPr dirty="0" sz="800" spc="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denoising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0014">
                <a:tc>
                  <a:txBody>
                    <a:bodyPr/>
                    <a:lstStyle/>
                    <a:p>
                      <a:pPr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AbFTNet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64.59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Large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Multimodal</a:t>
                      </a:r>
                      <a:r>
                        <a:rPr dirty="0" sz="800" spc="2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fusion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>
                        <a:lnSpc>
                          <a:spcPts val="844"/>
                        </a:lnSpc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HFECNET-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CA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44"/>
                        </a:lnSpc>
                      </a:pPr>
                      <a:r>
                        <a:rPr dirty="0" sz="800" spc="-25">
                          <a:latin typeface="Lucida Sans Unicode"/>
                          <a:cs typeface="Lucida Sans Unicode"/>
                        </a:rPr>
                        <a:t>∼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60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Small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0" marR="3175">
                        <a:lnSpc>
                          <a:spcPts val="844"/>
                        </a:lnSpc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Attention</a:t>
                      </a:r>
                      <a:r>
                        <a:rPr dirty="0" sz="800" spc="1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mechanism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53670">
                <a:tc>
                  <a:txBody>
                    <a:bodyPr/>
                    <a:lstStyle/>
                    <a:p>
                      <a:pPr>
                        <a:lnSpc>
                          <a:spcPts val="869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LDCVNN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</a:pPr>
                      <a:r>
                        <a:rPr dirty="0" sz="800" spc="-25">
                          <a:latin typeface="Lucida Sans Unicode"/>
                          <a:cs typeface="Lucida Sans Unicode"/>
                        </a:rPr>
                        <a:t>∼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58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9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Small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ts val="869"/>
                        </a:lnSpc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Dual-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branch</a:t>
                      </a:r>
                      <a:r>
                        <a:rPr dirty="0" sz="8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complex</a:t>
                      </a:r>
                      <a:r>
                        <a:rPr dirty="0" sz="80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10">
                          <a:latin typeface="Arial MT"/>
                          <a:cs typeface="Arial MT"/>
                        </a:rPr>
                        <a:t>network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 spc="-2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GRCR-</a:t>
                      </a:r>
                      <a:r>
                        <a:rPr dirty="0" sz="800" spc="-25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Net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 spc="-1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65.38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 spc="-1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Medium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4295" marR="31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 spc="-10" b="1">
                          <a:solidFill>
                            <a:srgbClr val="DC133B"/>
                          </a:solidFill>
                          <a:latin typeface="Tahoma"/>
                          <a:cs typeface="Tahoma"/>
                        </a:rPr>
                        <a:t>GPR+Rotation+Hybrid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136190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346223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556255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766288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5844" y="1798940"/>
            <a:ext cx="429577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5" b="1">
                <a:latin typeface="Arial"/>
                <a:cs typeface="Arial"/>
              </a:rPr>
              <a:t>Core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Advantages: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45" b="1">
                <a:solidFill>
                  <a:srgbClr val="218B21"/>
                </a:solidFill>
                <a:latin typeface="Arial"/>
                <a:cs typeface="Arial"/>
              </a:rPr>
              <a:t>Performance</a:t>
            </a:r>
            <a:r>
              <a:rPr dirty="0" sz="1100" spc="-2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218B21"/>
                </a:solidFill>
                <a:latin typeface="Arial"/>
                <a:cs typeface="Arial"/>
              </a:rPr>
              <a:t>Leadership</a:t>
            </a:r>
            <a:r>
              <a:rPr dirty="0" sz="1100" spc="-45">
                <a:latin typeface="Arial MT"/>
                <a:cs typeface="Arial MT"/>
              </a:rPr>
              <a:t>:</a:t>
            </a:r>
            <a:r>
              <a:rPr dirty="0" sz="1100" spc="85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Surpasses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best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existing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method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by</a:t>
            </a:r>
            <a:r>
              <a:rPr dirty="0" sz="1100" spc="-10">
                <a:latin typeface="Arial MT"/>
                <a:cs typeface="Arial MT"/>
              </a:rPr>
              <a:t> 0.79% </a:t>
            </a:r>
            <a:r>
              <a:rPr dirty="0" sz="1100" spc="-40" b="1">
                <a:solidFill>
                  <a:srgbClr val="218B21"/>
                </a:solidFill>
                <a:latin typeface="Arial"/>
                <a:cs typeface="Arial"/>
              </a:rPr>
              <a:t>Technical</a:t>
            </a:r>
            <a:r>
              <a:rPr dirty="0" sz="1100" spc="2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30" b="1">
                <a:solidFill>
                  <a:srgbClr val="218B21"/>
                </a:solidFill>
                <a:latin typeface="Arial"/>
                <a:cs typeface="Arial"/>
              </a:rPr>
              <a:t>Innovation</a:t>
            </a:r>
            <a:r>
              <a:rPr dirty="0" sz="1100" spc="-30">
                <a:latin typeface="Arial MT"/>
                <a:cs typeface="Arial MT"/>
              </a:rPr>
              <a:t>:</a:t>
            </a:r>
            <a:r>
              <a:rPr dirty="0" sz="1100" spc="9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Organic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fusion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three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core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technologies </a:t>
            </a:r>
            <a:r>
              <a:rPr dirty="0" sz="1100" spc="-10" b="1">
                <a:solidFill>
                  <a:srgbClr val="218B21"/>
                </a:solidFill>
                <a:latin typeface="Arial"/>
                <a:cs typeface="Arial"/>
              </a:rPr>
              <a:t>Practical</a:t>
            </a:r>
            <a:r>
              <a:rPr dirty="0" sz="1100" spc="10" b="1">
                <a:solidFill>
                  <a:srgbClr val="218B21"/>
                </a:solidFill>
                <a:latin typeface="Arial"/>
                <a:cs typeface="Arial"/>
              </a:rPr>
              <a:t> </a:t>
            </a:r>
            <a:r>
              <a:rPr dirty="0" sz="1100" spc="-60" b="1">
                <a:solidFill>
                  <a:srgbClr val="218B21"/>
                </a:solidFill>
                <a:latin typeface="Arial"/>
                <a:cs typeface="Arial"/>
              </a:rPr>
              <a:t>Robustness</a:t>
            </a:r>
            <a:r>
              <a:rPr dirty="0" sz="1100" spc="-60">
                <a:latin typeface="Arial MT"/>
                <a:cs typeface="Arial MT"/>
              </a:rPr>
              <a:t>: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Stable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performance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complex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environments </a:t>
            </a:r>
            <a:r>
              <a:rPr dirty="0" sz="1100" spc="-30" b="1">
                <a:solidFill>
                  <a:srgbClr val="218B21"/>
                </a:solidFill>
                <a:latin typeface="Arial"/>
                <a:cs typeface="Arial"/>
              </a:rPr>
              <a:t>Scalability</a:t>
            </a:r>
            <a:r>
              <a:rPr dirty="0" sz="1100" spc="-30">
                <a:latin typeface="Arial MT"/>
                <a:cs typeface="Arial MT"/>
              </a:rPr>
              <a:t>: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Components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can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be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applied</a:t>
            </a:r>
            <a:r>
              <a:rPr dirty="0" sz="1100" spc="-10">
                <a:latin typeface="Arial MT"/>
                <a:cs typeface="Arial MT"/>
              </a:rPr>
              <a:t> independently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6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12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Practical</a:t>
            </a:r>
            <a:r>
              <a:rPr dirty="0" spc="-15"/>
              <a:t> </a:t>
            </a:r>
            <a:r>
              <a:rPr dirty="0" spc="-40"/>
              <a:t>Application</a:t>
            </a:r>
            <a:r>
              <a:rPr dirty="0" spc="-15"/>
              <a:t> </a:t>
            </a:r>
            <a:r>
              <a:rPr dirty="0" spc="-70"/>
              <a:t>Value</a:t>
            </a:r>
            <a:r>
              <a:rPr dirty="0" spc="-10"/>
              <a:t> </a:t>
            </a:r>
            <a:r>
              <a:rPr dirty="0" spc="-65"/>
              <a:t>and</a:t>
            </a:r>
            <a:r>
              <a:rPr dirty="0" spc="-15"/>
              <a:t> </a:t>
            </a:r>
            <a:r>
              <a:rPr dirty="0" spc="-60"/>
              <a:t>Prospects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644385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026502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1408607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11" y="1790712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2210777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2592882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11" y="2974987"/>
            <a:ext cx="65265" cy="6526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9667" y="307134"/>
            <a:ext cx="3265170" cy="277622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Direct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Application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Domains:</a:t>
            </a:r>
            <a:endParaRPr sz="1100">
              <a:latin typeface="Arial"/>
              <a:cs typeface="Arial"/>
            </a:endParaRPr>
          </a:p>
          <a:p>
            <a:pPr marL="289560" marR="12700">
              <a:lnSpc>
                <a:spcPct val="102600"/>
              </a:lnSpc>
              <a:spcBef>
                <a:spcPts val="300"/>
              </a:spcBef>
            </a:pPr>
            <a:r>
              <a:rPr dirty="0" sz="1100" spc="-35" b="1">
                <a:latin typeface="Arial"/>
                <a:cs typeface="Arial"/>
              </a:rPr>
              <a:t>Cognitive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Radio</a:t>
            </a:r>
            <a:r>
              <a:rPr dirty="0" sz="1100" spc="-20">
                <a:latin typeface="Arial MT"/>
                <a:cs typeface="Arial MT"/>
              </a:rPr>
              <a:t>:</a:t>
            </a:r>
            <a:r>
              <a:rPr dirty="0" sz="1100" spc="8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Intelligent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spectrum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sensing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</a:t>
            </a:r>
            <a:r>
              <a:rPr dirty="0" sz="1100" spc="-10">
                <a:latin typeface="Arial MT"/>
                <a:cs typeface="Arial MT"/>
              </a:rPr>
              <a:t>management</a:t>
            </a:r>
            <a:endParaRPr sz="1100">
              <a:latin typeface="Arial MT"/>
              <a:cs typeface="Arial MT"/>
            </a:endParaRPr>
          </a:p>
          <a:p>
            <a:pPr marL="289560" marR="202565">
              <a:lnSpc>
                <a:spcPct val="102600"/>
              </a:lnSpc>
              <a:spcBef>
                <a:spcPts val="300"/>
              </a:spcBef>
            </a:pPr>
            <a:r>
              <a:rPr dirty="0" sz="1100" spc="-35" b="1">
                <a:latin typeface="Arial"/>
                <a:cs typeface="Arial"/>
              </a:rPr>
              <a:t>Electronic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Warfare</a:t>
            </a:r>
            <a:r>
              <a:rPr dirty="0" sz="1100" spc="-10">
                <a:latin typeface="Arial MT"/>
                <a:cs typeface="Arial MT"/>
              </a:rPr>
              <a:t>:</a:t>
            </a:r>
            <a:r>
              <a:rPr dirty="0" sz="1100" spc="8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Signal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reconnaissance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</a:t>
            </a:r>
            <a:r>
              <a:rPr dirty="0" sz="1100" spc="-10">
                <a:latin typeface="Arial MT"/>
                <a:cs typeface="Arial MT"/>
              </a:rPr>
              <a:t>identification</a:t>
            </a:r>
            <a:endParaRPr sz="1100">
              <a:latin typeface="Arial MT"/>
              <a:cs typeface="Arial MT"/>
            </a:endParaRPr>
          </a:p>
          <a:p>
            <a:pPr marL="289560" marR="595630">
              <a:lnSpc>
                <a:spcPct val="102600"/>
              </a:lnSpc>
              <a:spcBef>
                <a:spcPts val="300"/>
              </a:spcBef>
            </a:pPr>
            <a:r>
              <a:rPr dirty="0" sz="1100" spc="-35" b="1">
                <a:latin typeface="Arial"/>
                <a:cs typeface="Arial"/>
              </a:rPr>
              <a:t>Communication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Regulation</a:t>
            </a:r>
            <a:r>
              <a:rPr dirty="0" sz="1100" spc="-30">
                <a:latin typeface="Arial MT"/>
                <a:cs typeface="Arial MT"/>
              </a:rPr>
              <a:t>: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Spectrum </a:t>
            </a:r>
            <a:r>
              <a:rPr dirty="0" sz="1100" spc="-30">
                <a:latin typeface="Arial MT"/>
                <a:cs typeface="Arial MT"/>
              </a:rPr>
              <a:t>monitoring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and</a:t>
            </a:r>
            <a:r>
              <a:rPr dirty="0" sz="1100" spc="-10">
                <a:latin typeface="Arial MT"/>
                <a:cs typeface="Arial MT"/>
              </a:rPr>
              <a:t> compliance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b="1">
                <a:latin typeface="Arial"/>
                <a:cs typeface="Arial"/>
              </a:rPr>
              <a:t>5G/6G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Networks</a:t>
            </a:r>
            <a:r>
              <a:rPr dirty="0" sz="1100" spc="-30">
                <a:latin typeface="Arial MT"/>
                <a:cs typeface="Arial MT"/>
              </a:rPr>
              <a:t>:</a:t>
            </a:r>
            <a:r>
              <a:rPr dirty="0" sz="1100" spc="14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Intelligent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signal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processing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5" b="1">
                <a:latin typeface="Arial"/>
                <a:cs typeface="Arial"/>
              </a:rPr>
              <a:t>Technology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Extension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Value: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85">
                <a:latin typeface="Arial MT"/>
                <a:cs typeface="Arial MT"/>
              </a:rPr>
              <a:t>GPR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denoising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applicable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other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signal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processing </a:t>
            </a:r>
            <a:r>
              <a:rPr dirty="0" sz="1100" spc="-10">
                <a:latin typeface="Arial MT"/>
                <a:cs typeface="Arial MT"/>
              </a:rPr>
              <a:t>tasks</a:t>
            </a:r>
            <a:endParaRPr sz="1100">
              <a:latin typeface="Arial MT"/>
              <a:cs typeface="Arial MT"/>
            </a:endParaRPr>
          </a:p>
          <a:p>
            <a:pPr marL="289560" marR="196850">
              <a:lnSpc>
                <a:spcPct val="102699"/>
              </a:lnSpc>
              <a:spcBef>
                <a:spcPts val="300"/>
              </a:spcBef>
            </a:pPr>
            <a:r>
              <a:rPr dirty="0" sz="1100" spc="-30">
                <a:latin typeface="Arial MT"/>
                <a:cs typeface="Arial MT"/>
              </a:rPr>
              <a:t>Hybrid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architecture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extendable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other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complex </a:t>
            </a:r>
            <a:r>
              <a:rPr dirty="0" sz="1100" spc="-50">
                <a:latin typeface="Arial MT"/>
                <a:cs typeface="Arial MT"/>
              </a:rPr>
              <a:t>signal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analysis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30">
                <a:latin typeface="Arial MT"/>
                <a:cs typeface="Arial MT"/>
              </a:rPr>
              <a:t>Rotational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augmentation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suitable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 </a:t>
            </a:r>
            <a:r>
              <a:rPr dirty="0" sz="1100" spc="-10">
                <a:latin typeface="Arial MT"/>
                <a:cs typeface="Arial MT"/>
              </a:rPr>
              <a:t>geometrically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093753" y="1450832"/>
            <a:ext cx="730885" cy="730885"/>
            <a:chOff x="4093753" y="1450832"/>
            <a:chExt cx="730885" cy="730885"/>
          </a:xfrm>
        </p:grpSpPr>
        <p:sp>
          <p:nvSpPr>
            <p:cNvPr id="12" name="object 12" descr=""/>
            <p:cNvSpPr/>
            <p:nvPr/>
          </p:nvSpPr>
          <p:spPr>
            <a:xfrm>
              <a:off x="4096293" y="1453372"/>
              <a:ext cx="725805" cy="725805"/>
            </a:xfrm>
            <a:custGeom>
              <a:avLst/>
              <a:gdLst/>
              <a:ahLst/>
              <a:cxnLst/>
              <a:rect l="l" t="t" r="r" b="b"/>
              <a:pathLst>
                <a:path w="725804" h="725805">
                  <a:moveTo>
                    <a:pt x="362625" y="0"/>
                  </a:moveTo>
                  <a:lnTo>
                    <a:pt x="313418" y="3310"/>
                  </a:lnTo>
                  <a:lnTo>
                    <a:pt x="266224" y="12953"/>
                  </a:lnTo>
                  <a:lnTo>
                    <a:pt x="221474" y="28496"/>
                  </a:lnTo>
                  <a:lnTo>
                    <a:pt x="179600" y="49508"/>
                  </a:lnTo>
                  <a:lnTo>
                    <a:pt x="141034" y="75556"/>
                  </a:lnTo>
                  <a:lnTo>
                    <a:pt x="106209" y="106209"/>
                  </a:lnTo>
                  <a:lnTo>
                    <a:pt x="75556" y="141034"/>
                  </a:lnTo>
                  <a:lnTo>
                    <a:pt x="49508" y="179600"/>
                  </a:lnTo>
                  <a:lnTo>
                    <a:pt x="28496" y="221474"/>
                  </a:lnTo>
                  <a:lnTo>
                    <a:pt x="12953" y="266224"/>
                  </a:lnTo>
                  <a:lnTo>
                    <a:pt x="3310" y="313418"/>
                  </a:lnTo>
                  <a:lnTo>
                    <a:pt x="0" y="362625"/>
                  </a:lnTo>
                  <a:lnTo>
                    <a:pt x="3310" y="411832"/>
                  </a:lnTo>
                  <a:lnTo>
                    <a:pt x="12953" y="459026"/>
                  </a:lnTo>
                  <a:lnTo>
                    <a:pt x="28496" y="503776"/>
                  </a:lnTo>
                  <a:lnTo>
                    <a:pt x="49508" y="545650"/>
                  </a:lnTo>
                  <a:lnTo>
                    <a:pt x="75556" y="584216"/>
                  </a:lnTo>
                  <a:lnTo>
                    <a:pt x="106209" y="619041"/>
                  </a:lnTo>
                  <a:lnTo>
                    <a:pt x="141034" y="649694"/>
                  </a:lnTo>
                  <a:lnTo>
                    <a:pt x="179600" y="675742"/>
                  </a:lnTo>
                  <a:lnTo>
                    <a:pt x="221474" y="696754"/>
                  </a:lnTo>
                  <a:lnTo>
                    <a:pt x="266224" y="712297"/>
                  </a:lnTo>
                  <a:lnTo>
                    <a:pt x="313418" y="721940"/>
                  </a:lnTo>
                  <a:lnTo>
                    <a:pt x="362625" y="725251"/>
                  </a:lnTo>
                  <a:lnTo>
                    <a:pt x="411832" y="721940"/>
                  </a:lnTo>
                  <a:lnTo>
                    <a:pt x="459026" y="712297"/>
                  </a:lnTo>
                  <a:lnTo>
                    <a:pt x="503776" y="696754"/>
                  </a:lnTo>
                  <a:lnTo>
                    <a:pt x="545650" y="675742"/>
                  </a:lnTo>
                  <a:lnTo>
                    <a:pt x="584216" y="649694"/>
                  </a:lnTo>
                  <a:lnTo>
                    <a:pt x="619041" y="619041"/>
                  </a:lnTo>
                  <a:lnTo>
                    <a:pt x="649694" y="584216"/>
                  </a:lnTo>
                  <a:lnTo>
                    <a:pt x="675742" y="545650"/>
                  </a:lnTo>
                  <a:lnTo>
                    <a:pt x="696754" y="503776"/>
                  </a:lnTo>
                  <a:lnTo>
                    <a:pt x="712297" y="459026"/>
                  </a:lnTo>
                  <a:lnTo>
                    <a:pt x="721940" y="411832"/>
                  </a:lnTo>
                  <a:lnTo>
                    <a:pt x="725251" y="362625"/>
                  </a:lnTo>
                  <a:lnTo>
                    <a:pt x="721940" y="313418"/>
                  </a:lnTo>
                  <a:lnTo>
                    <a:pt x="712297" y="266224"/>
                  </a:lnTo>
                  <a:lnTo>
                    <a:pt x="696754" y="221474"/>
                  </a:lnTo>
                  <a:lnTo>
                    <a:pt x="675742" y="179600"/>
                  </a:lnTo>
                  <a:lnTo>
                    <a:pt x="649694" y="141034"/>
                  </a:lnTo>
                  <a:lnTo>
                    <a:pt x="619041" y="106209"/>
                  </a:lnTo>
                  <a:lnTo>
                    <a:pt x="584216" y="75556"/>
                  </a:lnTo>
                  <a:lnTo>
                    <a:pt x="545650" y="49508"/>
                  </a:lnTo>
                  <a:lnTo>
                    <a:pt x="503776" y="28496"/>
                  </a:lnTo>
                  <a:lnTo>
                    <a:pt x="459026" y="12953"/>
                  </a:lnTo>
                  <a:lnTo>
                    <a:pt x="411832" y="3310"/>
                  </a:lnTo>
                  <a:lnTo>
                    <a:pt x="362625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096293" y="1453372"/>
              <a:ext cx="725805" cy="725805"/>
            </a:xfrm>
            <a:custGeom>
              <a:avLst/>
              <a:gdLst/>
              <a:ahLst/>
              <a:cxnLst/>
              <a:rect l="l" t="t" r="r" b="b"/>
              <a:pathLst>
                <a:path w="725804" h="725805">
                  <a:moveTo>
                    <a:pt x="725251" y="362625"/>
                  </a:moveTo>
                  <a:lnTo>
                    <a:pt x="721940" y="313418"/>
                  </a:lnTo>
                  <a:lnTo>
                    <a:pt x="712297" y="266224"/>
                  </a:lnTo>
                  <a:lnTo>
                    <a:pt x="696754" y="221474"/>
                  </a:lnTo>
                  <a:lnTo>
                    <a:pt x="675742" y="179600"/>
                  </a:lnTo>
                  <a:lnTo>
                    <a:pt x="649694" y="141034"/>
                  </a:lnTo>
                  <a:lnTo>
                    <a:pt x="619041" y="106209"/>
                  </a:lnTo>
                  <a:lnTo>
                    <a:pt x="584216" y="75556"/>
                  </a:lnTo>
                  <a:lnTo>
                    <a:pt x="545650" y="49508"/>
                  </a:lnTo>
                  <a:lnTo>
                    <a:pt x="503776" y="28496"/>
                  </a:lnTo>
                  <a:lnTo>
                    <a:pt x="459026" y="12953"/>
                  </a:lnTo>
                  <a:lnTo>
                    <a:pt x="411832" y="3310"/>
                  </a:lnTo>
                  <a:lnTo>
                    <a:pt x="362625" y="0"/>
                  </a:lnTo>
                  <a:lnTo>
                    <a:pt x="313418" y="3310"/>
                  </a:lnTo>
                  <a:lnTo>
                    <a:pt x="266224" y="12953"/>
                  </a:lnTo>
                  <a:lnTo>
                    <a:pt x="221474" y="28496"/>
                  </a:lnTo>
                  <a:lnTo>
                    <a:pt x="179600" y="49508"/>
                  </a:lnTo>
                  <a:lnTo>
                    <a:pt x="141034" y="75556"/>
                  </a:lnTo>
                  <a:lnTo>
                    <a:pt x="106209" y="106209"/>
                  </a:lnTo>
                  <a:lnTo>
                    <a:pt x="75556" y="141034"/>
                  </a:lnTo>
                  <a:lnTo>
                    <a:pt x="49508" y="179600"/>
                  </a:lnTo>
                  <a:lnTo>
                    <a:pt x="28496" y="221474"/>
                  </a:lnTo>
                  <a:lnTo>
                    <a:pt x="12953" y="266224"/>
                  </a:lnTo>
                  <a:lnTo>
                    <a:pt x="3310" y="313418"/>
                  </a:lnTo>
                  <a:lnTo>
                    <a:pt x="0" y="362625"/>
                  </a:lnTo>
                  <a:lnTo>
                    <a:pt x="3310" y="411832"/>
                  </a:lnTo>
                  <a:lnTo>
                    <a:pt x="12953" y="459026"/>
                  </a:lnTo>
                  <a:lnTo>
                    <a:pt x="28496" y="503776"/>
                  </a:lnTo>
                  <a:lnTo>
                    <a:pt x="49508" y="545650"/>
                  </a:lnTo>
                  <a:lnTo>
                    <a:pt x="75556" y="584216"/>
                  </a:lnTo>
                  <a:lnTo>
                    <a:pt x="106209" y="619041"/>
                  </a:lnTo>
                  <a:lnTo>
                    <a:pt x="141034" y="649694"/>
                  </a:lnTo>
                  <a:lnTo>
                    <a:pt x="179600" y="675742"/>
                  </a:lnTo>
                  <a:lnTo>
                    <a:pt x="221474" y="696754"/>
                  </a:lnTo>
                  <a:lnTo>
                    <a:pt x="266224" y="712297"/>
                  </a:lnTo>
                  <a:lnTo>
                    <a:pt x="313418" y="721940"/>
                  </a:lnTo>
                  <a:lnTo>
                    <a:pt x="362625" y="725251"/>
                  </a:lnTo>
                  <a:lnTo>
                    <a:pt x="411832" y="721940"/>
                  </a:lnTo>
                  <a:lnTo>
                    <a:pt x="459026" y="712297"/>
                  </a:lnTo>
                  <a:lnTo>
                    <a:pt x="503776" y="696754"/>
                  </a:lnTo>
                  <a:lnTo>
                    <a:pt x="545650" y="675742"/>
                  </a:lnTo>
                  <a:lnTo>
                    <a:pt x="584216" y="649694"/>
                  </a:lnTo>
                  <a:lnTo>
                    <a:pt x="619041" y="619041"/>
                  </a:lnTo>
                  <a:lnTo>
                    <a:pt x="649694" y="584216"/>
                  </a:lnTo>
                  <a:lnTo>
                    <a:pt x="675742" y="545650"/>
                  </a:lnTo>
                  <a:lnTo>
                    <a:pt x="696754" y="503776"/>
                  </a:lnTo>
                  <a:lnTo>
                    <a:pt x="712297" y="459026"/>
                  </a:lnTo>
                  <a:lnTo>
                    <a:pt x="721940" y="411832"/>
                  </a:lnTo>
                  <a:lnTo>
                    <a:pt x="725251" y="36262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140809" y="1712860"/>
            <a:ext cx="636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latin typeface="Arial MT"/>
                <a:cs typeface="Arial MT"/>
              </a:rPr>
              <a:t>GRCR-</a:t>
            </a:r>
            <a:r>
              <a:rPr dirty="0" sz="1100" spc="-35">
                <a:latin typeface="Arial MT"/>
                <a:cs typeface="Arial MT"/>
              </a:rPr>
              <a:t>Net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77023" y="1059967"/>
            <a:ext cx="812165" cy="360045"/>
          </a:xfrm>
          <a:prstGeom prst="rect">
            <a:avLst/>
          </a:prstGeom>
          <a:solidFill>
            <a:srgbClr val="D2E7D2"/>
          </a:solidFill>
          <a:ln w="5060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241935" marR="130810" indent="-104775">
              <a:lnSpc>
                <a:spcPts val="1350"/>
              </a:lnSpc>
              <a:spcBef>
                <a:spcPts val="35"/>
              </a:spcBef>
            </a:pPr>
            <a:r>
              <a:rPr dirty="0" sz="1100" spc="-55">
                <a:latin typeface="Arial MT"/>
                <a:cs typeface="Arial MT"/>
              </a:rPr>
              <a:t>Cognitive </a:t>
            </a:r>
            <a:r>
              <a:rPr dirty="0" sz="1100" spc="-10">
                <a:latin typeface="Arial MT"/>
                <a:cs typeface="Arial MT"/>
              </a:rPr>
              <a:t>Radio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629041" y="1057512"/>
            <a:ext cx="812165" cy="365125"/>
          </a:xfrm>
          <a:prstGeom prst="rect">
            <a:avLst/>
          </a:prstGeom>
          <a:solidFill>
            <a:srgbClr val="D2E7D2"/>
          </a:solidFill>
          <a:ln w="506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182245" marR="114935" indent="-60325">
              <a:lnSpc>
                <a:spcPct val="102600"/>
              </a:lnSpc>
              <a:spcBef>
                <a:spcPts val="20"/>
              </a:spcBef>
            </a:pPr>
            <a:r>
              <a:rPr dirty="0" sz="1100" spc="-50">
                <a:latin typeface="Arial MT"/>
                <a:cs typeface="Arial MT"/>
              </a:rPr>
              <a:t>Electronic </a:t>
            </a:r>
            <a:r>
              <a:rPr dirty="0" sz="1100" spc="-10">
                <a:latin typeface="Arial MT"/>
                <a:cs typeface="Arial MT"/>
              </a:rPr>
              <a:t>Warfare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474483" y="2195979"/>
            <a:ext cx="817244" cy="392430"/>
            <a:chOff x="3474483" y="2195979"/>
            <a:chExt cx="817244" cy="392430"/>
          </a:xfrm>
        </p:grpSpPr>
        <p:sp>
          <p:nvSpPr>
            <p:cNvPr id="18" name="object 18" descr=""/>
            <p:cNvSpPr/>
            <p:nvPr/>
          </p:nvSpPr>
          <p:spPr>
            <a:xfrm>
              <a:off x="3477023" y="2198519"/>
              <a:ext cx="812165" cy="387350"/>
            </a:xfrm>
            <a:custGeom>
              <a:avLst/>
              <a:gdLst/>
              <a:ahLst/>
              <a:cxnLst/>
              <a:rect l="l" t="t" r="r" b="b"/>
              <a:pathLst>
                <a:path w="812164" h="387350">
                  <a:moveTo>
                    <a:pt x="811773" y="0"/>
                  </a:moveTo>
                  <a:lnTo>
                    <a:pt x="0" y="0"/>
                  </a:lnTo>
                  <a:lnTo>
                    <a:pt x="0" y="386976"/>
                  </a:lnTo>
                  <a:lnTo>
                    <a:pt x="811773" y="386976"/>
                  </a:lnTo>
                  <a:lnTo>
                    <a:pt x="811773" y="0"/>
                  </a:lnTo>
                  <a:close/>
                </a:path>
              </a:pathLst>
            </a:custGeom>
            <a:solidFill>
              <a:srgbClr val="D2E7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477023" y="2198519"/>
              <a:ext cx="812165" cy="387350"/>
            </a:xfrm>
            <a:custGeom>
              <a:avLst/>
              <a:gdLst/>
              <a:ahLst/>
              <a:cxnLst/>
              <a:rect l="l" t="t" r="r" b="b"/>
              <a:pathLst>
                <a:path w="812164" h="387350">
                  <a:moveTo>
                    <a:pt x="0" y="386976"/>
                  </a:moveTo>
                  <a:lnTo>
                    <a:pt x="811773" y="386976"/>
                  </a:lnTo>
                  <a:lnTo>
                    <a:pt x="811773" y="0"/>
                  </a:lnTo>
                  <a:lnTo>
                    <a:pt x="0" y="0"/>
                  </a:lnTo>
                  <a:lnTo>
                    <a:pt x="0" y="38697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477023" y="2198519"/>
            <a:ext cx="812165" cy="189865"/>
          </a:xfrm>
          <a:prstGeom prst="rect">
            <a:avLst/>
          </a:prstGeom>
          <a:solidFill>
            <a:srgbClr val="D2E7D2"/>
          </a:solidFill>
        </p:spPr>
        <p:txBody>
          <a:bodyPr wrap="square" lIns="0" tIns="1905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15"/>
              </a:spcBef>
            </a:pPr>
            <a:r>
              <a:rPr dirty="0" sz="1100" spc="-10">
                <a:latin typeface="Arial MT"/>
                <a:cs typeface="Arial MT"/>
              </a:rPr>
              <a:t>Spectrum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477023" y="2388255"/>
            <a:ext cx="812165" cy="197485"/>
          </a:xfrm>
          <a:prstGeom prst="rect">
            <a:avLst/>
          </a:prstGeom>
          <a:solidFill>
            <a:srgbClr val="D2E7D2"/>
          </a:solidFill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1200"/>
              </a:lnSpc>
            </a:pPr>
            <a:r>
              <a:rPr dirty="0" sz="1100" spc="-10">
                <a:latin typeface="Arial MT"/>
                <a:cs typeface="Arial MT"/>
              </a:rPr>
              <a:t>Regulation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629041" y="2211985"/>
            <a:ext cx="812165" cy="360045"/>
          </a:xfrm>
          <a:prstGeom prst="rect">
            <a:avLst/>
          </a:prstGeom>
          <a:solidFill>
            <a:srgbClr val="D2E7D2"/>
          </a:solidFill>
          <a:ln w="5060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218440" marR="128270" indent="-83185">
              <a:lnSpc>
                <a:spcPts val="1360"/>
              </a:lnSpc>
              <a:spcBef>
                <a:spcPts val="30"/>
              </a:spcBef>
            </a:pPr>
            <a:r>
              <a:rPr dirty="0" sz="1100" spc="-65">
                <a:latin typeface="Arial MT"/>
                <a:cs typeface="Arial MT"/>
              </a:rPr>
              <a:t>Next-</a:t>
            </a:r>
            <a:r>
              <a:rPr dirty="0" sz="1100" spc="-70">
                <a:latin typeface="Arial MT"/>
                <a:cs typeface="Arial MT"/>
              </a:rPr>
              <a:t>Gen </a:t>
            </a:r>
            <a:r>
              <a:rPr dirty="0" sz="1100" spc="-20">
                <a:latin typeface="Arial MT"/>
                <a:cs typeface="Arial MT"/>
              </a:rPr>
              <a:t>Comm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063881" y="1421031"/>
            <a:ext cx="790575" cy="789940"/>
            <a:chOff x="4063881" y="1421031"/>
            <a:chExt cx="790575" cy="789940"/>
          </a:xfrm>
        </p:grpSpPr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63881" y="1421031"/>
              <a:ext cx="139328" cy="139307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4628" y="1423485"/>
              <a:ext cx="136874" cy="136853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7343" y="2071652"/>
              <a:ext cx="125866" cy="12584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4628" y="2071657"/>
              <a:ext cx="139328" cy="139307"/>
            </a:xfrm>
            <a:prstGeom prst="rect">
              <a:avLst/>
            </a:prstGeom>
          </p:spPr>
        </p:pic>
      </p:grpSp>
      <p:grpSp>
        <p:nvGrpSpPr>
          <p:cNvPr id="28" name="object 28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9" name="object 29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83993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369455" y="3090451"/>
            <a:ext cx="883919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 spc="-45">
                <a:latin typeface="Arial MT"/>
                <a:cs typeface="Arial MT"/>
              </a:rPr>
              <a:t>symmetric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1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1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36" name="object 3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15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02672" y="30454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123055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00857" y="30415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C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397705" y="3032654"/>
            <a:ext cx="203200" cy="55880"/>
            <a:chOff x="4397705" y="3032654"/>
            <a:chExt cx="203200" cy="55880"/>
          </a:xfrm>
        </p:grpSpPr>
        <p:sp>
          <p:nvSpPr>
            <p:cNvPr id="6" name="object 6" descr=""/>
            <p:cNvSpPr/>
            <p:nvPr/>
          </p:nvSpPr>
          <p:spPr>
            <a:xfrm>
              <a:off x="4460874" y="30351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97705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4672368" y="3031389"/>
            <a:ext cx="203200" cy="58419"/>
            <a:chOff x="4672368" y="3031389"/>
            <a:chExt cx="203200" cy="58419"/>
          </a:xfrm>
        </p:grpSpPr>
        <p:sp>
          <p:nvSpPr>
            <p:cNvPr id="9" name="object 9" descr=""/>
            <p:cNvSpPr/>
            <p:nvPr/>
          </p:nvSpPr>
          <p:spPr>
            <a:xfrm>
              <a:off x="4761269" y="30478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72368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48569" y="303518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CCDC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4947031" y="3041535"/>
            <a:ext cx="203200" cy="48260"/>
            <a:chOff x="4947031" y="3041535"/>
            <a:chExt cx="203200" cy="48260"/>
          </a:xfrm>
        </p:grpSpPr>
        <p:sp>
          <p:nvSpPr>
            <p:cNvPr id="13" name="object 13" descr=""/>
            <p:cNvSpPr/>
            <p:nvPr/>
          </p:nvSpPr>
          <p:spPr>
            <a:xfrm>
              <a:off x="4947031" y="30415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23232" y="307328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CCDC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5297895" y="307328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99B9D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5478573" y="3032654"/>
            <a:ext cx="238760" cy="57150"/>
            <a:chOff x="5478573" y="3032654"/>
            <a:chExt cx="238760" cy="57150"/>
          </a:xfrm>
        </p:grpSpPr>
        <p:sp>
          <p:nvSpPr>
            <p:cNvPr id="17" name="object 17" descr=""/>
            <p:cNvSpPr/>
            <p:nvPr/>
          </p:nvSpPr>
          <p:spPr>
            <a:xfrm>
              <a:off x="5603025" y="306566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575961" y="303917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481104" y="30351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B9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0" y="0"/>
            <a:ext cx="5760085" cy="354330"/>
          </a:xfrm>
          <a:custGeom>
            <a:avLst/>
            <a:gdLst/>
            <a:ahLst/>
            <a:cxnLst/>
            <a:rect l="l" t="t" r="r" b="b"/>
            <a:pathLst>
              <a:path w="5760085" h="354330">
                <a:moveTo>
                  <a:pt x="5759996" y="0"/>
                </a:moveTo>
                <a:lnTo>
                  <a:pt x="0" y="0"/>
                </a:lnTo>
                <a:lnTo>
                  <a:pt x="0" y="354152"/>
                </a:lnTo>
                <a:lnTo>
                  <a:pt x="5759996" y="354152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2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13995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25"/>
              <a:t>Research</a:t>
            </a:r>
            <a:r>
              <a:rPr dirty="0" spc="50"/>
              <a:t> </a:t>
            </a:r>
            <a:r>
              <a:rPr dirty="0" spc="-80"/>
              <a:t>Summary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987361" y="512848"/>
            <a:ext cx="37858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5" b="1">
                <a:solidFill>
                  <a:srgbClr val="00529A"/>
                </a:solidFill>
                <a:latin typeface="Arial"/>
                <a:cs typeface="Arial"/>
              </a:rPr>
              <a:t>GRCR-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Net:</a:t>
            </a:r>
            <a:r>
              <a:rPr dirty="0" sz="1400" spc="434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80" b="1">
                <a:solidFill>
                  <a:srgbClr val="00529A"/>
                </a:solidFill>
                <a:latin typeface="Arial"/>
                <a:cs typeface="Arial"/>
              </a:rPr>
              <a:t>A</a:t>
            </a:r>
            <a:r>
              <a:rPr dirty="0" sz="1400" spc="229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529A"/>
                </a:solidFill>
                <a:latin typeface="Arial"/>
                <a:cs typeface="Arial"/>
              </a:rPr>
              <a:t>Breakthrough</a:t>
            </a:r>
            <a:r>
              <a:rPr dirty="0" sz="1400" spc="229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130" b="1">
                <a:solidFill>
                  <a:srgbClr val="00529A"/>
                </a:solidFill>
                <a:latin typeface="Arial"/>
                <a:cs typeface="Arial"/>
              </a:rPr>
              <a:t>AMC</a:t>
            </a:r>
            <a:r>
              <a:rPr dirty="0" sz="1400" spc="235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1400" spc="55" b="1">
                <a:solidFill>
                  <a:srgbClr val="00529A"/>
                </a:solidFill>
                <a:latin typeface="Arial"/>
                <a:cs typeface="Arial"/>
              </a:rPr>
              <a:t>Method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pc="-35"/>
              <a:t>Core</a:t>
            </a:r>
            <a:r>
              <a:rPr dirty="0" spc="-15"/>
              <a:t> </a:t>
            </a:r>
            <a:r>
              <a:rPr dirty="0" spc="-10"/>
              <a:t>Achievements:</a:t>
            </a:r>
          </a:p>
          <a:p>
            <a:pPr marL="288290" indent="-183515">
              <a:lnSpc>
                <a:spcPct val="100000"/>
              </a:lnSpc>
              <a:spcBef>
                <a:spcPts val="334"/>
              </a:spcBef>
              <a:buClr>
                <a:srgbClr val="00529A"/>
              </a:buClr>
              <a:buFont typeface="Segoe UI Symbol"/>
              <a:buChar char="✓"/>
              <a:tabLst>
                <a:tab pos="288290" algn="l"/>
              </a:tabLst>
            </a:pPr>
            <a:r>
              <a:rPr dirty="0" spc="-65" b="0">
                <a:latin typeface="Arial MT"/>
                <a:cs typeface="Arial MT"/>
              </a:rPr>
              <a:t>Achieved</a:t>
            </a:r>
            <a:r>
              <a:rPr dirty="0" spc="10" b="0">
                <a:latin typeface="Arial MT"/>
                <a:cs typeface="Arial MT"/>
              </a:rPr>
              <a:t> </a:t>
            </a:r>
            <a:r>
              <a:rPr dirty="0" spc="-50" b="0">
                <a:latin typeface="Arial MT"/>
                <a:cs typeface="Arial MT"/>
              </a:rPr>
              <a:t>65.38%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50" b="0">
                <a:latin typeface="Arial MT"/>
                <a:cs typeface="Arial MT"/>
              </a:rPr>
              <a:t>classification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accuracy</a:t>
            </a:r>
          </a:p>
          <a:p>
            <a:pPr marL="288290" indent="-183515">
              <a:lnSpc>
                <a:spcPct val="100000"/>
              </a:lnSpc>
              <a:spcBef>
                <a:spcPts val="330"/>
              </a:spcBef>
              <a:buClr>
                <a:srgbClr val="00529A"/>
              </a:buClr>
              <a:buFont typeface="Segoe UI Symbol"/>
              <a:buChar char="✓"/>
              <a:tabLst>
                <a:tab pos="288290" algn="l"/>
              </a:tabLst>
            </a:pPr>
            <a:r>
              <a:rPr dirty="0" spc="-95" b="0">
                <a:latin typeface="Arial MT"/>
                <a:cs typeface="Arial MT"/>
              </a:rPr>
              <a:t>Surpassed</a:t>
            </a:r>
            <a:r>
              <a:rPr dirty="0" spc="20" b="0">
                <a:latin typeface="Arial MT"/>
                <a:cs typeface="Arial MT"/>
              </a:rPr>
              <a:t> </a:t>
            </a:r>
            <a:r>
              <a:rPr dirty="0" spc="-45" b="0">
                <a:latin typeface="Arial MT"/>
                <a:cs typeface="Arial MT"/>
              </a:rPr>
              <a:t>existing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40" b="0">
                <a:latin typeface="Arial MT"/>
                <a:cs typeface="Arial MT"/>
              </a:rPr>
              <a:t>SOTA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methods</a:t>
            </a:r>
          </a:p>
          <a:p>
            <a:pPr marL="288290" marR="292735" indent="-183515">
              <a:lnSpc>
                <a:spcPct val="102600"/>
              </a:lnSpc>
              <a:spcBef>
                <a:spcPts val="300"/>
              </a:spcBef>
              <a:buClr>
                <a:srgbClr val="00529A"/>
              </a:buClr>
              <a:buFont typeface="Segoe UI Symbol"/>
              <a:buChar char="✓"/>
              <a:tabLst>
                <a:tab pos="289560" algn="l"/>
              </a:tabLst>
            </a:pPr>
            <a:r>
              <a:rPr dirty="0" spc="-45" b="0">
                <a:latin typeface="Arial MT"/>
                <a:cs typeface="Arial MT"/>
              </a:rPr>
              <a:t>Exceptional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spc="-55" b="0">
                <a:latin typeface="Arial MT"/>
                <a:cs typeface="Arial MT"/>
              </a:rPr>
              <a:t>performance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in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25" b="0">
                <a:latin typeface="Arial MT"/>
                <a:cs typeface="Arial MT"/>
              </a:rPr>
              <a:t>low</a:t>
            </a:r>
            <a:r>
              <a:rPr dirty="0" spc="-20" b="0">
                <a:latin typeface="Arial MT"/>
                <a:cs typeface="Arial MT"/>
              </a:rPr>
              <a:t> </a:t>
            </a:r>
            <a:r>
              <a:rPr dirty="0" spc="-55" b="0">
                <a:latin typeface="Arial MT"/>
                <a:cs typeface="Arial MT"/>
              </a:rPr>
              <a:t>SNR </a:t>
            </a:r>
            <a:r>
              <a:rPr dirty="0" spc="-55" b="0">
                <a:latin typeface="Arial MT"/>
                <a:cs typeface="Arial MT"/>
              </a:rPr>
              <a:t>	</a:t>
            </a:r>
            <a:r>
              <a:rPr dirty="0" spc="-10" b="0">
                <a:latin typeface="Arial MT"/>
                <a:cs typeface="Arial MT"/>
              </a:rPr>
              <a:t>environments</a:t>
            </a:r>
          </a:p>
          <a:p>
            <a:pPr marL="288290" indent="-183515">
              <a:lnSpc>
                <a:spcPct val="100000"/>
              </a:lnSpc>
              <a:spcBef>
                <a:spcPts val="335"/>
              </a:spcBef>
              <a:buClr>
                <a:srgbClr val="00529A"/>
              </a:buClr>
              <a:buFont typeface="Segoe UI Symbol"/>
              <a:buChar char="✓"/>
              <a:tabLst>
                <a:tab pos="288290" algn="l"/>
              </a:tabLst>
            </a:pPr>
            <a:r>
              <a:rPr dirty="0" spc="-75" b="0">
                <a:latin typeface="Arial MT"/>
                <a:cs typeface="Arial MT"/>
              </a:rPr>
              <a:t>Proposed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30" b="0">
                <a:latin typeface="Arial MT"/>
                <a:cs typeface="Arial MT"/>
              </a:rPr>
              <a:t>three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65" b="0">
                <a:latin typeface="Arial MT"/>
                <a:cs typeface="Arial MT"/>
              </a:rPr>
              <a:t>core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40" b="0">
                <a:latin typeface="Arial MT"/>
                <a:cs typeface="Arial MT"/>
              </a:rPr>
              <a:t>technical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30" b="0">
                <a:latin typeface="Arial MT"/>
                <a:cs typeface="Arial MT"/>
              </a:rPr>
              <a:t>innovations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pc="-40"/>
              <a:t>Technical</a:t>
            </a:r>
            <a:r>
              <a:rPr dirty="0" spc="30"/>
              <a:t> </a:t>
            </a:r>
            <a:r>
              <a:rPr dirty="0" spc="-10"/>
              <a:t>Breakthroughs:</a:t>
            </a:r>
          </a:p>
          <a:p>
            <a:pPr marL="287655" indent="-136525">
              <a:lnSpc>
                <a:spcPct val="100000"/>
              </a:lnSpc>
              <a:spcBef>
                <a:spcPts val="334"/>
              </a:spcBef>
              <a:buClr>
                <a:srgbClr val="00529A"/>
              </a:buClr>
              <a:buFont typeface="Arial"/>
              <a:buChar char="•"/>
              <a:tabLst>
                <a:tab pos="287655" algn="l"/>
              </a:tabLst>
            </a:pPr>
            <a:r>
              <a:rPr dirty="0" spc="-45" b="0">
                <a:latin typeface="Arial MT"/>
                <a:cs typeface="Arial MT"/>
              </a:rPr>
              <a:t>Adaptive</a:t>
            </a:r>
            <a:r>
              <a:rPr dirty="0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GPR</a:t>
            </a:r>
            <a:r>
              <a:rPr dirty="0" spc="10" b="0">
                <a:latin typeface="Arial MT"/>
                <a:cs typeface="Arial MT"/>
              </a:rPr>
              <a:t> </a:t>
            </a:r>
            <a:r>
              <a:rPr dirty="0" spc="-60" b="0">
                <a:latin typeface="Arial MT"/>
                <a:cs typeface="Arial MT"/>
              </a:rPr>
              <a:t>denoising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algorithm</a:t>
            </a:r>
          </a:p>
          <a:p>
            <a:pPr marL="287655" indent="-136525">
              <a:lnSpc>
                <a:spcPct val="100000"/>
              </a:lnSpc>
              <a:spcBef>
                <a:spcPts val="330"/>
              </a:spcBef>
              <a:buClr>
                <a:srgbClr val="00529A"/>
              </a:buClr>
              <a:buFont typeface="Arial"/>
              <a:buChar char="•"/>
              <a:tabLst>
                <a:tab pos="287655" algn="l"/>
              </a:tabLst>
            </a:pPr>
            <a:r>
              <a:rPr dirty="0" spc="-55" b="0">
                <a:latin typeface="Arial MT"/>
                <a:cs typeface="Arial MT"/>
              </a:rPr>
              <a:t>Geometric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45" b="0">
                <a:latin typeface="Arial MT"/>
                <a:cs typeface="Arial MT"/>
              </a:rPr>
              <a:t>symmetry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20" b="0">
                <a:latin typeface="Arial MT"/>
                <a:cs typeface="Arial MT"/>
              </a:rPr>
              <a:t>data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augmentation</a:t>
            </a:r>
          </a:p>
          <a:p>
            <a:pPr marL="287655" indent="-136525">
              <a:lnSpc>
                <a:spcPct val="100000"/>
              </a:lnSpc>
              <a:spcBef>
                <a:spcPts val="335"/>
              </a:spcBef>
              <a:buClr>
                <a:srgbClr val="00529A"/>
              </a:buClr>
              <a:buFont typeface="Arial"/>
              <a:buChar char="•"/>
              <a:tabLst>
                <a:tab pos="287655" algn="l"/>
              </a:tabLst>
            </a:pPr>
            <a:r>
              <a:rPr dirty="0" spc="-30" b="0">
                <a:latin typeface="Arial MT"/>
                <a:cs typeface="Arial MT"/>
              </a:rPr>
              <a:t>Hybrid</a:t>
            </a:r>
            <a:r>
              <a:rPr dirty="0" spc="25" b="0">
                <a:latin typeface="Arial MT"/>
                <a:cs typeface="Arial MT"/>
              </a:rPr>
              <a:t> </a:t>
            </a:r>
            <a:r>
              <a:rPr dirty="0" spc="-85" b="0">
                <a:latin typeface="Arial MT"/>
                <a:cs typeface="Arial MT"/>
              </a:rPr>
              <a:t>ComplexCNN-</a:t>
            </a:r>
            <a:r>
              <a:rPr dirty="0" spc="-60" b="0">
                <a:latin typeface="Arial MT"/>
                <a:cs typeface="Arial MT"/>
              </a:rPr>
              <a:t>ResNet</a:t>
            </a:r>
            <a:r>
              <a:rPr dirty="0" spc="3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architecture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2913481" y="955520"/>
            <a:ext cx="2767965" cy="20878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Impact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Significance:</a:t>
            </a:r>
            <a:endParaRPr sz="1100">
              <a:latin typeface="Arial"/>
              <a:cs typeface="Arial"/>
            </a:endParaRPr>
          </a:p>
          <a:p>
            <a:pPr marL="287020" marR="340360" indent="-136525">
              <a:lnSpc>
                <a:spcPct val="102600"/>
              </a:lnSpc>
              <a:spcBef>
                <a:spcPts val="300"/>
              </a:spcBef>
              <a:buClr>
                <a:srgbClr val="00529A"/>
              </a:buClr>
              <a:buFont typeface="Arial"/>
              <a:buChar char="•"/>
              <a:tabLst>
                <a:tab pos="289560" algn="l"/>
              </a:tabLst>
            </a:pPr>
            <a:r>
              <a:rPr dirty="0" sz="1100" spc="-35">
                <a:latin typeface="Arial MT"/>
                <a:cs typeface="Arial MT"/>
              </a:rPr>
              <a:t>Solution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complex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electromagnetic </a:t>
            </a:r>
            <a:r>
              <a:rPr dirty="0" sz="1100" spc="-45">
                <a:latin typeface="Arial MT"/>
                <a:cs typeface="Arial MT"/>
              </a:rPr>
              <a:t>	</a:t>
            </a:r>
            <a:r>
              <a:rPr dirty="0" sz="1100" spc="-10">
                <a:latin typeface="Arial MT"/>
                <a:cs typeface="Arial MT"/>
              </a:rPr>
              <a:t>environments</a:t>
            </a:r>
            <a:endParaRPr sz="1100">
              <a:latin typeface="Arial MT"/>
              <a:cs typeface="Arial MT"/>
            </a:endParaRPr>
          </a:p>
          <a:p>
            <a:pPr marL="287655" indent="-136525">
              <a:lnSpc>
                <a:spcPct val="100000"/>
              </a:lnSpc>
              <a:spcBef>
                <a:spcPts val="330"/>
              </a:spcBef>
              <a:buClr>
                <a:srgbClr val="00529A"/>
              </a:buClr>
              <a:buFont typeface="Arial"/>
              <a:buChar char="•"/>
              <a:tabLst>
                <a:tab pos="287655" algn="l"/>
              </a:tabLst>
            </a:pPr>
            <a:r>
              <a:rPr dirty="0" sz="1100" spc="-75">
                <a:latin typeface="Arial MT"/>
                <a:cs typeface="Arial MT"/>
              </a:rPr>
              <a:t>Advancement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cognitive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radio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technology</a:t>
            </a:r>
            <a:endParaRPr sz="1100">
              <a:latin typeface="Arial MT"/>
              <a:cs typeface="Arial MT"/>
            </a:endParaRPr>
          </a:p>
          <a:p>
            <a:pPr marL="287655" indent="-136525">
              <a:lnSpc>
                <a:spcPct val="100000"/>
              </a:lnSpc>
              <a:spcBef>
                <a:spcPts val="335"/>
              </a:spcBef>
              <a:buClr>
                <a:srgbClr val="00529A"/>
              </a:buClr>
              <a:buFont typeface="Arial"/>
              <a:buChar char="•"/>
              <a:tabLst>
                <a:tab pos="287655" algn="l"/>
              </a:tabLst>
            </a:pPr>
            <a:r>
              <a:rPr dirty="0" sz="1100" spc="-65">
                <a:latin typeface="Arial MT"/>
                <a:cs typeface="Arial MT"/>
              </a:rPr>
              <a:t>New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insights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signal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processing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field</a:t>
            </a:r>
            <a:endParaRPr sz="1100">
              <a:latin typeface="Arial MT"/>
              <a:cs typeface="Arial MT"/>
            </a:endParaRPr>
          </a:p>
          <a:p>
            <a:pPr marL="287655" indent="-136525">
              <a:lnSpc>
                <a:spcPct val="100000"/>
              </a:lnSpc>
              <a:spcBef>
                <a:spcPts val="335"/>
              </a:spcBef>
              <a:buClr>
                <a:srgbClr val="00529A"/>
              </a:buClr>
              <a:buFont typeface="Arial"/>
              <a:buChar char="•"/>
              <a:tabLst>
                <a:tab pos="287655" algn="l"/>
              </a:tabLst>
            </a:pPr>
            <a:r>
              <a:rPr dirty="0" sz="1100" spc="-20">
                <a:latin typeface="Arial MT"/>
                <a:cs typeface="Arial MT"/>
              </a:rPr>
              <a:t>Important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theoretical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and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practical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value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b="1">
                <a:latin typeface="Arial"/>
                <a:cs typeface="Arial"/>
              </a:rPr>
              <a:t>Open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Source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Contribution:</a:t>
            </a:r>
            <a:endParaRPr sz="1100">
              <a:latin typeface="Arial"/>
              <a:cs typeface="Arial"/>
            </a:endParaRPr>
          </a:p>
          <a:p>
            <a:pPr marL="287655" indent="-136525">
              <a:lnSpc>
                <a:spcPct val="100000"/>
              </a:lnSpc>
              <a:spcBef>
                <a:spcPts val="334"/>
              </a:spcBef>
              <a:buClr>
                <a:srgbClr val="00529A"/>
              </a:buClr>
              <a:buFont typeface="Arial"/>
              <a:buChar char="•"/>
              <a:tabLst>
                <a:tab pos="287655" algn="l"/>
              </a:tabLst>
            </a:pPr>
            <a:r>
              <a:rPr dirty="0" sz="1100" spc="-55">
                <a:latin typeface="Arial MT"/>
                <a:cs typeface="Arial MT"/>
              </a:rPr>
              <a:t>Complete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code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open-</a:t>
            </a:r>
            <a:r>
              <a:rPr dirty="0" sz="1100" spc="-10">
                <a:latin typeface="Arial MT"/>
                <a:cs typeface="Arial MT"/>
              </a:rPr>
              <a:t>sourced</a:t>
            </a:r>
            <a:endParaRPr sz="1100">
              <a:latin typeface="Arial MT"/>
              <a:cs typeface="Arial MT"/>
            </a:endParaRPr>
          </a:p>
          <a:p>
            <a:pPr marL="287655" indent="-136525">
              <a:lnSpc>
                <a:spcPct val="100000"/>
              </a:lnSpc>
              <a:spcBef>
                <a:spcPts val="330"/>
              </a:spcBef>
              <a:buClr>
                <a:srgbClr val="00529A"/>
              </a:buClr>
              <a:buFont typeface="Arial"/>
              <a:buChar char="•"/>
              <a:tabLst>
                <a:tab pos="287655" algn="l"/>
              </a:tabLst>
            </a:pPr>
            <a:r>
              <a:rPr dirty="0" sz="1100" spc="-35">
                <a:latin typeface="Arial MT"/>
                <a:cs typeface="Arial MT"/>
              </a:rPr>
              <a:t>Detailed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experimental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  <a:p>
            <a:pPr marL="287655" indent="-136525">
              <a:lnSpc>
                <a:spcPct val="100000"/>
              </a:lnSpc>
              <a:spcBef>
                <a:spcPts val="335"/>
              </a:spcBef>
              <a:buClr>
                <a:srgbClr val="00529A"/>
              </a:buClr>
              <a:buFont typeface="Arial"/>
              <a:buChar char="•"/>
              <a:tabLst>
                <a:tab pos="287655" algn="l"/>
              </a:tabLst>
            </a:pPr>
            <a:r>
              <a:rPr dirty="0" sz="1100" spc="-85">
                <a:latin typeface="Arial MT"/>
                <a:cs typeface="Arial MT"/>
              </a:rPr>
              <a:t>Comprehensive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technical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docum</a:t>
            </a:r>
            <a:r>
              <a:rPr dirty="0" u="heavy" sz="1100" spc="-10">
                <a:uFill>
                  <a:solidFill>
                    <a:srgbClr val="99B9D7"/>
                  </a:solidFill>
                </a:uFill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nta</a:t>
            </a:r>
            <a:r>
              <a:rPr dirty="0" u="heavy" sz="1100" spc="-10">
                <a:uFill>
                  <a:solidFill>
                    <a:srgbClr val="99B9D7"/>
                  </a:solidFill>
                </a:uFill>
                <a:latin typeface="Arial MT"/>
                <a:cs typeface="Arial MT"/>
              </a:rPr>
              <a:t>t</a:t>
            </a:r>
            <a:r>
              <a:rPr dirty="0" sz="1100" spc="-10">
                <a:latin typeface="Arial MT"/>
                <a:cs typeface="Arial MT"/>
              </a:rPr>
              <a:t>ion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6" name="object 26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16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Future </a:t>
            </a:r>
            <a:r>
              <a:rPr dirty="0" spc="-125"/>
              <a:t>Research</a:t>
            </a:r>
            <a:r>
              <a:rPr dirty="0" spc="25"/>
              <a:t> </a:t>
            </a:r>
            <a:r>
              <a:rPr dirty="0" spc="-40"/>
              <a:t>Directions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727947"/>
            <a:ext cx="114214" cy="11421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49809" y="714824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47089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098918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250746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7672" y="1398533"/>
            <a:ext cx="114214" cy="1142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49809" y="1385410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617675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769503"/>
            <a:ext cx="52590" cy="5259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1921332"/>
            <a:ext cx="52590" cy="5259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7672" y="2069118"/>
            <a:ext cx="114214" cy="11421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49809" y="2055995"/>
            <a:ext cx="704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600">
              <a:latin typeface="Verdana"/>
              <a:cs typeface="Verdan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288260"/>
            <a:ext cx="52590" cy="5259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440089"/>
            <a:ext cx="52590" cy="5259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0865" y="2591917"/>
            <a:ext cx="52590" cy="5259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02932" y="648741"/>
            <a:ext cx="3476625" cy="2036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25" b="1">
                <a:latin typeface="Arial"/>
                <a:cs typeface="Arial"/>
              </a:rPr>
              <a:t>Algorithm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Optimization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and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Extension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40">
                <a:latin typeface="Arial MT"/>
                <a:cs typeface="Arial MT"/>
              </a:rPr>
              <a:t>Explore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performance</a:t>
            </a:r>
            <a:r>
              <a:rPr dirty="0" sz="1000">
                <a:latin typeface="Arial MT"/>
                <a:cs typeface="Arial MT"/>
              </a:rPr>
              <a:t> in </a:t>
            </a:r>
            <a:r>
              <a:rPr dirty="0" sz="1000" spc="-50">
                <a:latin typeface="Arial MT"/>
                <a:cs typeface="Arial MT"/>
              </a:rPr>
              <a:t>more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complex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channel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environments </a:t>
            </a:r>
            <a:r>
              <a:rPr dirty="0" sz="1000" spc="-80">
                <a:latin typeface="Arial MT"/>
                <a:cs typeface="Arial MT"/>
              </a:rPr>
              <a:t>Research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real-</a:t>
            </a:r>
            <a:r>
              <a:rPr dirty="0" sz="1000">
                <a:latin typeface="Arial MT"/>
                <a:cs typeface="Arial MT"/>
              </a:rPr>
              <a:t>time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60">
                <a:latin typeface="Arial MT"/>
                <a:cs typeface="Arial MT"/>
              </a:rPr>
              <a:t>processing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optimization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strategies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Extend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more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modulation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types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55" b="1">
                <a:latin typeface="Arial"/>
                <a:cs typeface="Arial"/>
              </a:rPr>
              <a:t>Technology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Fusion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and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Innovation</a:t>
            </a:r>
            <a:endParaRPr sz="1100">
              <a:latin typeface="Arial"/>
              <a:cs typeface="Arial"/>
            </a:endParaRPr>
          </a:p>
          <a:p>
            <a:pPr marL="289560" marR="271780">
              <a:lnSpc>
                <a:spcPct val="100000"/>
              </a:lnSpc>
              <a:spcBef>
                <a:spcPts val="175"/>
              </a:spcBef>
            </a:pPr>
            <a:r>
              <a:rPr dirty="0" sz="1000" spc="-45">
                <a:latin typeface="Arial MT"/>
                <a:cs typeface="Arial MT"/>
              </a:rPr>
              <a:t>Combine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emerging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architectures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like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Transformers Explore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multimodal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signal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fusion</a:t>
            </a:r>
            <a:endParaRPr sz="1000">
              <a:latin typeface="Arial MT"/>
              <a:cs typeface="Arial MT"/>
            </a:endParaRPr>
          </a:p>
          <a:p>
            <a:pPr marL="289560">
              <a:lnSpc>
                <a:spcPts val="1190"/>
              </a:lnSpc>
            </a:pPr>
            <a:r>
              <a:rPr dirty="0" sz="1000" spc="-80">
                <a:latin typeface="Arial MT"/>
                <a:cs typeface="Arial MT"/>
              </a:rPr>
              <a:t>Research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self-supervised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learning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methods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Arial"/>
                <a:cs typeface="Arial"/>
              </a:rPr>
              <a:t>Practical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Deployment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and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Applications</a:t>
            </a:r>
            <a:endParaRPr sz="1100">
              <a:latin typeface="Arial"/>
              <a:cs typeface="Arial"/>
            </a:endParaRPr>
          </a:p>
          <a:p>
            <a:pPr marL="289560" marR="206375">
              <a:lnSpc>
                <a:spcPct val="100000"/>
              </a:lnSpc>
              <a:spcBef>
                <a:spcPts val="175"/>
              </a:spcBef>
            </a:pPr>
            <a:r>
              <a:rPr dirty="0" sz="1000" spc="-50">
                <a:latin typeface="Arial MT"/>
                <a:cs typeface="Arial MT"/>
              </a:rPr>
              <a:t>Hardware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45">
                <a:latin typeface="Arial MT"/>
                <a:cs typeface="Arial MT"/>
              </a:rPr>
              <a:t>acceleration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and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65">
                <a:latin typeface="Arial MT"/>
                <a:cs typeface="Arial MT"/>
              </a:rPr>
              <a:t>edge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computing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optimization </a:t>
            </a:r>
            <a:r>
              <a:rPr dirty="0" sz="1000" spc="-65">
                <a:latin typeface="Arial MT"/>
                <a:cs typeface="Arial MT"/>
              </a:rPr>
              <a:t>Large-</a:t>
            </a:r>
            <a:r>
              <a:rPr dirty="0" sz="1000" spc="-45">
                <a:latin typeface="Arial MT"/>
                <a:cs typeface="Arial MT"/>
              </a:rPr>
              <a:t>scale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40">
                <a:latin typeface="Arial MT"/>
                <a:cs typeface="Arial MT"/>
              </a:rPr>
              <a:t>real-</a:t>
            </a:r>
            <a:r>
              <a:rPr dirty="0" sz="1000" spc="-35">
                <a:latin typeface="Arial MT"/>
                <a:cs typeface="Arial MT"/>
              </a:rPr>
              <a:t>environment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validation</a:t>
            </a:r>
            <a:endParaRPr sz="1000">
              <a:latin typeface="Arial MT"/>
              <a:cs typeface="Arial MT"/>
            </a:endParaRPr>
          </a:p>
          <a:p>
            <a:pPr marL="289560">
              <a:lnSpc>
                <a:spcPts val="1190"/>
              </a:lnSpc>
            </a:pPr>
            <a:r>
              <a:rPr dirty="0" sz="1000" spc="-20">
                <a:latin typeface="Arial MT"/>
                <a:cs typeface="Arial MT"/>
              </a:rPr>
              <a:t>Industrial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application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promotion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0" name="object 20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16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130" b="1">
                <a:solidFill>
                  <a:srgbClr val="00529A"/>
                </a:solidFill>
                <a:latin typeface="Arial"/>
                <a:cs typeface="Arial"/>
              </a:rPr>
              <a:t>Thank</a:t>
            </a:r>
            <a:r>
              <a:rPr dirty="0" sz="2450" spc="290" b="1">
                <a:solidFill>
                  <a:srgbClr val="00529A"/>
                </a:solidFill>
                <a:latin typeface="Arial"/>
                <a:cs typeface="Arial"/>
              </a:rPr>
              <a:t> </a:t>
            </a:r>
            <a:r>
              <a:rPr dirty="0" sz="2450" spc="-20" b="1">
                <a:solidFill>
                  <a:srgbClr val="00529A"/>
                </a:solidFill>
                <a:latin typeface="Arial"/>
                <a:cs typeface="Arial"/>
              </a:rPr>
              <a:t>You!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3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16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85"/>
              <a:t> </a:t>
            </a:r>
            <a:r>
              <a:rPr dirty="0" spc="-25"/>
              <a:t>18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37741" y="1323388"/>
            <a:ext cx="3039110" cy="939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135"/>
              </a:spcBef>
            </a:pPr>
            <a:r>
              <a:rPr dirty="0" sz="1400" spc="-75">
                <a:solidFill>
                  <a:srgbClr val="00529A"/>
                </a:solidFill>
                <a:latin typeface="Arial MT"/>
                <a:cs typeface="Arial MT"/>
              </a:rPr>
              <a:t>Questions</a:t>
            </a:r>
            <a:r>
              <a:rPr dirty="0" sz="1400" spc="-25">
                <a:solidFill>
                  <a:srgbClr val="00529A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00529A"/>
                </a:solidFill>
                <a:latin typeface="Arial MT"/>
                <a:cs typeface="Arial MT"/>
              </a:rPr>
              <a:t>and</a:t>
            </a:r>
            <a:r>
              <a:rPr dirty="0" sz="1400" spc="-20">
                <a:solidFill>
                  <a:srgbClr val="00529A"/>
                </a:solidFill>
                <a:latin typeface="Arial MT"/>
                <a:cs typeface="Arial MT"/>
              </a:rPr>
              <a:t> </a:t>
            </a:r>
            <a:r>
              <a:rPr dirty="0" sz="1400" spc="-85">
                <a:solidFill>
                  <a:srgbClr val="00529A"/>
                </a:solidFill>
                <a:latin typeface="Arial MT"/>
                <a:cs typeface="Arial MT"/>
              </a:rPr>
              <a:t>Discussion</a:t>
            </a:r>
            <a:r>
              <a:rPr dirty="0" sz="1400" spc="-10">
                <a:solidFill>
                  <a:srgbClr val="00529A"/>
                </a:solidFill>
                <a:latin typeface="Arial MT"/>
                <a:cs typeface="Arial MT"/>
              </a:rPr>
              <a:t> Welcome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400">
              <a:latin typeface="Arial MT"/>
              <a:cs typeface="Arial MT"/>
            </a:endParaRPr>
          </a:p>
          <a:p>
            <a:pPr algn="ctr" marL="45085">
              <a:lnSpc>
                <a:spcPct val="100000"/>
              </a:lnSpc>
              <a:spcBef>
                <a:spcPts val="5"/>
              </a:spcBef>
            </a:pPr>
            <a:r>
              <a:rPr dirty="0" sz="1100" spc="-60">
                <a:latin typeface="Arial MT"/>
                <a:cs typeface="Arial MT"/>
              </a:rPr>
              <a:t>Open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Source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Repository: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Cambria"/>
                <a:cs typeface="Cambria"/>
                <a:hlinkClick r:id="rId2"/>
              </a:rPr>
              <a:t>https://github.com/LJK666666666/radioML-</a:t>
            </a:r>
            <a:r>
              <a:rPr dirty="0" sz="1100" spc="-25">
                <a:latin typeface="Cambria"/>
                <a:cs typeface="Cambria"/>
                <a:hlinkClick r:id="rId2"/>
              </a:rPr>
              <a:t>v3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5556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Outline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" y="732345"/>
            <a:ext cx="160096" cy="16009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9755" y="73158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5EDF4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5173" y="704251"/>
            <a:ext cx="16116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00529A"/>
                </a:solidFill>
                <a:latin typeface="Arial MT"/>
                <a:cs typeface="Arial MT"/>
                <a:hlinkClick r:id="rId3" action="ppaction://hlinksldjump"/>
              </a:rPr>
              <a:t>Background</a:t>
            </a:r>
            <a:r>
              <a:rPr dirty="0" sz="1100" spc="-15">
                <a:solidFill>
                  <a:srgbClr val="00529A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1100" spc="-55">
                <a:solidFill>
                  <a:srgbClr val="00529A"/>
                </a:solidFill>
                <a:latin typeface="Arial MT"/>
                <a:cs typeface="Arial MT"/>
                <a:hlinkClick r:id="rId3" action="ppaction://hlinksldjump"/>
              </a:rPr>
              <a:t>and</a:t>
            </a:r>
            <a:r>
              <a:rPr dirty="0" sz="1100" spc="-15">
                <a:solidFill>
                  <a:srgbClr val="00529A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1100" spc="-70">
                <a:solidFill>
                  <a:srgbClr val="00529A"/>
                </a:solidFill>
                <a:latin typeface="Arial MT"/>
                <a:cs typeface="Arial MT"/>
                <a:hlinkClick r:id="rId3" action="ppaction://hlinksldjump"/>
              </a:rPr>
              <a:t>Challenges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0" y="1086256"/>
            <a:ext cx="160096" cy="16009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9755" y="108550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5EDF4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5173" y="1058162"/>
            <a:ext cx="18497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solidFill>
                  <a:srgbClr val="00529A"/>
                </a:solidFill>
                <a:latin typeface="Arial MT"/>
                <a:cs typeface="Arial MT"/>
                <a:hlinkClick r:id="rId5" action="ppaction://hlinksldjump"/>
              </a:rPr>
              <a:t>GRCR-</a:t>
            </a:r>
            <a:r>
              <a:rPr dirty="0" sz="1100" spc="-35">
                <a:solidFill>
                  <a:srgbClr val="00529A"/>
                </a:solidFill>
                <a:latin typeface="Arial MT"/>
                <a:cs typeface="Arial MT"/>
                <a:hlinkClick r:id="rId5" action="ppaction://hlinksldjump"/>
              </a:rPr>
              <a:t>Net</a:t>
            </a:r>
            <a:r>
              <a:rPr dirty="0" sz="1100" spc="10">
                <a:solidFill>
                  <a:srgbClr val="00529A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00529A"/>
                </a:solidFill>
                <a:latin typeface="Arial MT"/>
                <a:cs typeface="Arial MT"/>
                <a:hlinkClick r:id="rId5" action="ppaction://hlinksldjump"/>
              </a:rPr>
              <a:t>Innovation</a:t>
            </a:r>
            <a:r>
              <a:rPr dirty="0" sz="1100" spc="10">
                <a:solidFill>
                  <a:srgbClr val="00529A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00529A"/>
                </a:solidFill>
                <a:latin typeface="Arial MT"/>
                <a:cs typeface="Arial MT"/>
                <a:hlinkClick r:id="rId5" action="ppaction://hlinksldjump"/>
              </a:rPr>
              <a:t>Overview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80" y="1440167"/>
            <a:ext cx="160096" cy="16009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80" y="1794090"/>
            <a:ext cx="160096" cy="16009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29755" y="1412073"/>
            <a:ext cx="2155825" cy="546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9070" indent="-166370">
              <a:lnSpc>
                <a:spcPct val="100000"/>
              </a:lnSpc>
              <a:spcBef>
                <a:spcPts val="90"/>
              </a:spcBef>
              <a:buClr>
                <a:srgbClr val="E5EDF4"/>
              </a:buClr>
              <a:buSzPct val="72727"/>
              <a:buAutoNum type="arabicPlain" startAt="3"/>
              <a:tabLst>
                <a:tab pos="179070" algn="l"/>
              </a:tabLst>
            </a:pPr>
            <a:r>
              <a:rPr dirty="0" sz="1100" spc="-80">
                <a:solidFill>
                  <a:srgbClr val="00529A"/>
                </a:solidFill>
                <a:latin typeface="Arial MT"/>
                <a:cs typeface="Arial MT"/>
                <a:hlinkClick r:id="rId8" action="ppaction://hlinksldjump"/>
              </a:rPr>
              <a:t>Core</a:t>
            </a:r>
            <a:r>
              <a:rPr dirty="0" sz="1100" spc="5">
                <a:solidFill>
                  <a:srgbClr val="00529A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dirty="0" sz="1100" spc="-55">
                <a:solidFill>
                  <a:srgbClr val="00529A"/>
                </a:solidFill>
                <a:latin typeface="Arial MT"/>
                <a:cs typeface="Arial MT"/>
                <a:hlinkClick r:id="rId8" action="ppaction://hlinksldjump"/>
              </a:rPr>
              <a:t>Technical</a:t>
            </a:r>
            <a:r>
              <a:rPr dirty="0" sz="1100" spc="10">
                <a:solidFill>
                  <a:srgbClr val="00529A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dirty="0" sz="1100" spc="-10">
                <a:solidFill>
                  <a:srgbClr val="00529A"/>
                </a:solidFill>
                <a:latin typeface="Arial MT"/>
                <a:cs typeface="Arial MT"/>
                <a:hlinkClick r:id="rId8" action="ppaction://hlinksldjump"/>
              </a:rPr>
              <a:t>Innovations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E5EDF4"/>
              </a:buClr>
              <a:buFont typeface="Arial MT"/>
              <a:buAutoNum type="arabicPlain" startAt="3"/>
            </a:pPr>
            <a:endParaRPr sz="1100">
              <a:latin typeface="Arial MT"/>
              <a:cs typeface="Arial MT"/>
            </a:endParaRPr>
          </a:p>
          <a:p>
            <a:pPr marL="179070" indent="-166370">
              <a:lnSpc>
                <a:spcPct val="100000"/>
              </a:lnSpc>
              <a:buClr>
                <a:srgbClr val="E5EDF4"/>
              </a:buClr>
              <a:buSzPct val="72727"/>
              <a:buAutoNum type="arabicPlain" startAt="3"/>
              <a:tabLst>
                <a:tab pos="179070" algn="l"/>
              </a:tabLst>
            </a:pPr>
            <a:r>
              <a:rPr dirty="0" sz="1100" spc="-45">
                <a:solidFill>
                  <a:srgbClr val="00529A"/>
                </a:solidFill>
                <a:latin typeface="Arial MT"/>
                <a:cs typeface="Arial MT"/>
                <a:hlinkClick r:id="rId9" action="ppaction://hlinksldjump"/>
              </a:rPr>
              <a:t>Experimental</a:t>
            </a:r>
            <a:r>
              <a:rPr dirty="0" sz="1100" spc="10">
                <a:solidFill>
                  <a:srgbClr val="00529A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dirty="0" sz="1100" spc="-70">
                <a:solidFill>
                  <a:srgbClr val="00529A"/>
                </a:solidFill>
                <a:latin typeface="Arial MT"/>
                <a:cs typeface="Arial MT"/>
                <a:hlinkClick r:id="rId9" action="ppaction://hlinksldjump"/>
              </a:rPr>
              <a:t>Results</a:t>
            </a:r>
            <a:r>
              <a:rPr dirty="0" sz="1100" spc="10">
                <a:solidFill>
                  <a:srgbClr val="00529A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00529A"/>
                </a:solidFill>
                <a:latin typeface="Arial MT"/>
                <a:cs typeface="Arial MT"/>
                <a:hlinkClick r:id="rId9" action="ppaction://hlinksldjump"/>
              </a:rPr>
              <a:t>and</a:t>
            </a:r>
            <a:r>
              <a:rPr dirty="0" sz="1100" spc="10">
                <a:solidFill>
                  <a:srgbClr val="00529A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dirty="0" sz="1100" spc="-40">
                <a:solidFill>
                  <a:srgbClr val="00529A"/>
                </a:solidFill>
                <a:latin typeface="Arial MT"/>
                <a:cs typeface="Arial MT"/>
                <a:hlinkClick r:id="rId9" action="ppaction://hlinksldjump"/>
              </a:rPr>
              <a:t>Analysis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80" y="2148001"/>
            <a:ext cx="160096" cy="16009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29755" y="2147238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5EDF4"/>
                </a:solidFill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5173" y="2119908"/>
            <a:ext cx="2076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00529A"/>
                </a:solidFill>
                <a:latin typeface="Arial MT"/>
                <a:cs typeface="Arial MT"/>
                <a:hlinkClick r:id="rId11" action="ppaction://hlinksldjump"/>
              </a:rPr>
              <a:t>Technical</a:t>
            </a:r>
            <a:r>
              <a:rPr dirty="0" sz="1100" spc="15">
                <a:solidFill>
                  <a:srgbClr val="00529A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dirty="0" sz="1100" spc="-40">
                <a:solidFill>
                  <a:srgbClr val="00529A"/>
                </a:solidFill>
                <a:latin typeface="Arial MT"/>
                <a:cs typeface="Arial MT"/>
                <a:hlinkClick r:id="rId11" action="ppaction://hlinksldjump"/>
              </a:rPr>
              <a:t>Contributions</a:t>
            </a:r>
            <a:r>
              <a:rPr dirty="0" sz="1100" spc="15">
                <a:solidFill>
                  <a:srgbClr val="00529A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dirty="0" sz="1100" spc="-55">
                <a:solidFill>
                  <a:srgbClr val="00529A"/>
                </a:solidFill>
                <a:latin typeface="Arial MT"/>
                <a:cs typeface="Arial MT"/>
                <a:hlinkClick r:id="rId11" action="ppaction://hlinksldjump"/>
              </a:rPr>
              <a:t>and</a:t>
            </a:r>
            <a:r>
              <a:rPr dirty="0" sz="1100" spc="20">
                <a:solidFill>
                  <a:srgbClr val="00529A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dirty="0" sz="1100" spc="-10">
                <a:solidFill>
                  <a:srgbClr val="00529A"/>
                </a:solidFill>
                <a:latin typeface="Arial MT"/>
                <a:cs typeface="Arial MT"/>
                <a:hlinkClick r:id="rId11" action="ppaction://hlinksldjump"/>
              </a:rPr>
              <a:t>Impact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280" y="2501912"/>
            <a:ext cx="160096" cy="160096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29755" y="2501162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E5EDF4"/>
                </a:solidFill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5173" y="2473818"/>
            <a:ext cx="16656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00529A"/>
                </a:solidFill>
                <a:latin typeface="Arial MT"/>
                <a:cs typeface="Arial MT"/>
                <a:hlinkClick r:id="rId13" action="ppaction://hlinksldjump"/>
              </a:rPr>
              <a:t>Conclusion</a:t>
            </a:r>
            <a:r>
              <a:rPr dirty="0" sz="1100" spc="-10">
                <a:solidFill>
                  <a:srgbClr val="00529A"/>
                </a:solidFill>
                <a:latin typeface="Arial MT"/>
                <a:cs typeface="Arial MT"/>
                <a:hlinkClick r:id="rId13" action="ppaction://hlinksldjump"/>
              </a:rPr>
              <a:t> </a:t>
            </a:r>
            <a:r>
              <a:rPr dirty="0" sz="1100" spc="-55">
                <a:solidFill>
                  <a:srgbClr val="00529A"/>
                </a:solidFill>
                <a:latin typeface="Arial MT"/>
                <a:cs typeface="Arial MT"/>
                <a:hlinkClick r:id="rId13" action="ppaction://hlinksldjump"/>
              </a:rPr>
              <a:t>and</a:t>
            </a:r>
            <a:r>
              <a:rPr dirty="0" sz="1100" spc="-15">
                <a:solidFill>
                  <a:srgbClr val="00529A"/>
                </a:solidFill>
                <a:latin typeface="Arial MT"/>
                <a:cs typeface="Arial MT"/>
                <a:hlinkClick r:id="rId13" action="ppaction://hlinksldjump"/>
              </a:rPr>
              <a:t> </a:t>
            </a:r>
            <a:r>
              <a:rPr dirty="0" sz="1100" spc="-30">
                <a:solidFill>
                  <a:srgbClr val="00529A"/>
                </a:solidFill>
                <a:latin typeface="Arial MT"/>
                <a:cs typeface="Arial MT"/>
                <a:hlinkClick r:id="rId13" action="ppaction://hlinksldjump"/>
              </a:rPr>
              <a:t>Future</a:t>
            </a:r>
            <a:r>
              <a:rPr dirty="0" sz="1100" spc="-10">
                <a:solidFill>
                  <a:srgbClr val="00529A"/>
                </a:solidFill>
                <a:latin typeface="Arial MT"/>
                <a:cs typeface="Arial MT"/>
                <a:hlinkClick r:id="rId13" action="ppaction://hlinksldjump"/>
              </a:rPr>
              <a:t> </a:t>
            </a:r>
            <a:r>
              <a:rPr dirty="0" sz="1100" spc="-20">
                <a:solidFill>
                  <a:srgbClr val="00529A"/>
                </a:solidFill>
                <a:latin typeface="Arial MT"/>
                <a:cs typeface="Arial MT"/>
                <a:hlinkClick r:id="rId13" action="ppaction://hlinksldjump"/>
              </a:rPr>
              <a:t>Work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19" name="object 19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4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1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The</a:t>
            </a:r>
            <a:r>
              <a:rPr dirty="0" spc="-30"/>
              <a:t> </a:t>
            </a:r>
            <a:r>
              <a:rPr dirty="0" spc="-55"/>
              <a:t>Importance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5"/>
              <a:t> Automatic</a:t>
            </a:r>
            <a:r>
              <a:rPr dirty="0" spc="-30"/>
              <a:t> Modulation </a:t>
            </a:r>
            <a:r>
              <a:rPr dirty="0" spc="-45"/>
              <a:t>Classification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644385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026502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1408607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11" y="1790712"/>
            <a:ext cx="65265" cy="6526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9667" y="307134"/>
            <a:ext cx="3269615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Critical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Applications:</a:t>
            </a:r>
            <a:endParaRPr sz="1100">
              <a:latin typeface="Arial"/>
              <a:cs typeface="Arial"/>
            </a:endParaRPr>
          </a:p>
          <a:p>
            <a:pPr marL="289560" marR="83820">
              <a:lnSpc>
                <a:spcPct val="102600"/>
              </a:lnSpc>
              <a:spcBef>
                <a:spcPts val="300"/>
              </a:spcBef>
            </a:pPr>
            <a:r>
              <a:rPr dirty="0" sz="1100" spc="-35" b="1">
                <a:latin typeface="Arial"/>
                <a:cs typeface="Arial"/>
              </a:rPr>
              <a:t>Cognitive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Radio</a:t>
            </a:r>
            <a:r>
              <a:rPr dirty="0" sz="1100" spc="-20">
                <a:latin typeface="Arial MT"/>
                <a:cs typeface="Arial MT"/>
              </a:rPr>
              <a:t>:</a:t>
            </a:r>
            <a:r>
              <a:rPr dirty="0" sz="1100" spc="8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Dynamic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spectrum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sensing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</a:t>
            </a:r>
            <a:r>
              <a:rPr dirty="0" sz="1100" spc="-10">
                <a:latin typeface="Arial MT"/>
                <a:cs typeface="Arial MT"/>
              </a:rPr>
              <a:t>management</a:t>
            </a:r>
            <a:endParaRPr sz="1100">
              <a:latin typeface="Arial MT"/>
              <a:cs typeface="Arial MT"/>
            </a:endParaRPr>
          </a:p>
          <a:p>
            <a:pPr marL="289560" marR="439420">
              <a:lnSpc>
                <a:spcPct val="102600"/>
              </a:lnSpc>
              <a:spcBef>
                <a:spcPts val="300"/>
              </a:spcBef>
            </a:pPr>
            <a:r>
              <a:rPr dirty="0" sz="1100" spc="-25" b="1">
                <a:latin typeface="Arial"/>
                <a:cs typeface="Arial"/>
              </a:rPr>
              <a:t>Spectrum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Monitoring</a:t>
            </a:r>
            <a:r>
              <a:rPr dirty="0" sz="1100" spc="-20">
                <a:latin typeface="Arial MT"/>
                <a:cs typeface="Arial MT"/>
              </a:rPr>
              <a:t>:</a:t>
            </a:r>
            <a:r>
              <a:rPr dirty="0" sz="1100" spc="9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Radio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environment </a:t>
            </a:r>
            <a:r>
              <a:rPr dirty="0" sz="1100" spc="-30">
                <a:latin typeface="Arial MT"/>
                <a:cs typeface="Arial MT"/>
              </a:rPr>
              <a:t>situational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awareness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b="1">
                <a:latin typeface="Arial"/>
                <a:cs typeface="Arial"/>
              </a:rPr>
              <a:t>Military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Communications</a:t>
            </a:r>
            <a:r>
              <a:rPr dirty="0" sz="1100" spc="-45">
                <a:latin typeface="Arial MT"/>
                <a:cs typeface="Arial MT"/>
              </a:rPr>
              <a:t>:</a:t>
            </a:r>
            <a:r>
              <a:rPr dirty="0" sz="1100" spc="12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Electronic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warfare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and </a:t>
            </a:r>
            <a:r>
              <a:rPr dirty="0" sz="1100" spc="-50">
                <a:latin typeface="Arial MT"/>
                <a:cs typeface="Arial MT"/>
              </a:rPr>
              <a:t>signal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intelligence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b="1">
                <a:latin typeface="Arial"/>
                <a:cs typeface="Arial"/>
              </a:rPr>
              <a:t>5G/6G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Networks</a:t>
            </a:r>
            <a:r>
              <a:rPr dirty="0" sz="1100" spc="-30">
                <a:latin typeface="Arial MT"/>
                <a:cs typeface="Arial MT"/>
              </a:rPr>
              <a:t>:</a:t>
            </a:r>
            <a:r>
              <a:rPr dirty="0" sz="1100" spc="14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Intelligent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signal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processing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11" y="2390775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11" y="2772879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911" y="2982912"/>
            <a:ext cx="65265" cy="6526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9667" y="2053511"/>
            <a:ext cx="3091180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Challenge: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99"/>
              </a:lnSpc>
              <a:spcBef>
                <a:spcPts val="295"/>
              </a:spcBef>
            </a:pPr>
            <a:r>
              <a:rPr dirty="0" sz="1100" spc="-45">
                <a:latin typeface="Arial MT"/>
                <a:cs typeface="Arial MT"/>
              </a:rPr>
              <a:t>Accurate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classification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under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low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Signal-</a:t>
            </a:r>
            <a:r>
              <a:rPr dirty="0" sz="1100" spc="-55">
                <a:latin typeface="Arial MT"/>
                <a:cs typeface="Arial MT"/>
              </a:rPr>
              <a:t>to-</a:t>
            </a:r>
            <a:r>
              <a:rPr dirty="0" sz="1100" spc="-10">
                <a:latin typeface="Arial MT"/>
                <a:cs typeface="Arial MT"/>
              </a:rPr>
              <a:t>Noise </a:t>
            </a:r>
            <a:r>
              <a:rPr dirty="0" sz="1100" spc="-25">
                <a:latin typeface="Arial MT"/>
                <a:cs typeface="Arial MT"/>
              </a:rPr>
              <a:t>Ratio </a:t>
            </a:r>
            <a:r>
              <a:rPr dirty="0" sz="1100" spc="-10">
                <a:latin typeface="Arial MT"/>
                <a:cs typeface="Arial MT"/>
              </a:rPr>
              <a:t>(SNR)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65">
                <a:latin typeface="Arial MT"/>
                <a:cs typeface="Arial MT"/>
              </a:rPr>
              <a:t>Preserving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55">
                <a:latin typeface="Arial MT"/>
                <a:cs typeface="Arial MT"/>
              </a:rPr>
              <a:t>I/Q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signal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phase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information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0">
                <a:latin typeface="Arial MT"/>
                <a:cs typeface="Arial MT"/>
              </a:rPr>
              <a:t>Robust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performance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complex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electromagnetic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059930" y="1591786"/>
            <a:ext cx="438150" cy="438150"/>
            <a:chOff x="4059930" y="1591786"/>
            <a:chExt cx="438150" cy="438150"/>
          </a:xfrm>
        </p:grpSpPr>
        <p:sp>
          <p:nvSpPr>
            <p:cNvPr id="13" name="object 13" descr=""/>
            <p:cNvSpPr/>
            <p:nvPr/>
          </p:nvSpPr>
          <p:spPr>
            <a:xfrm>
              <a:off x="4062470" y="1594326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216452" y="0"/>
                  </a:moveTo>
                  <a:lnTo>
                    <a:pt x="166821" y="5716"/>
                  </a:lnTo>
                  <a:lnTo>
                    <a:pt x="121261" y="22000"/>
                  </a:lnTo>
                  <a:lnTo>
                    <a:pt x="81071" y="47551"/>
                  </a:lnTo>
                  <a:lnTo>
                    <a:pt x="47551" y="81071"/>
                  </a:lnTo>
                  <a:lnTo>
                    <a:pt x="22000" y="121261"/>
                  </a:lnTo>
                  <a:lnTo>
                    <a:pt x="5716" y="166821"/>
                  </a:lnTo>
                  <a:lnTo>
                    <a:pt x="0" y="216452"/>
                  </a:lnTo>
                  <a:lnTo>
                    <a:pt x="5716" y="266082"/>
                  </a:lnTo>
                  <a:lnTo>
                    <a:pt x="22000" y="311642"/>
                  </a:lnTo>
                  <a:lnTo>
                    <a:pt x="47551" y="351832"/>
                  </a:lnTo>
                  <a:lnTo>
                    <a:pt x="81071" y="385352"/>
                  </a:lnTo>
                  <a:lnTo>
                    <a:pt x="121261" y="410903"/>
                  </a:lnTo>
                  <a:lnTo>
                    <a:pt x="166821" y="427187"/>
                  </a:lnTo>
                  <a:lnTo>
                    <a:pt x="216452" y="432904"/>
                  </a:lnTo>
                  <a:lnTo>
                    <a:pt x="266082" y="427187"/>
                  </a:lnTo>
                  <a:lnTo>
                    <a:pt x="311642" y="410903"/>
                  </a:lnTo>
                  <a:lnTo>
                    <a:pt x="351832" y="385352"/>
                  </a:lnTo>
                  <a:lnTo>
                    <a:pt x="385352" y="351832"/>
                  </a:lnTo>
                  <a:lnTo>
                    <a:pt x="410903" y="311642"/>
                  </a:lnTo>
                  <a:lnTo>
                    <a:pt x="427187" y="266082"/>
                  </a:lnTo>
                  <a:lnTo>
                    <a:pt x="432904" y="216452"/>
                  </a:lnTo>
                  <a:lnTo>
                    <a:pt x="427187" y="166821"/>
                  </a:lnTo>
                  <a:lnTo>
                    <a:pt x="410903" y="121261"/>
                  </a:lnTo>
                  <a:lnTo>
                    <a:pt x="385352" y="81071"/>
                  </a:lnTo>
                  <a:lnTo>
                    <a:pt x="351832" y="47551"/>
                  </a:lnTo>
                  <a:lnTo>
                    <a:pt x="311642" y="22000"/>
                  </a:lnTo>
                  <a:lnTo>
                    <a:pt x="266082" y="5716"/>
                  </a:lnTo>
                  <a:lnTo>
                    <a:pt x="216452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062470" y="1594326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432904" y="216452"/>
                  </a:moveTo>
                  <a:lnTo>
                    <a:pt x="427187" y="166821"/>
                  </a:lnTo>
                  <a:lnTo>
                    <a:pt x="410903" y="121261"/>
                  </a:lnTo>
                  <a:lnTo>
                    <a:pt x="385352" y="81071"/>
                  </a:lnTo>
                  <a:lnTo>
                    <a:pt x="351832" y="47551"/>
                  </a:lnTo>
                  <a:lnTo>
                    <a:pt x="311642" y="22000"/>
                  </a:lnTo>
                  <a:lnTo>
                    <a:pt x="266082" y="5716"/>
                  </a:lnTo>
                  <a:lnTo>
                    <a:pt x="216452" y="0"/>
                  </a:lnTo>
                  <a:lnTo>
                    <a:pt x="166821" y="5716"/>
                  </a:lnTo>
                  <a:lnTo>
                    <a:pt x="121261" y="22000"/>
                  </a:lnTo>
                  <a:lnTo>
                    <a:pt x="81071" y="47551"/>
                  </a:lnTo>
                  <a:lnTo>
                    <a:pt x="47551" y="81071"/>
                  </a:lnTo>
                  <a:lnTo>
                    <a:pt x="22000" y="121261"/>
                  </a:lnTo>
                  <a:lnTo>
                    <a:pt x="5716" y="166821"/>
                  </a:lnTo>
                  <a:lnTo>
                    <a:pt x="0" y="216452"/>
                  </a:lnTo>
                  <a:lnTo>
                    <a:pt x="5716" y="266082"/>
                  </a:lnTo>
                  <a:lnTo>
                    <a:pt x="22000" y="311642"/>
                  </a:lnTo>
                  <a:lnTo>
                    <a:pt x="47551" y="351832"/>
                  </a:lnTo>
                  <a:lnTo>
                    <a:pt x="81071" y="385352"/>
                  </a:lnTo>
                  <a:lnTo>
                    <a:pt x="121261" y="410903"/>
                  </a:lnTo>
                  <a:lnTo>
                    <a:pt x="166821" y="427187"/>
                  </a:lnTo>
                  <a:lnTo>
                    <a:pt x="216452" y="432904"/>
                  </a:lnTo>
                  <a:lnTo>
                    <a:pt x="266082" y="427187"/>
                  </a:lnTo>
                  <a:lnTo>
                    <a:pt x="311642" y="410903"/>
                  </a:lnTo>
                  <a:lnTo>
                    <a:pt x="351832" y="385352"/>
                  </a:lnTo>
                  <a:lnTo>
                    <a:pt x="385352" y="351832"/>
                  </a:lnTo>
                  <a:lnTo>
                    <a:pt x="410903" y="311642"/>
                  </a:lnTo>
                  <a:lnTo>
                    <a:pt x="427187" y="266082"/>
                  </a:lnTo>
                  <a:lnTo>
                    <a:pt x="432904" y="21645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116794" y="1707627"/>
            <a:ext cx="3244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 MT"/>
                <a:cs typeface="Arial MT"/>
              </a:rPr>
              <a:t>AMC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77028" y="1198750"/>
            <a:ext cx="739775" cy="360045"/>
          </a:xfrm>
          <a:prstGeom prst="rect">
            <a:avLst/>
          </a:prstGeom>
          <a:solidFill>
            <a:srgbClr val="D2E7D2"/>
          </a:solidFill>
          <a:ln w="5060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206375" marR="94615" indent="-104775">
              <a:lnSpc>
                <a:spcPts val="1350"/>
              </a:lnSpc>
              <a:spcBef>
                <a:spcPts val="35"/>
              </a:spcBef>
            </a:pPr>
            <a:r>
              <a:rPr dirty="0" sz="1100" spc="-55">
                <a:latin typeface="Arial MT"/>
                <a:cs typeface="Arial MT"/>
              </a:rPr>
              <a:t>Cognitive </a:t>
            </a:r>
            <a:r>
              <a:rPr dirty="0" sz="1100" spc="-10">
                <a:latin typeface="Arial MT"/>
                <a:cs typeface="Arial MT"/>
              </a:rPr>
              <a:t>Radio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338501" y="1196210"/>
            <a:ext cx="744855" cy="365125"/>
            <a:chOff x="4338501" y="1196210"/>
            <a:chExt cx="744855" cy="365125"/>
          </a:xfrm>
        </p:grpSpPr>
        <p:sp>
          <p:nvSpPr>
            <p:cNvPr id="18" name="object 18" descr=""/>
            <p:cNvSpPr/>
            <p:nvPr/>
          </p:nvSpPr>
          <p:spPr>
            <a:xfrm>
              <a:off x="4341041" y="1198750"/>
              <a:ext cx="739775" cy="360045"/>
            </a:xfrm>
            <a:custGeom>
              <a:avLst/>
              <a:gdLst/>
              <a:ahLst/>
              <a:cxnLst/>
              <a:rect l="l" t="t" r="r" b="b"/>
              <a:pathLst>
                <a:path w="739775" h="360044">
                  <a:moveTo>
                    <a:pt x="739773" y="0"/>
                  </a:moveTo>
                  <a:lnTo>
                    <a:pt x="0" y="0"/>
                  </a:lnTo>
                  <a:lnTo>
                    <a:pt x="0" y="360043"/>
                  </a:lnTo>
                  <a:lnTo>
                    <a:pt x="739773" y="360043"/>
                  </a:lnTo>
                  <a:lnTo>
                    <a:pt x="739773" y="0"/>
                  </a:lnTo>
                  <a:close/>
                </a:path>
              </a:pathLst>
            </a:custGeom>
            <a:solidFill>
              <a:srgbClr val="D2E7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341041" y="1198750"/>
              <a:ext cx="739775" cy="360045"/>
            </a:xfrm>
            <a:custGeom>
              <a:avLst/>
              <a:gdLst/>
              <a:ahLst/>
              <a:cxnLst/>
              <a:rect l="l" t="t" r="r" b="b"/>
              <a:pathLst>
                <a:path w="739775" h="360044">
                  <a:moveTo>
                    <a:pt x="0" y="360043"/>
                  </a:moveTo>
                  <a:lnTo>
                    <a:pt x="739773" y="360043"/>
                  </a:lnTo>
                  <a:lnTo>
                    <a:pt x="739773" y="0"/>
                  </a:lnTo>
                  <a:lnTo>
                    <a:pt x="0" y="0"/>
                  </a:lnTo>
                  <a:lnTo>
                    <a:pt x="0" y="36004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341042" y="1198750"/>
            <a:ext cx="739775" cy="189865"/>
          </a:xfrm>
          <a:prstGeom prst="rect">
            <a:avLst/>
          </a:prstGeom>
          <a:solidFill>
            <a:srgbClr val="D2E7D2"/>
          </a:solidFill>
        </p:spPr>
        <p:txBody>
          <a:bodyPr wrap="square" lIns="0" tIns="190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5"/>
              </a:spcBef>
            </a:pPr>
            <a:r>
              <a:rPr dirty="0" sz="1100" spc="-10">
                <a:latin typeface="Arial MT"/>
                <a:cs typeface="Arial MT"/>
              </a:rPr>
              <a:t>Spectrum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341042" y="1388498"/>
            <a:ext cx="739775" cy="170815"/>
          </a:xfrm>
          <a:prstGeom prst="rect">
            <a:avLst/>
          </a:prstGeom>
          <a:solidFill>
            <a:srgbClr val="D2E7D2"/>
          </a:solidFill>
        </p:spPr>
        <p:txBody>
          <a:bodyPr wrap="square" lIns="0" tIns="0" rIns="0" bIns="0" rtlCol="0" vert="horz">
            <a:spAutoFit/>
          </a:bodyPr>
          <a:lstStyle/>
          <a:p>
            <a:pPr marL="142875">
              <a:lnSpc>
                <a:spcPts val="1200"/>
              </a:lnSpc>
            </a:pPr>
            <a:r>
              <a:rPr dirty="0" sz="1100" spc="-10">
                <a:latin typeface="Arial MT"/>
                <a:cs typeface="Arial MT"/>
              </a:rPr>
              <a:t>Monitor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477028" y="2060308"/>
            <a:ext cx="739775" cy="365125"/>
          </a:xfrm>
          <a:prstGeom prst="rect">
            <a:avLst/>
          </a:prstGeom>
          <a:solidFill>
            <a:srgbClr val="D2E7D2"/>
          </a:solidFill>
          <a:ln w="5060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182245" marR="142240" indent="-32384">
              <a:lnSpc>
                <a:spcPct val="102600"/>
              </a:lnSpc>
              <a:spcBef>
                <a:spcPts val="20"/>
              </a:spcBef>
            </a:pPr>
            <a:r>
              <a:rPr dirty="0" sz="1100" spc="-10">
                <a:latin typeface="Arial MT"/>
                <a:cs typeface="Arial MT"/>
              </a:rPr>
              <a:t>Military </a:t>
            </a:r>
            <a:r>
              <a:rPr dirty="0" sz="1100" spc="-25">
                <a:latin typeface="Arial MT"/>
                <a:cs typeface="Arial MT"/>
              </a:rPr>
              <a:t>Comm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41042" y="2127883"/>
            <a:ext cx="739775" cy="229870"/>
          </a:xfrm>
          <a:prstGeom prst="rect">
            <a:avLst/>
          </a:prstGeom>
          <a:solidFill>
            <a:srgbClr val="D2E7D2"/>
          </a:solidFill>
          <a:ln w="5060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75"/>
              </a:spcBef>
            </a:pPr>
            <a:r>
              <a:rPr dirty="0" sz="1100" spc="-10">
                <a:latin typeface="Arial MT"/>
                <a:cs typeface="Arial MT"/>
              </a:rPr>
              <a:t>5G/6G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027927" y="1559821"/>
            <a:ext cx="567690" cy="567055"/>
            <a:chOff x="4027927" y="1559821"/>
            <a:chExt cx="567690" cy="567055"/>
          </a:xfrm>
        </p:grpSpPr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7927" y="1559821"/>
              <a:ext cx="98662" cy="98651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31253" y="1559821"/>
              <a:ext cx="98662" cy="9865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0381" y="1963083"/>
              <a:ext cx="96208" cy="9619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31247" y="1963090"/>
              <a:ext cx="163778" cy="163767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30" name="object 30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69455" y="3098376"/>
            <a:ext cx="757555" cy="168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100" spc="-65">
                <a:latin typeface="Arial MT"/>
                <a:cs typeface="Arial MT"/>
              </a:rPr>
              <a:t>environments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3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3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3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5"/>
              <a:t>Core</a:t>
            </a:r>
            <a:r>
              <a:rPr dirty="0" spc="-5"/>
              <a:t> </a:t>
            </a:r>
            <a:r>
              <a:rPr dirty="0" spc="-80"/>
              <a:t>Challenge:</a:t>
            </a:r>
            <a:r>
              <a:rPr dirty="0" spc="95"/>
              <a:t> </a:t>
            </a:r>
            <a:r>
              <a:rPr dirty="0" spc="-80"/>
              <a:t>Performance</a:t>
            </a:r>
            <a:r>
              <a:rPr dirty="0" spc="-15"/>
              <a:t> </a:t>
            </a:r>
            <a:r>
              <a:rPr dirty="0" spc="-60"/>
              <a:t>Degradation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 spc="-50"/>
              <a:t>Low</a:t>
            </a:r>
            <a:r>
              <a:rPr dirty="0" spc="-15"/>
              <a:t> </a:t>
            </a:r>
            <a:r>
              <a:rPr dirty="0" spc="-25"/>
              <a:t>SNR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798042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180147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1562252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9667" y="460779"/>
            <a:ext cx="2566035" cy="1381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 b="1">
                <a:latin typeface="Arial"/>
                <a:cs typeface="Arial"/>
              </a:rPr>
              <a:t>Limitations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Existing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Methods:</a:t>
            </a:r>
            <a:endParaRPr sz="1100">
              <a:latin typeface="Arial"/>
              <a:cs typeface="Arial"/>
            </a:endParaRPr>
          </a:p>
          <a:p>
            <a:pPr marL="289560" marR="416559">
              <a:lnSpc>
                <a:spcPct val="102600"/>
              </a:lnSpc>
              <a:spcBef>
                <a:spcPts val="300"/>
              </a:spcBef>
            </a:pPr>
            <a:r>
              <a:rPr dirty="0" sz="1100" spc="-55">
                <a:latin typeface="Arial MT"/>
                <a:cs typeface="Arial MT"/>
              </a:rPr>
              <a:t>Likelihood-</a:t>
            </a:r>
            <a:r>
              <a:rPr dirty="0" sz="1100" spc="-80">
                <a:latin typeface="Arial MT"/>
                <a:cs typeface="Arial MT"/>
              </a:rPr>
              <a:t>based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methods:</a:t>
            </a:r>
            <a:r>
              <a:rPr dirty="0" sz="1100" spc="14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High </a:t>
            </a:r>
            <a:r>
              <a:rPr dirty="0" sz="1100" spc="-40">
                <a:latin typeface="Arial MT"/>
                <a:cs typeface="Arial MT"/>
              </a:rPr>
              <a:t>computational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complexity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80">
                <a:latin typeface="Arial MT"/>
                <a:cs typeface="Arial MT"/>
              </a:rPr>
              <a:t>Feature-</a:t>
            </a:r>
            <a:r>
              <a:rPr dirty="0" sz="1100" spc="-75">
                <a:latin typeface="Arial MT"/>
                <a:cs typeface="Arial MT"/>
              </a:rPr>
              <a:t>based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methods:</a:t>
            </a:r>
            <a:r>
              <a:rPr dirty="0" sz="1100" spc="8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Rely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on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expert knowledge</a:t>
            </a:r>
            <a:endParaRPr sz="1100">
              <a:latin typeface="Arial MT"/>
              <a:cs typeface="Arial MT"/>
            </a:endParaRPr>
          </a:p>
          <a:p>
            <a:pPr marL="289560" marR="481965">
              <a:lnSpc>
                <a:spcPct val="102699"/>
              </a:lnSpc>
              <a:spcBef>
                <a:spcPts val="295"/>
              </a:spcBef>
            </a:pPr>
            <a:r>
              <a:rPr dirty="0" sz="1100" spc="-80">
                <a:latin typeface="Arial MT"/>
                <a:cs typeface="Arial MT"/>
              </a:rPr>
              <a:t>Deep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learning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methods:</a:t>
            </a:r>
            <a:r>
              <a:rPr dirty="0" sz="1100" spc="75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Severe </a:t>
            </a:r>
            <a:r>
              <a:rPr dirty="0" sz="1100" spc="-55">
                <a:latin typeface="Arial MT"/>
                <a:cs typeface="Arial MT"/>
              </a:rPr>
              <a:t>performance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drop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25">
                <a:latin typeface="Arial MT"/>
                <a:cs typeface="Arial MT"/>
              </a:rPr>
              <a:t> low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SNR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11" y="2334399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11" y="2544432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11" y="2754464"/>
            <a:ext cx="65265" cy="6526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9667" y="1997136"/>
            <a:ext cx="2590165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Critical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Issues: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70">
                <a:latin typeface="Arial MT"/>
                <a:cs typeface="Arial MT"/>
              </a:rPr>
              <a:t>Noise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severely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affects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signal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quality</a:t>
            </a:r>
            <a:r>
              <a:rPr dirty="0" sz="1100" spc="500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Loss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55">
                <a:latin typeface="Arial MT"/>
                <a:cs typeface="Arial MT"/>
              </a:rPr>
              <a:t>I/Q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signal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phase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information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imbalance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poor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generalization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403701" y="1150461"/>
            <a:ext cx="1436370" cy="788670"/>
            <a:chOff x="3403701" y="1150461"/>
            <a:chExt cx="1436370" cy="788670"/>
          </a:xfrm>
        </p:grpSpPr>
        <p:sp>
          <p:nvSpPr>
            <p:cNvPr id="12" name="object 12" descr=""/>
            <p:cNvSpPr/>
            <p:nvPr/>
          </p:nvSpPr>
          <p:spPr>
            <a:xfrm>
              <a:off x="3525285" y="1152738"/>
              <a:ext cx="0" cy="784225"/>
            </a:xfrm>
            <a:custGeom>
              <a:avLst/>
              <a:gdLst/>
              <a:ahLst/>
              <a:cxnLst/>
              <a:rect l="l" t="t" r="r" b="b"/>
              <a:pathLst>
                <a:path w="0" h="784225">
                  <a:moveTo>
                    <a:pt x="0" y="783622"/>
                  </a:moveTo>
                  <a:lnTo>
                    <a:pt x="0" y="0"/>
                  </a:lnTo>
                </a:path>
              </a:pathLst>
            </a:custGeom>
            <a:ln w="455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922949" y="1152738"/>
              <a:ext cx="795655" cy="784225"/>
            </a:xfrm>
            <a:custGeom>
              <a:avLst/>
              <a:gdLst/>
              <a:ahLst/>
              <a:cxnLst/>
              <a:rect l="l" t="t" r="r" b="b"/>
              <a:pathLst>
                <a:path w="795654" h="784225">
                  <a:moveTo>
                    <a:pt x="0" y="0"/>
                  </a:moveTo>
                  <a:lnTo>
                    <a:pt x="0" y="406439"/>
                  </a:lnTo>
                </a:path>
                <a:path w="795654" h="784225">
                  <a:moveTo>
                    <a:pt x="0" y="757837"/>
                  </a:moveTo>
                  <a:lnTo>
                    <a:pt x="0" y="783622"/>
                  </a:lnTo>
                </a:path>
                <a:path w="795654" h="784225">
                  <a:moveTo>
                    <a:pt x="397663" y="0"/>
                  </a:moveTo>
                  <a:lnTo>
                    <a:pt x="397663" y="406439"/>
                  </a:lnTo>
                </a:path>
                <a:path w="795654" h="784225">
                  <a:moveTo>
                    <a:pt x="397663" y="757837"/>
                  </a:moveTo>
                  <a:lnTo>
                    <a:pt x="397663" y="783622"/>
                  </a:lnTo>
                </a:path>
                <a:path w="795654" h="784225">
                  <a:moveTo>
                    <a:pt x="795327" y="0"/>
                  </a:moveTo>
                  <a:lnTo>
                    <a:pt x="795327" y="406439"/>
                  </a:lnTo>
                </a:path>
                <a:path w="795654" h="784225">
                  <a:moveTo>
                    <a:pt x="795327" y="757837"/>
                  </a:moveTo>
                  <a:lnTo>
                    <a:pt x="795327" y="783622"/>
                  </a:lnTo>
                </a:path>
              </a:pathLst>
            </a:custGeom>
            <a:ln w="455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405978" y="1630063"/>
              <a:ext cx="1431925" cy="155575"/>
            </a:xfrm>
            <a:custGeom>
              <a:avLst/>
              <a:gdLst/>
              <a:ahLst/>
              <a:cxnLst/>
              <a:rect l="l" t="t" r="r" b="b"/>
              <a:pathLst>
                <a:path w="1431925" h="155575">
                  <a:moveTo>
                    <a:pt x="1386380" y="155479"/>
                  </a:moveTo>
                  <a:lnTo>
                    <a:pt x="1431604" y="155479"/>
                  </a:lnTo>
                </a:path>
                <a:path w="1431925" h="155575">
                  <a:moveTo>
                    <a:pt x="0" y="155479"/>
                  </a:moveTo>
                  <a:lnTo>
                    <a:pt x="512048" y="155479"/>
                  </a:lnTo>
                </a:path>
                <a:path w="1431925" h="155575">
                  <a:moveTo>
                    <a:pt x="1386380" y="0"/>
                  </a:moveTo>
                  <a:lnTo>
                    <a:pt x="1431604" y="0"/>
                  </a:lnTo>
                </a:path>
                <a:path w="1431925" h="155575">
                  <a:moveTo>
                    <a:pt x="0" y="0"/>
                  </a:moveTo>
                  <a:lnTo>
                    <a:pt x="512048" y="0"/>
                  </a:lnTo>
                </a:path>
              </a:pathLst>
            </a:custGeom>
            <a:ln w="455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405978" y="1163626"/>
              <a:ext cx="1431925" cy="311150"/>
            </a:xfrm>
            <a:custGeom>
              <a:avLst/>
              <a:gdLst/>
              <a:ahLst/>
              <a:cxnLst/>
              <a:rect l="l" t="t" r="r" b="b"/>
              <a:pathLst>
                <a:path w="1431925" h="311150">
                  <a:moveTo>
                    <a:pt x="0" y="310958"/>
                  </a:moveTo>
                  <a:lnTo>
                    <a:pt x="1431604" y="310958"/>
                  </a:lnTo>
                </a:path>
                <a:path w="1431925" h="311150">
                  <a:moveTo>
                    <a:pt x="0" y="155479"/>
                  </a:moveTo>
                  <a:lnTo>
                    <a:pt x="1431604" y="155479"/>
                  </a:lnTo>
                </a:path>
                <a:path w="1431925" h="311150">
                  <a:moveTo>
                    <a:pt x="0" y="0"/>
                  </a:moveTo>
                  <a:lnTo>
                    <a:pt x="1431604" y="0"/>
                  </a:lnTo>
                </a:path>
              </a:pathLst>
            </a:custGeom>
            <a:ln w="4554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525285" y="1887764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w="0" h="48894">
                  <a:moveTo>
                    <a:pt x="0" y="485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22949" y="1910576"/>
              <a:ext cx="795655" cy="26034"/>
            </a:xfrm>
            <a:custGeom>
              <a:avLst/>
              <a:gdLst/>
              <a:ahLst/>
              <a:cxnLst/>
              <a:rect l="l" t="t" r="r" b="b"/>
              <a:pathLst>
                <a:path w="795654" h="26035">
                  <a:moveTo>
                    <a:pt x="0" y="0"/>
                  </a:moveTo>
                  <a:lnTo>
                    <a:pt x="0" y="25784"/>
                  </a:lnTo>
                </a:path>
                <a:path w="795654" h="26035">
                  <a:moveTo>
                    <a:pt x="397663" y="0"/>
                  </a:moveTo>
                  <a:lnTo>
                    <a:pt x="397663" y="25784"/>
                  </a:lnTo>
                </a:path>
                <a:path w="795654" h="26035">
                  <a:moveTo>
                    <a:pt x="795327" y="0"/>
                  </a:moveTo>
                  <a:lnTo>
                    <a:pt x="795327" y="25784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05978" y="1152738"/>
              <a:ext cx="1312545" cy="633095"/>
            </a:xfrm>
            <a:custGeom>
              <a:avLst/>
              <a:gdLst/>
              <a:ahLst/>
              <a:cxnLst/>
              <a:rect l="l" t="t" r="r" b="b"/>
              <a:pathLst>
                <a:path w="1312545" h="633094">
                  <a:moveTo>
                    <a:pt x="119306" y="0"/>
                  </a:moveTo>
                  <a:lnTo>
                    <a:pt x="119306" y="48597"/>
                  </a:lnTo>
                </a:path>
                <a:path w="1312545" h="633094">
                  <a:moveTo>
                    <a:pt x="516970" y="0"/>
                  </a:moveTo>
                  <a:lnTo>
                    <a:pt x="516970" y="48597"/>
                  </a:lnTo>
                </a:path>
                <a:path w="1312545" h="633094">
                  <a:moveTo>
                    <a:pt x="914634" y="0"/>
                  </a:moveTo>
                  <a:lnTo>
                    <a:pt x="914634" y="48597"/>
                  </a:lnTo>
                </a:path>
                <a:path w="1312545" h="633094">
                  <a:moveTo>
                    <a:pt x="1312297" y="0"/>
                  </a:moveTo>
                  <a:lnTo>
                    <a:pt x="1312297" y="48597"/>
                  </a:lnTo>
                </a:path>
                <a:path w="1312545" h="633094">
                  <a:moveTo>
                    <a:pt x="0" y="632804"/>
                  </a:moveTo>
                  <a:lnTo>
                    <a:pt x="48602" y="632804"/>
                  </a:lnTo>
                </a:path>
                <a:path w="1312545" h="633094">
                  <a:moveTo>
                    <a:pt x="0" y="477324"/>
                  </a:moveTo>
                  <a:lnTo>
                    <a:pt x="48602" y="477324"/>
                  </a:lnTo>
                </a:path>
                <a:path w="1312545" h="633094">
                  <a:moveTo>
                    <a:pt x="0" y="321845"/>
                  </a:moveTo>
                  <a:lnTo>
                    <a:pt x="48602" y="321845"/>
                  </a:lnTo>
                </a:path>
                <a:path w="1312545" h="633094">
                  <a:moveTo>
                    <a:pt x="0" y="166366"/>
                  </a:moveTo>
                  <a:lnTo>
                    <a:pt x="48602" y="166366"/>
                  </a:lnTo>
                </a:path>
                <a:path w="1312545" h="633094">
                  <a:moveTo>
                    <a:pt x="0" y="10887"/>
                  </a:moveTo>
                  <a:lnTo>
                    <a:pt x="48602" y="10887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792359" y="1630063"/>
              <a:ext cx="45720" cy="155575"/>
            </a:xfrm>
            <a:custGeom>
              <a:avLst/>
              <a:gdLst/>
              <a:ahLst/>
              <a:cxnLst/>
              <a:rect l="l" t="t" r="r" b="b"/>
              <a:pathLst>
                <a:path w="45720" h="155575">
                  <a:moveTo>
                    <a:pt x="0" y="155479"/>
                  </a:moveTo>
                  <a:lnTo>
                    <a:pt x="45224" y="155479"/>
                  </a:lnTo>
                </a:path>
                <a:path w="45720" h="155575">
                  <a:moveTo>
                    <a:pt x="0" y="0"/>
                  </a:moveTo>
                  <a:lnTo>
                    <a:pt x="45224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788981" y="1163626"/>
              <a:ext cx="48895" cy="311150"/>
            </a:xfrm>
            <a:custGeom>
              <a:avLst/>
              <a:gdLst/>
              <a:ahLst/>
              <a:cxnLst/>
              <a:rect l="l" t="t" r="r" b="b"/>
              <a:pathLst>
                <a:path w="48895" h="311150">
                  <a:moveTo>
                    <a:pt x="48602" y="310958"/>
                  </a:moveTo>
                  <a:lnTo>
                    <a:pt x="0" y="310958"/>
                  </a:lnTo>
                </a:path>
                <a:path w="48895" h="311150">
                  <a:moveTo>
                    <a:pt x="48602" y="155479"/>
                  </a:moveTo>
                  <a:lnTo>
                    <a:pt x="0" y="155479"/>
                  </a:lnTo>
                </a:path>
                <a:path w="48895" h="311150">
                  <a:moveTo>
                    <a:pt x="4860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405978" y="1152738"/>
              <a:ext cx="1431925" cy="784225"/>
            </a:xfrm>
            <a:custGeom>
              <a:avLst/>
              <a:gdLst/>
              <a:ahLst/>
              <a:cxnLst/>
              <a:rect l="l" t="t" r="r" b="b"/>
              <a:pathLst>
                <a:path w="1431925" h="784225">
                  <a:moveTo>
                    <a:pt x="0" y="783622"/>
                  </a:moveTo>
                  <a:lnTo>
                    <a:pt x="0" y="0"/>
                  </a:lnTo>
                  <a:lnTo>
                    <a:pt x="1431604" y="0"/>
                  </a:lnTo>
                  <a:lnTo>
                    <a:pt x="1431604" y="783622"/>
                  </a:lnTo>
                  <a:lnTo>
                    <a:pt x="0" y="783622"/>
                  </a:lnTo>
                  <a:close/>
                </a:path>
              </a:pathLst>
            </a:custGeom>
            <a:ln w="4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525285" y="1280235"/>
              <a:ext cx="1193165" cy="583565"/>
            </a:xfrm>
            <a:custGeom>
              <a:avLst/>
              <a:gdLst/>
              <a:ahLst/>
              <a:cxnLst/>
              <a:rect l="l" t="t" r="r" b="b"/>
              <a:pathLst>
                <a:path w="1193164" h="583564">
                  <a:moveTo>
                    <a:pt x="0" y="583047"/>
                  </a:moveTo>
                  <a:lnTo>
                    <a:pt x="198831" y="544177"/>
                  </a:lnTo>
                  <a:lnTo>
                    <a:pt x="397663" y="466437"/>
                  </a:lnTo>
                  <a:lnTo>
                    <a:pt x="596495" y="310958"/>
                  </a:lnTo>
                  <a:lnTo>
                    <a:pt x="795327" y="155479"/>
                  </a:lnTo>
                  <a:lnTo>
                    <a:pt x="994159" y="38869"/>
                  </a:lnTo>
                  <a:lnTo>
                    <a:pt x="1192991" y="0"/>
                  </a:lnTo>
                </a:path>
              </a:pathLst>
            </a:custGeom>
            <a:ln w="91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25285" y="1218044"/>
              <a:ext cx="1193165" cy="653415"/>
            </a:xfrm>
            <a:custGeom>
              <a:avLst/>
              <a:gdLst/>
              <a:ahLst/>
              <a:cxnLst/>
              <a:rect l="l" t="t" r="r" b="b"/>
              <a:pathLst>
                <a:path w="1193164" h="653414">
                  <a:moveTo>
                    <a:pt x="0" y="653012"/>
                  </a:moveTo>
                  <a:lnTo>
                    <a:pt x="198831" y="450889"/>
                  </a:lnTo>
                  <a:lnTo>
                    <a:pt x="397663" y="326506"/>
                  </a:lnTo>
                  <a:lnTo>
                    <a:pt x="596495" y="116609"/>
                  </a:lnTo>
                  <a:lnTo>
                    <a:pt x="795327" y="38869"/>
                  </a:lnTo>
                  <a:lnTo>
                    <a:pt x="994159" y="15547"/>
                  </a:lnTo>
                  <a:lnTo>
                    <a:pt x="1192991" y="0"/>
                  </a:lnTo>
                </a:path>
              </a:pathLst>
            </a:custGeom>
            <a:ln w="910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502510" y="1257460"/>
              <a:ext cx="1238885" cy="628650"/>
            </a:xfrm>
            <a:custGeom>
              <a:avLst/>
              <a:gdLst/>
              <a:ahLst/>
              <a:cxnLst/>
              <a:rect l="l" t="t" r="r" b="b"/>
              <a:pathLst>
                <a:path w="1238885" h="628650">
                  <a:moveTo>
                    <a:pt x="0" y="628596"/>
                  </a:moveTo>
                  <a:lnTo>
                    <a:pt x="45549" y="628596"/>
                  </a:lnTo>
                  <a:lnTo>
                    <a:pt x="45549" y="583046"/>
                  </a:lnTo>
                  <a:lnTo>
                    <a:pt x="0" y="583046"/>
                  </a:lnTo>
                  <a:lnTo>
                    <a:pt x="0" y="628596"/>
                  </a:lnTo>
                  <a:close/>
                </a:path>
                <a:path w="1238885" h="628650">
                  <a:moveTo>
                    <a:pt x="198831" y="589726"/>
                  </a:moveTo>
                  <a:lnTo>
                    <a:pt x="244381" y="589726"/>
                  </a:lnTo>
                  <a:lnTo>
                    <a:pt x="244381" y="544177"/>
                  </a:lnTo>
                  <a:lnTo>
                    <a:pt x="198831" y="544177"/>
                  </a:lnTo>
                  <a:lnTo>
                    <a:pt x="198831" y="589726"/>
                  </a:lnTo>
                  <a:close/>
                </a:path>
                <a:path w="1238885" h="628650">
                  <a:moveTo>
                    <a:pt x="397663" y="511987"/>
                  </a:moveTo>
                  <a:lnTo>
                    <a:pt x="443213" y="511987"/>
                  </a:lnTo>
                  <a:lnTo>
                    <a:pt x="443213" y="466437"/>
                  </a:lnTo>
                  <a:lnTo>
                    <a:pt x="397663" y="466437"/>
                  </a:lnTo>
                  <a:lnTo>
                    <a:pt x="397663" y="511987"/>
                  </a:lnTo>
                  <a:close/>
                </a:path>
                <a:path w="1238885" h="628650">
                  <a:moveTo>
                    <a:pt x="795327" y="201028"/>
                  </a:moveTo>
                  <a:lnTo>
                    <a:pt x="840877" y="201028"/>
                  </a:lnTo>
                  <a:lnTo>
                    <a:pt x="840877" y="155479"/>
                  </a:lnTo>
                  <a:lnTo>
                    <a:pt x="795327" y="155479"/>
                  </a:lnTo>
                  <a:lnTo>
                    <a:pt x="795327" y="201028"/>
                  </a:lnTo>
                  <a:close/>
                </a:path>
                <a:path w="1238885" h="628650">
                  <a:moveTo>
                    <a:pt x="994159" y="84419"/>
                  </a:moveTo>
                  <a:lnTo>
                    <a:pt x="1039709" y="84419"/>
                  </a:lnTo>
                  <a:lnTo>
                    <a:pt x="1039709" y="38869"/>
                  </a:lnTo>
                  <a:lnTo>
                    <a:pt x="994159" y="38869"/>
                  </a:lnTo>
                  <a:lnTo>
                    <a:pt x="994159" y="84419"/>
                  </a:lnTo>
                  <a:close/>
                </a:path>
                <a:path w="1238885" h="628650">
                  <a:moveTo>
                    <a:pt x="1192991" y="45549"/>
                  </a:moveTo>
                  <a:lnTo>
                    <a:pt x="1238541" y="45549"/>
                  </a:lnTo>
                  <a:lnTo>
                    <a:pt x="1238541" y="0"/>
                  </a:lnTo>
                  <a:lnTo>
                    <a:pt x="1192991" y="0"/>
                  </a:lnTo>
                  <a:lnTo>
                    <a:pt x="1192991" y="45549"/>
                  </a:lnTo>
                  <a:close/>
                </a:path>
              </a:pathLst>
            </a:custGeom>
            <a:ln w="91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918027" y="1559178"/>
              <a:ext cx="874394" cy="351790"/>
            </a:xfrm>
            <a:custGeom>
              <a:avLst/>
              <a:gdLst/>
              <a:ahLst/>
              <a:cxnLst/>
              <a:rect l="l" t="t" r="r" b="b"/>
              <a:pathLst>
                <a:path w="874395" h="351789">
                  <a:moveTo>
                    <a:pt x="874331" y="0"/>
                  </a:moveTo>
                  <a:lnTo>
                    <a:pt x="0" y="0"/>
                  </a:lnTo>
                  <a:lnTo>
                    <a:pt x="0" y="351398"/>
                  </a:lnTo>
                  <a:lnTo>
                    <a:pt x="874331" y="351398"/>
                  </a:lnTo>
                  <a:lnTo>
                    <a:pt x="874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918027" y="1559178"/>
              <a:ext cx="874394" cy="351790"/>
            </a:xfrm>
            <a:custGeom>
              <a:avLst/>
              <a:gdLst/>
              <a:ahLst/>
              <a:cxnLst/>
              <a:rect l="l" t="t" r="r" b="b"/>
              <a:pathLst>
                <a:path w="874395" h="351789">
                  <a:moveTo>
                    <a:pt x="0" y="351398"/>
                  </a:moveTo>
                  <a:lnTo>
                    <a:pt x="874331" y="351398"/>
                  </a:lnTo>
                  <a:lnTo>
                    <a:pt x="874331" y="0"/>
                  </a:lnTo>
                  <a:lnTo>
                    <a:pt x="0" y="0"/>
                  </a:lnTo>
                  <a:lnTo>
                    <a:pt x="0" y="351398"/>
                  </a:lnTo>
                  <a:close/>
                </a:path>
              </a:pathLst>
            </a:custGeom>
            <a:ln w="4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956744" y="1636746"/>
              <a:ext cx="194945" cy="45720"/>
            </a:xfrm>
            <a:custGeom>
              <a:avLst/>
              <a:gdLst/>
              <a:ahLst/>
              <a:cxnLst/>
              <a:rect l="l" t="t" r="r" b="b"/>
              <a:pathLst>
                <a:path w="194945" h="45719">
                  <a:moveTo>
                    <a:pt x="0" y="22774"/>
                  </a:moveTo>
                  <a:lnTo>
                    <a:pt x="97202" y="22774"/>
                  </a:lnTo>
                  <a:lnTo>
                    <a:pt x="194404" y="22774"/>
                  </a:lnTo>
                </a:path>
                <a:path w="194945" h="45719">
                  <a:moveTo>
                    <a:pt x="74427" y="45549"/>
                  </a:moveTo>
                  <a:lnTo>
                    <a:pt x="119976" y="45549"/>
                  </a:lnTo>
                  <a:lnTo>
                    <a:pt x="119976" y="0"/>
                  </a:lnTo>
                  <a:lnTo>
                    <a:pt x="74427" y="0"/>
                  </a:lnTo>
                  <a:lnTo>
                    <a:pt x="74427" y="45549"/>
                  </a:lnTo>
                  <a:close/>
                </a:path>
              </a:pathLst>
            </a:custGeom>
            <a:ln w="91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956744" y="1812443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 h="0">
                  <a:moveTo>
                    <a:pt x="0" y="0"/>
                  </a:moveTo>
                  <a:lnTo>
                    <a:pt x="97202" y="0"/>
                  </a:lnTo>
                  <a:lnTo>
                    <a:pt x="194404" y="0"/>
                  </a:lnTo>
                </a:path>
              </a:pathLst>
            </a:custGeom>
            <a:ln w="910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402148" y="1558340"/>
            <a:ext cx="1391285" cy="7296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779780" marR="49530" indent="-3810">
              <a:lnSpc>
                <a:spcPct val="104099"/>
              </a:lnSpc>
              <a:spcBef>
                <a:spcPts val="85"/>
              </a:spcBef>
            </a:pPr>
            <a:r>
              <a:rPr dirty="0" sz="950" spc="-10">
                <a:latin typeface="Arial MT"/>
                <a:cs typeface="Arial MT"/>
              </a:rPr>
              <a:t>Traditional </a:t>
            </a:r>
            <a:r>
              <a:rPr dirty="0" sz="950" spc="-50">
                <a:latin typeface="Arial MT"/>
                <a:cs typeface="Arial MT"/>
              </a:rPr>
              <a:t>GRCR-</a:t>
            </a:r>
            <a:r>
              <a:rPr dirty="0" sz="950" spc="-25">
                <a:latin typeface="Arial MT"/>
                <a:cs typeface="Arial MT"/>
              </a:rPr>
              <a:t>Net</a:t>
            </a:r>
            <a:endParaRPr sz="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  <a:tabLst>
                <a:tab pos="397510" algn="l"/>
                <a:tab pos="874394" algn="l"/>
                <a:tab pos="1240790" algn="l"/>
              </a:tabLst>
            </a:pPr>
            <a:r>
              <a:rPr dirty="0" sz="950" spc="-25" i="1">
                <a:latin typeface="Arial"/>
                <a:cs typeface="Arial"/>
              </a:rPr>
              <a:t>−</a:t>
            </a:r>
            <a:r>
              <a:rPr dirty="0" sz="950" spc="-25">
                <a:latin typeface="Arial MT"/>
                <a:cs typeface="Arial MT"/>
              </a:rPr>
              <a:t>20</a:t>
            </a:r>
            <a:r>
              <a:rPr dirty="0" sz="950">
                <a:latin typeface="Arial MT"/>
                <a:cs typeface="Arial MT"/>
              </a:rPr>
              <a:t>	</a:t>
            </a:r>
            <a:r>
              <a:rPr dirty="0" sz="950" spc="-25" i="1">
                <a:latin typeface="Arial"/>
                <a:cs typeface="Arial"/>
              </a:rPr>
              <a:t>−</a:t>
            </a:r>
            <a:r>
              <a:rPr dirty="0" sz="950" spc="-25">
                <a:latin typeface="Arial MT"/>
                <a:cs typeface="Arial MT"/>
              </a:rPr>
              <a:t>10</a:t>
            </a:r>
            <a:r>
              <a:rPr dirty="0" sz="950">
                <a:latin typeface="Arial MT"/>
                <a:cs typeface="Arial MT"/>
              </a:rPr>
              <a:t>	</a:t>
            </a:r>
            <a:r>
              <a:rPr dirty="0" sz="950" spc="-50">
                <a:latin typeface="Arial MT"/>
                <a:cs typeface="Arial MT"/>
              </a:rPr>
              <a:t>0</a:t>
            </a:r>
            <a:r>
              <a:rPr dirty="0" sz="950">
                <a:latin typeface="Arial MT"/>
                <a:cs typeface="Arial MT"/>
              </a:rPr>
              <a:t>	</a:t>
            </a:r>
            <a:r>
              <a:rPr dirty="0" sz="950" spc="-25">
                <a:latin typeface="Arial MT"/>
                <a:cs typeface="Arial MT"/>
              </a:rPr>
              <a:t>10</a:t>
            </a:r>
            <a:endParaRPr sz="950">
              <a:latin typeface="Arial MT"/>
              <a:cs typeface="Arial MT"/>
            </a:endParaRPr>
          </a:p>
          <a:p>
            <a:pPr algn="ctr" marL="48260">
              <a:lnSpc>
                <a:spcPct val="100000"/>
              </a:lnSpc>
              <a:spcBef>
                <a:spcPts val="345"/>
              </a:spcBef>
            </a:pPr>
            <a:r>
              <a:rPr dirty="0" sz="950" spc="-25">
                <a:latin typeface="Arial MT"/>
                <a:cs typeface="Arial MT"/>
              </a:rPr>
              <a:t>SNR</a:t>
            </a:r>
            <a:r>
              <a:rPr dirty="0" sz="950" spc="-30">
                <a:latin typeface="Arial MT"/>
                <a:cs typeface="Arial MT"/>
              </a:rPr>
              <a:t> </a:t>
            </a:r>
            <a:r>
              <a:rPr dirty="0" sz="950" spc="-20">
                <a:latin typeface="Arial MT"/>
                <a:cs typeface="Arial MT"/>
              </a:rPr>
              <a:t>(dB)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163867" y="1067239"/>
            <a:ext cx="211454" cy="797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-20">
                <a:latin typeface="Arial MT"/>
                <a:cs typeface="Arial MT"/>
              </a:rPr>
              <a:t>100</a:t>
            </a:r>
            <a:endParaRPr sz="950">
              <a:latin typeface="Arial MT"/>
              <a:cs typeface="Arial MT"/>
            </a:endParaRPr>
          </a:p>
          <a:p>
            <a:pPr marL="74295">
              <a:lnSpc>
                <a:spcPct val="100000"/>
              </a:lnSpc>
              <a:spcBef>
                <a:spcPts val="85"/>
              </a:spcBef>
            </a:pPr>
            <a:r>
              <a:rPr dirty="0" sz="950" spc="-25">
                <a:latin typeface="Arial MT"/>
                <a:cs typeface="Arial MT"/>
              </a:rPr>
              <a:t>80</a:t>
            </a:r>
            <a:endParaRPr sz="950">
              <a:latin typeface="Arial MT"/>
              <a:cs typeface="Arial MT"/>
            </a:endParaRPr>
          </a:p>
          <a:p>
            <a:pPr marL="74295">
              <a:lnSpc>
                <a:spcPct val="100000"/>
              </a:lnSpc>
              <a:spcBef>
                <a:spcPts val="85"/>
              </a:spcBef>
            </a:pPr>
            <a:r>
              <a:rPr dirty="0" sz="950" spc="-25">
                <a:latin typeface="Arial MT"/>
                <a:cs typeface="Arial MT"/>
              </a:rPr>
              <a:t>60</a:t>
            </a:r>
            <a:endParaRPr sz="950">
              <a:latin typeface="Arial MT"/>
              <a:cs typeface="Arial MT"/>
            </a:endParaRPr>
          </a:p>
          <a:p>
            <a:pPr marL="74295">
              <a:lnSpc>
                <a:spcPct val="100000"/>
              </a:lnSpc>
              <a:spcBef>
                <a:spcPts val="85"/>
              </a:spcBef>
            </a:pPr>
            <a:r>
              <a:rPr dirty="0" sz="950" spc="-25">
                <a:latin typeface="Arial MT"/>
                <a:cs typeface="Arial MT"/>
              </a:rPr>
              <a:t>40</a:t>
            </a:r>
            <a:endParaRPr sz="950">
              <a:latin typeface="Arial MT"/>
              <a:cs typeface="Arial MT"/>
            </a:endParaRPr>
          </a:p>
          <a:p>
            <a:pPr marL="74295">
              <a:lnSpc>
                <a:spcPct val="100000"/>
              </a:lnSpc>
              <a:spcBef>
                <a:spcPts val="80"/>
              </a:spcBef>
            </a:pPr>
            <a:r>
              <a:rPr dirty="0" sz="950" spc="-25">
                <a:latin typeface="Arial MT"/>
                <a:cs typeface="Arial MT"/>
              </a:rPr>
              <a:t>20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935868" y="1177892"/>
            <a:ext cx="177800" cy="73279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-25">
                <a:latin typeface="Arial MT"/>
                <a:cs typeface="Arial MT"/>
              </a:rPr>
              <a:t>Accuracy</a:t>
            </a:r>
            <a:r>
              <a:rPr dirty="0" sz="950" spc="5">
                <a:latin typeface="Arial MT"/>
                <a:cs typeface="Arial MT"/>
              </a:rPr>
              <a:t> </a:t>
            </a:r>
            <a:r>
              <a:rPr dirty="0" sz="950" spc="-25">
                <a:latin typeface="Arial MT"/>
                <a:cs typeface="Arial MT"/>
              </a:rPr>
              <a:t>(%)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33" name="object 33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83993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37" name="object 37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8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4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2613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5"/>
              <a:t>GRCR-</a:t>
            </a:r>
            <a:r>
              <a:rPr dirty="0" spc="-25"/>
              <a:t>Net:</a:t>
            </a:r>
            <a:r>
              <a:rPr dirty="0" spc="85"/>
              <a:t> </a:t>
            </a:r>
            <a:r>
              <a:rPr dirty="0" spc="-50"/>
              <a:t>Three</a:t>
            </a:r>
            <a:r>
              <a:rPr dirty="0" spc="-20"/>
              <a:t> </a:t>
            </a:r>
            <a:r>
              <a:rPr dirty="0" spc="-95"/>
              <a:t>Core</a:t>
            </a:r>
            <a:r>
              <a:rPr dirty="0"/>
              <a:t> </a:t>
            </a:r>
            <a:r>
              <a:rPr dirty="0" spc="-45"/>
              <a:t>Innovations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437445" y="516630"/>
            <a:ext cx="2885440" cy="365125"/>
            <a:chOff x="1437445" y="516630"/>
            <a:chExt cx="2885440" cy="365125"/>
          </a:xfrm>
        </p:grpSpPr>
        <p:sp>
          <p:nvSpPr>
            <p:cNvPr id="4" name="object 4" descr=""/>
            <p:cNvSpPr/>
            <p:nvPr/>
          </p:nvSpPr>
          <p:spPr>
            <a:xfrm>
              <a:off x="1439985" y="519170"/>
              <a:ext cx="2880360" cy="360045"/>
            </a:xfrm>
            <a:custGeom>
              <a:avLst/>
              <a:gdLst/>
              <a:ahLst/>
              <a:cxnLst/>
              <a:rect l="l" t="t" r="r" b="b"/>
              <a:pathLst>
                <a:path w="2880360" h="360044">
                  <a:moveTo>
                    <a:pt x="2880037" y="0"/>
                  </a:moveTo>
                  <a:lnTo>
                    <a:pt x="0" y="0"/>
                  </a:lnTo>
                  <a:lnTo>
                    <a:pt x="0" y="360004"/>
                  </a:lnTo>
                  <a:lnTo>
                    <a:pt x="2880037" y="360004"/>
                  </a:lnTo>
                  <a:lnTo>
                    <a:pt x="2880037" y="0"/>
                  </a:lnTo>
                  <a:close/>
                </a:path>
              </a:pathLst>
            </a:custGeom>
            <a:solidFill>
              <a:srgbClr val="CCD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39985" y="519170"/>
              <a:ext cx="2880360" cy="360045"/>
            </a:xfrm>
            <a:custGeom>
              <a:avLst/>
              <a:gdLst/>
              <a:ahLst/>
              <a:cxnLst/>
              <a:rect l="l" t="t" r="r" b="b"/>
              <a:pathLst>
                <a:path w="2880360" h="360044">
                  <a:moveTo>
                    <a:pt x="0" y="360004"/>
                  </a:moveTo>
                  <a:lnTo>
                    <a:pt x="2880037" y="360004"/>
                  </a:lnTo>
                  <a:lnTo>
                    <a:pt x="2880037" y="0"/>
                  </a:lnTo>
                  <a:lnTo>
                    <a:pt x="0" y="0"/>
                  </a:lnTo>
                  <a:lnTo>
                    <a:pt x="0" y="36000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876920" y="585011"/>
            <a:ext cx="20059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latin typeface="Arial"/>
                <a:cs typeface="Arial"/>
              </a:rPr>
              <a:t>GRCR-</a:t>
            </a:r>
            <a:r>
              <a:rPr dirty="0" sz="1100" b="1">
                <a:latin typeface="Arial"/>
                <a:cs typeface="Arial"/>
              </a:rPr>
              <a:t>Net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Hybrid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Architecture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139565" y="1109037"/>
            <a:ext cx="889000" cy="908685"/>
            <a:chOff x="1139565" y="1109037"/>
            <a:chExt cx="889000" cy="908685"/>
          </a:xfrm>
        </p:grpSpPr>
        <p:sp>
          <p:nvSpPr>
            <p:cNvPr id="8" name="object 8" descr=""/>
            <p:cNvSpPr/>
            <p:nvPr/>
          </p:nvSpPr>
          <p:spPr>
            <a:xfrm>
              <a:off x="1142105" y="1111577"/>
              <a:ext cx="883919" cy="903605"/>
            </a:xfrm>
            <a:custGeom>
              <a:avLst/>
              <a:gdLst/>
              <a:ahLst/>
              <a:cxnLst/>
              <a:rect l="l" t="t" r="r" b="b"/>
              <a:pathLst>
                <a:path w="883919" h="903605">
                  <a:moveTo>
                    <a:pt x="883773" y="0"/>
                  </a:moveTo>
                  <a:lnTo>
                    <a:pt x="0" y="0"/>
                  </a:lnTo>
                  <a:lnTo>
                    <a:pt x="0" y="903207"/>
                  </a:lnTo>
                  <a:lnTo>
                    <a:pt x="883773" y="903207"/>
                  </a:lnTo>
                  <a:lnTo>
                    <a:pt x="883773" y="0"/>
                  </a:lnTo>
                  <a:close/>
                </a:path>
              </a:pathLst>
            </a:custGeom>
            <a:solidFill>
              <a:srgbClr val="D2E7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42105" y="1111577"/>
              <a:ext cx="883919" cy="903605"/>
            </a:xfrm>
            <a:custGeom>
              <a:avLst/>
              <a:gdLst/>
              <a:ahLst/>
              <a:cxnLst/>
              <a:rect l="l" t="t" r="r" b="b"/>
              <a:pathLst>
                <a:path w="883919" h="903605">
                  <a:moveTo>
                    <a:pt x="0" y="903207"/>
                  </a:moveTo>
                  <a:lnTo>
                    <a:pt x="883773" y="903207"/>
                  </a:lnTo>
                  <a:lnTo>
                    <a:pt x="883773" y="0"/>
                  </a:lnTo>
                  <a:lnTo>
                    <a:pt x="0" y="0"/>
                  </a:lnTo>
                  <a:lnTo>
                    <a:pt x="0" y="903207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422730" y="1102409"/>
            <a:ext cx="3225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b="1">
                <a:latin typeface="Arial"/>
                <a:cs typeface="Arial"/>
              </a:rPr>
              <a:t>GPR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36052" y="1274481"/>
            <a:ext cx="695960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065" marR="5080" indent="-2540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Denoising </a:t>
            </a:r>
            <a:r>
              <a:rPr dirty="0" sz="1100" spc="-10">
                <a:latin typeface="Arial MT"/>
                <a:cs typeface="Arial MT"/>
              </a:rPr>
              <a:t>Adaptive Noise </a:t>
            </a:r>
            <a:r>
              <a:rPr dirty="0" sz="1100" spc="-80">
                <a:latin typeface="Arial MT"/>
                <a:cs typeface="Arial MT"/>
              </a:rPr>
              <a:t>Suppression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435577" y="1192709"/>
            <a:ext cx="889000" cy="741045"/>
            <a:chOff x="2435577" y="1192709"/>
            <a:chExt cx="889000" cy="741045"/>
          </a:xfrm>
        </p:grpSpPr>
        <p:sp>
          <p:nvSpPr>
            <p:cNvPr id="13" name="object 13" descr=""/>
            <p:cNvSpPr/>
            <p:nvPr/>
          </p:nvSpPr>
          <p:spPr>
            <a:xfrm>
              <a:off x="2438117" y="1195249"/>
              <a:ext cx="883919" cy="735965"/>
            </a:xfrm>
            <a:custGeom>
              <a:avLst/>
              <a:gdLst/>
              <a:ahLst/>
              <a:cxnLst/>
              <a:rect l="l" t="t" r="r" b="b"/>
              <a:pathLst>
                <a:path w="883920" h="735964">
                  <a:moveTo>
                    <a:pt x="883773" y="0"/>
                  </a:moveTo>
                  <a:lnTo>
                    <a:pt x="0" y="0"/>
                  </a:lnTo>
                  <a:lnTo>
                    <a:pt x="0" y="735863"/>
                  </a:lnTo>
                  <a:lnTo>
                    <a:pt x="883773" y="735863"/>
                  </a:lnTo>
                  <a:lnTo>
                    <a:pt x="883773" y="0"/>
                  </a:lnTo>
                  <a:close/>
                </a:path>
              </a:pathLst>
            </a:custGeom>
            <a:solidFill>
              <a:srgbClr val="F8D0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38117" y="1195249"/>
              <a:ext cx="883919" cy="735965"/>
            </a:xfrm>
            <a:custGeom>
              <a:avLst/>
              <a:gdLst/>
              <a:ahLst/>
              <a:cxnLst/>
              <a:rect l="l" t="t" r="r" b="b"/>
              <a:pathLst>
                <a:path w="883920" h="735964">
                  <a:moveTo>
                    <a:pt x="0" y="735863"/>
                  </a:moveTo>
                  <a:lnTo>
                    <a:pt x="883773" y="735863"/>
                  </a:lnTo>
                  <a:lnTo>
                    <a:pt x="883773" y="0"/>
                  </a:lnTo>
                  <a:lnTo>
                    <a:pt x="0" y="0"/>
                  </a:lnTo>
                  <a:lnTo>
                    <a:pt x="0" y="735863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538717" y="1190814"/>
            <a:ext cx="6832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latin typeface="Arial"/>
                <a:cs typeface="Arial"/>
              </a:rPr>
              <a:t>Rotational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71305" y="1362886"/>
            <a:ext cx="9239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b="1">
                <a:latin typeface="Arial"/>
                <a:cs typeface="Arial"/>
              </a:rPr>
              <a:t>Augmentation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76207" y="1534971"/>
            <a:ext cx="607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Arial MT"/>
                <a:cs typeface="Arial MT"/>
              </a:rPr>
              <a:t>Geometric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578125" y="1707043"/>
            <a:ext cx="6045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Arial MT"/>
                <a:cs typeface="Arial MT"/>
              </a:rPr>
              <a:t>Symmetry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731590" y="1236636"/>
            <a:ext cx="889000" cy="653415"/>
            <a:chOff x="3731590" y="1236636"/>
            <a:chExt cx="889000" cy="653415"/>
          </a:xfrm>
        </p:grpSpPr>
        <p:sp>
          <p:nvSpPr>
            <p:cNvPr id="20" name="object 20" descr=""/>
            <p:cNvSpPr/>
            <p:nvPr/>
          </p:nvSpPr>
          <p:spPr>
            <a:xfrm>
              <a:off x="3734130" y="1239176"/>
              <a:ext cx="883919" cy="648335"/>
            </a:xfrm>
            <a:custGeom>
              <a:avLst/>
              <a:gdLst/>
              <a:ahLst/>
              <a:cxnLst/>
              <a:rect l="l" t="t" r="r" b="b"/>
              <a:pathLst>
                <a:path w="883920" h="648335">
                  <a:moveTo>
                    <a:pt x="883773" y="0"/>
                  </a:moveTo>
                  <a:lnTo>
                    <a:pt x="0" y="0"/>
                  </a:lnTo>
                  <a:lnTo>
                    <a:pt x="0" y="648009"/>
                  </a:lnTo>
                  <a:lnTo>
                    <a:pt x="883773" y="648009"/>
                  </a:lnTo>
                  <a:lnTo>
                    <a:pt x="883773" y="0"/>
                  </a:lnTo>
                  <a:close/>
                </a:path>
              </a:pathLst>
            </a:custGeom>
            <a:solidFill>
              <a:srgbClr val="FFE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34130" y="1239176"/>
              <a:ext cx="883919" cy="648335"/>
            </a:xfrm>
            <a:custGeom>
              <a:avLst/>
              <a:gdLst/>
              <a:ahLst/>
              <a:cxnLst/>
              <a:rect l="l" t="t" r="r" b="b"/>
              <a:pathLst>
                <a:path w="883920" h="648335">
                  <a:moveTo>
                    <a:pt x="0" y="648009"/>
                  </a:moveTo>
                  <a:lnTo>
                    <a:pt x="883773" y="648009"/>
                  </a:lnTo>
                  <a:lnTo>
                    <a:pt x="883773" y="0"/>
                  </a:lnTo>
                  <a:lnTo>
                    <a:pt x="0" y="0"/>
                  </a:lnTo>
                  <a:lnTo>
                    <a:pt x="0" y="648009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772065" y="1276856"/>
            <a:ext cx="8077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182245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Hybrid </a:t>
            </a:r>
            <a:r>
              <a:rPr dirty="0" sz="1100" spc="-35" b="1">
                <a:latin typeface="Arial"/>
                <a:cs typeface="Arial"/>
              </a:rPr>
              <a:t>Architecture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767302" y="1621001"/>
            <a:ext cx="1317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Arial MT"/>
                <a:cs typeface="Arial MT"/>
              </a:rPr>
              <a:t>ComplexCNN+ResNet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304849" y="879210"/>
            <a:ext cx="2427605" cy="1306195"/>
            <a:chOff x="1304849" y="879210"/>
            <a:chExt cx="2427605" cy="1306195"/>
          </a:xfrm>
        </p:grpSpPr>
        <p:sp>
          <p:nvSpPr>
            <p:cNvPr id="25" name="object 25" descr=""/>
            <p:cNvSpPr/>
            <p:nvPr/>
          </p:nvSpPr>
          <p:spPr>
            <a:xfrm>
              <a:off x="2033086" y="881740"/>
              <a:ext cx="573405" cy="382905"/>
            </a:xfrm>
            <a:custGeom>
              <a:avLst/>
              <a:gdLst/>
              <a:ahLst/>
              <a:cxnLst/>
              <a:rect l="l" t="t" r="r" b="b"/>
              <a:pathLst>
                <a:path w="573405" h="382905">
                  <a:moveTo>
                    <a:pt x="573309" y="0"/>
                  </a:moveTo>
                  <a:lnTo>
                    <a:pt x="0" y="38242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029929" y="1238895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5" h="34290">
                  <a:moveTo>
                    <a:pt x="27020" y="33680"/>
                  </a:moveTo>
                  <a:lnTo>
                    <a:pt x="21120" y="30178"/>
                  </a:lnTo>
                  <a:lnTo>
                    <a:pt x="12983" y="28025"/>
                  </a:lnTo>
                  <a:lnTo>
                    <a:pt x="5109" y="27123"/>
                  </a:lnTo>
                  <a:lnTo>
                    <a:pt x="0" y="27371"/>
                  </a:lnTo>
                  <a:lnTo>
                    <a:pt x="2191" y="22748"/>
                  </a:lnTo>
                  <a:lnTo>
                    <a:pt x="4382" y="15132"/>
                  </a:lnTo>
                  <a:lnTo>
                    <a:pt x="5520" y="6792"/>
                  </a:lnTo>
                  <a:lnTo>
                    <a:pt x="4554" y="0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880004" y="881740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w="0" h="305434">
                  <a:moveTo>
                    <a:pt x="0" y="0"/>
                  </a:moveTo>
                  <a:lnTo>
                    <a:pt x="0" y="305253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859760" y="1171811"/>
              <a:ext cx="40640" cy="19050"/>
            </a:xfrm>
            <a:custGeom>
              <a:avLst/>
              <a:gdLst/>
              <a:ahLst/>
              <a:cxnLst/>
              <a:rect l="l" t="t" r="r" b="b"/>
              <a:pathLst>
                <a:path w="40639" h="19050">
                  <a:moveTo>
                    <a:pt x="40487" y="0"/>
                  </a:moveTo>
                  <a:lnTo>
                    <a:pt x="34300" y="2965"/>
                  </a:lnTo>
                  <a:lnTo>
                    <a:pt x="27993" y="8540"/>
                  </a:lnTo>
                  <a:lnTo>
                    <a:pt x="22873" y="14589"/>
                  </a:lnTo>
                  <a:lnTo>
                    <a:pt x="20243" y="18978"/>
                  </a:lnTo>
                  <a:lnTo>
                    <a:pt x="17614" y="14589"/>
                  </a:lnTo>
                  <a:lnTo>
                    <a:pt x="12494" y="8540"/>
                  </a:lnTo>
                  <a:lnTo>
                    <a:pt x="6187" y="2965"/>
                  </a:lnTo>
                  <a:lnTo>
                    <a:pt x="0" y="0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153613" y="881740"/>
              <a:ext cx="573405" cy="382905"/>
            </a:xfrm>
            <a:custGeom>
              <a:avLst/>
              <a:gdLst/>
              <a:ahLst/>
              <a:cxnLst/>
              <a:rect l="l" t="t" r="r" b="b"/>
              <a:pathLst>
                <a:path w="573404" h="382905">
                  <a:moveTo>
                    <a:pt x="0" y="0"/>
                  </a:moveTo>
                  <a:lnTo>
                    <a:pt x="573309" y="38242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703059" y="1238895"/>
              <a:ext cx="27305" cy="34290"/>
            </a:xfrm>
            <a:custGeom>
              <a:avLst/>
              <a:gdLst/>
              <a:ahLst/>
              <a:cxnLst/>
              <a:rect l="l" t="t" r="r" b="b"/>
              <a:pathLst>
                <a:path w="27304" h="34290">
                  <a:moveTo>
                    <a:pt x="22466" y="0"/>
                  </a:moveTo>
                  <a:lnTo>
                    <a:pt x="21499" y="6792"/>
                  </a:lnTo>
                  <a:lnTo>
                    <a:pt x="22637" y="15132"/>
                  </a:lnTo>
                  <a:lnTo>
                    <a:pt x="24828" y="22748"/>
                  </a:lnTo>
                  <a:lnTo>
                    <a:pt x="27020" y="27371"/>
                  </a:lnTo>
                  <a:lnTo>
                    <a:pt x="21910" y="27123"/>
                  </a:lnTo>
                  <a:lnTo>
                    <a:pt x="14037" y="28025"/>
                  </a:lnTo>
                  <a:lnTo>
                    <a:pt x="5900" y="30178"/>
                  </a:lnTo>
                  <a:lnTo>
                    <a:pt x="0" y="33680"/>
                  </a:lnTo>
                </a:path>
              </a:pathLst>
            </a:custGeom>
            <a:ln w="4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304849" y="1978368"/>
              <a:ext cx="558800" cy="207010"/>
            </a:xfrm>
            <a:custGeom>
              <a:avLst/>
              <a:gdLst/>
              <a:ahLst/>
              <a:cxnLst/>
              <a:rect l="l" t="t" r="r" b="b"/>
              <a:pathLst>
                <a:path w="558800" h="207010">
                  <a:moveTo>
                    <a:pt x="558284" y="0"/>
                  </a:moveTo>
                  <a:lnTo>
                    <a:pt x="0" y="0"/>
                  </a:lnTo>
                  <a:lnTo>
                    <a:pt x="0" y="206434"/>
                  </a:lnTo>
                  <a:lnTo>
                    <a:pt x="558284" y="206434"/>
                  </a:lnTo>
                  <a:lnTo>
                    <a:pt x="558284" y="0"/>
                  </a:lnTo>
                  <a:close/>
                </a:path>
              </a:pathLst>
            </a:custGeom>
            <a:solidFill>
              <a:srgbClr val="FFFAC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338046" y="1976398"/>
            <a:ext cx="492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 MT"/>
                <a:cs typeface="Arial MT"/>
              </a:rPr>
              <a:t>+5.86%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600862" y="1978368"/>
            <a:ext cx="558800" cy="207010"/>
          </a:xfrm>
          <a:prstGeom prst="rect">
            <a:avLst/>
          </a:prstGeom>
          <a:solidFill>
            <a:srgbClr val="FFFAC2"/>
          </a:solidFill>
        </p:spPr>
        <p:txBody>
          <a:bodyPr wrap="square" lIns="0" tIns="952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75"/>
              </a:spcBef>
            </a:pPr>
            <a:r>
              <a:rPr dirty="0" sz="1100" spc="-10">
                <a:latin typeface="Arial MT"/>
                <a:cs typeface="Arial MT"/>
              </a:rPr>
              <a:t>+3.78%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896874" y="1978368"/>
            <a:ext cx="558800" cy="207010"/>
          </a:xfrm>
          <a:prstGeom prst="rect">
            <a:avLst/>
          </a:prstGeom>
          <a:solidFill>
            <a:srgbClr val="FFFAC2"/>
          </a:solidFill>
        </p:spPr>
        <p:txBody>
          <a:bodyPr wrap="square" lIns="0" tIns="952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75"/>
              </a:spcBef>
            </a:pPr>
            <a:r>
              <a:rPr dirty="0" sz="1100" spc="-10">
                <a:latin typeface="Arial MT"/>
                <a:cs typeface="Arial MT"/>
              </a:rPr>
              <a:t>+8.27%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667255" y="2613366"/>
            <a:ext cx="24257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37820" marR="5080" indent="-325755">
              <a:lnSpc>
                <a:spcPct val="102600"/>
              </a:lnSpc>
              <a:spcBef>
                <a:spcPts val="55"/>
              </a:spcBef>
            </a:pP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Final</a:t>
            </a:r>
            <a:r>
              <a:rPr dirty="0" sz="1100" spc="2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40" b="1">
                <a:solidFill>
                  <a:srgbClr val="DC133B"/>
                </a:solidFill>
                <a:latin typeface="Arial"/>
                <a:cs typeface="Arial"/>
              </a:rPr>
              <a:t>Performance:</a:t>
            </a:r>
            <a:r>
              <a:rPr dirty="0" sz="1100" spc="14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DC133B"/>
                </a:solidFill>
                <a:latin typeface="Arial"/>
                <a:cs typeface="Arial"/>
              </a:rPr>
              <a:t>65.38%</a:t>
            </a:r>
            <a:r>
              <a:rPr dirty="0" sz="1100" spc="25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DC133B"/>
                </a:solidFill>
                <a:latin typeface="Arial"/>
                <a:cs typeface="Arial"/>
              </a:rPr>
              <a:t>Accuracy, </a:t>
            </a:r>
            <a:r>
              <a:rPr dirty="0" sz="1100" spc="-70" b="1">
                <a:solidFill>
                  <a:srgbClr val="DC133B"/>
                </a:solidFill>
                <a:latin typeface="Arial"/>
                <a:cs typeface="Arial"/>
              </a:rPr>
              <a:t>Surpassing</a:t>
            </a:r>
            <a:r>
              <a:rPr dirty="0" sz="1100" spc="90" b="1">
                <a:solidFill>
                  <a:srgbClr val="DC133B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DC133B"/>
                </a:solidFill>
                <a:latin typeface="Arial"/>
                <a:cs typeface="Arial"/>
              </a:rPr>
              <a:t>State-of-the-</a:t>
            </a:r>
            <a:r>
              <a:rPr dirty="0" sz="1100" spc="-25" b="1">
                <a:solidFill>
                  <a:srgbClr val="DC133B"/>
                </a:solidFill>
                <a:latin typeface="Arial"/>
                <a:cs typeface="Arial"/>
              </a:rPr>
              <a:t>Art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37" name="object 37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2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4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Innovation</a:t>
            </a:r>
            <a:r>
              <a:rPr dirty="0" spc="-25"/>
              <a:t> </a:t>
            </a:r>
            <a:r>
              <a:rPr dirty="0"/>
              <a:t>1:</a:t>
            </a:r>
            <a:r>
              <a:rPr dirty="0" spc="130"/>
              <a:t> </a:t>
            </a:r>
            <a:r>
              <a:rPr dirty="0" spc="-45"/>
              <a:t>Adaptive</a:t>
            </a:r>
            <a:r>
              <a:rPr dirty="0"/>
              <a:t> </a:t>
            </a:r>
            <a:r>
              <a:rPr dirty="0" spc="-125"/>
              <a:t>GPR</a:t>
            </a:r>
            <a:r>
              <a:rPr dirty="0" spc="30"/>
              <a:t> </a:t>
            </a:r>
            <a:r>
              <a:rPr dirty="0" spc="-75"/>
              <a:t>Denoising</a:t>
            </a:r>
            <a:r>
              <a:rPr dirty="0"/>
              <a:t> </a:t>
            </a:r>
            <a:r>
              <a:rPr dirty="0" spc="-10"/>
              <a:t>Algorithm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651560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861593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1071625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49045" y="1603602"/>
            <a:ext cx="104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Calibri"/>
                <a:cs typeface="Calibri"/>
              </a:rPr>
              <a:t>σ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8217" y="1661704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9667" y="314297"/>
            <a:ext cx="2586990" cy="14814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35" b="1">
                <a:latin typeface="Arial"/>
                <a:cs typeface="Arial"/>
              </a:rPr>
              <a:t>Core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Concept: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80">
                <a:latin typeface="Arial MT"/>
                <a:cs typeface="Arial MT"/>
              </a:rPr>
              <a:t>SNR-</a:t>
            </a:r>
            <a:r>
              <a:rPr dirty="0" sz="1100" spc="-50">
                <a:latin typeface="Arial MT"/>
                <a:cs typeface="Arial MT"/>
              </a:rPr>
              <a:t>adaptive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noise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estimation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Dynamic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kernel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length-</a:t>
            </a:r>
            <a:r>
              <a:rPr dirty="0" sz="1100" spc="-45">
                <a:latin typeface="Arial MT"/>
                <a:cs typeface="Arial MT"/>
              </a:rPr>
              <a:t>scale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adjustment </a:t>
            </a:r>
            <a:r>
              <a:rPr dirty="0" sz="1100" spc="-70">
                <a:latin typeface="Arial MT"/>
                <a:cs typeface="Arial MT"/>
              </a:rPr>
              <a:t>Separate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processing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55">
                <a:latin typeface="Arial MT"/>
                <a:cs typeface="Arial MT"/>
              </a:rPr>
              <a:t>I/Q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channels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300"/>
              </a:lnSpc>
              <a:spcBef>
                <a:spcPts val="334"/>
              </a:spcBef>
            </a:pPr>
            <a:r>
              <a:rPr dirty="0" sz="1100" spc="-10" b="1">
                <a:latin typeface="Arial"/>
                <a:cs typeface="Arial"/>
              </a:rPr>
              <a:t>Mathematical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Foundation:</a:t>
            </a:r>
            <a:endParaRPr sz="1100">
              <a:latin typeface="Arial"/>
              <a:cs typeface="Arial"/>
            </a:endParaRPr>
          </a:p>
          <a:p>
            <a:pPr algn="ctr" marR="421640">
              <a:lnSpc>
                <a:spcPts val="1300"/>
              </a:lnSpc>
            </a:pPr>
            <a:r>
              <a:rPr dirty="0" sz="1100" spc="484"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  <a:p>
            <a:pPr algn="ctr" marR="744855">
              <a:lnSpc>
                <a:spcPct val="100000"/>
              </a:lnSpc>
              <a:spcBef>
                <a:spcPts val="585"/>
              </a:spcBef>
            </a:pP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227734" y="1509598"/>
            <a:ext cx="1063625" cy="0"/>
          </a:xfrm>
          <a:custGeom>
            <a:avLst/>
            <a:gdLst/>
            <a:ahLst/>
            <a:cxnLst/>
            <a:rect l="l" t="t" r="r" b="b"/>
            <a:pathLst>
              <a:path w="1063625" h="0">
                <a:moveTo>
                  <a:pt x="0" y="0"/>
                </a:moveTo>
                <a:lnTo>
                  <a:pt x="106356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650098" y="1509876"/>
            <a:ext cx="201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30" i="1">
                <a:latin typeface="Trebuchet MS"/>
                <a:cs typeface="Trebuchet MS"/>
              </a:rPr>
              <a:t>P</a:t>
            </a:r>
            <a:r>
              <a:rPr dirty="0" baseline="-10416" sz="1200" spc="44" i="1">
                <a:latin typeface="Arial"/>
                <a:cs typeface="Arial"/>
              </a:rPr>
              <a:t>r</a:t>
            </a:r>
            <a:endParaRPr baseline="-10416" sz="12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242910" y="1720214"/>
            <a:ext cx="1033780" cy="0"/>
          </a:xfrm>
          <a:custGeom>
            <a:avLst/>
            <a:gdLst/>
            <a:ahLst/>
            <a:cxnLst/>
            <a:rect l="l" t="t" r="r" b="b"/>
            <a:pathLst>
              <a:path w="1033780" h="0">
                <a:moveTo>
                  <a:pt x="0" y="0"/>
                </a:moveTo>
                <a:lnTo>
                  <a:pt x="103319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204810" y="1704491"/>
            <a:ext cx="1109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Arial MT"/>
                <a:cs typeface="Arial MT"/>
              </a:rPr>
              <a:t>2</a:t>
            </a:r>
            <a:r>
              <a:rPr dirty="0" sz="1100" spc="-45">
                <a:latin typeface="Tahoma"/>
                <a:cs typeface="Tahoma"/>
              </a:rPr>
              <a:t>(</a:t>
            </a:r>
            <a:r>
              <a:rPr dirty="0" sz="1100" spc="-45">
                <a:latin typeface="Arial MT"/>
                <a:cs typeface="Arial MT"/>
              </a:rPr>
              <a:t>10</a:t>
            </a:r>
            <a:r>
              <a:rPr dirty="0" baseline="20833" sz="1200" spc="-67" i="1">
                <a:latin typeface="Arial"/>
                <a:cs typeface="Arial"/>
              </a:rPr>
              <a:t>SNR</a:t>
            </a:r>
            <a:r>
              <a:rPr dirty="0" baseline="18518" sz="900" spc="-67" i="1">
                <a:latin typeface="Arial"/>
                <a:cs typeface="Arial"/>
              </a:rPr>
              <a:t>dB</a:t>
            </a:r>
            <a:r>
              <a:rPr dirty="0" baseline="18518" sz="900" spc="-97" i="1">
                <a:latin typeface="Arial"/>
                <a:cs typeface="Arial"/>
              </a:rPr>
              <a:t> </a:t>
            </a:r>
            <a:r>
              <a:rPr dirty="0" baseline="20833" sz="1200" i="1">
                <a:latin typeface="Trebuchet MS"/>
                <a:cs typeface="Trebuchet MS"/>
              </a:rPr>
              <a:t>/</a:t>
            </a:r>
            <a:r>
              <a:rPr dirty="0" baseline="20833" sz="1200">
                <a:latin typeface="Arial MT"/>
                <a:cs typeface="Arial MT"/>
              </a:rPr>
              <a:t>10</a:t>
            </a:r>
            <a:r>
              <a:rPr dirty="0" baseline="20833" sz="1200" spc="150">
                <a:latin typeface="Arial MT"/>
                <a:cs typeface="Arial MT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25">
                <a:latin typeface="Arial MT"/>
                <a:cs typeface="Arial MT"/>
              </a:rPr>
              <a:t>1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93542" y="1603602"/>
            <a:ext cx="201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 MT"/>
                <a:cs typeface="Arial MT"/>
              </a:rPr>
              <a:t>(1)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93608" y="1942285"/>
            <a:ext cx="201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 MT"/>
                <a:cs typeface="Arial MT"/>
              </a:rPr>
              <a:t>(2)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11" y="2547023"/>
            <a:ext cx="65265" cy="6526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11" y="2757055"/>
            <a:ext cx="65265" cy="6526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11" y="2967088"/>
            <a:ext cx="65265" cy="65265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54267" y="1942285"/>
            <a:ext cx="2816860" cy="1133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74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Trebuchet MS"/>
                <a:cs typeface="Trebuchet MS"/>
              </a:rPr>
              <a:t>L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0">
                <a:latin typeface="Tahoma"/>
                <a:cs typeface="Tahoma"/>
              </a:rPr>
              <a:t> max(</a:t>
            </a:r>
            <a:r>
              <a:rPr dirty="0" sz="1100" spc="-10" i="1">
                <a:latin typeface="Trebuchet MS"/>
                <a:cs typeface="Trebuchet MS"/>
              </a:rPr>
              <a:t>L</a:t>
            </a:r>
            <a:r>
              <a:rPr dirty="0" baseline="-10416" sz="1200" spc="-15" i="1">
                <a:latin typeface="Arial"/>
                <a:cs typeface="Arial"/>
              </a:rPr>
              <a:t>min</a:t>
            </a:r>
            <a:r>
              <a:rPr dirty="0" sz="1100" spc="-10" i="1">
                <a:latin typeface="Calibri"/>
                <a:cs typeface="Calibri"/>
              </a:rPr>
              <a:t>,</a:t>
            </a:r>
            <a:r>
              <a:rPr dirty="0" sz="1100" spc="-55" i="1">
                <a:latin typeface="Calibri"/>
                <a:cs typeface="Calibri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L</a:t>
            </a:r>
            <a:r>
              <a:rPr dirty="0" baseline="-10416" sz="1200" spc="-15">
                <a:latin typeface="Arial MT"/>
                <a:cs typeface="Arial MT"/>
              </a:rPr>
              <a:t>0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>
                <a:latin typeface="Arial MT"/>
                <a:cs typeface="Arial MT"/>
              </a:rPr>
              <a:t>1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SNR</a:t>
            </a:r>
            <a:r>
              <a:rPr dirty="0" sz="1100" spc="-10" i="1">
                <a:latin typeface="Calibri"/>
                <a:cs typeface="Calibri"/>
              </a:rPr>
              <a:t>/</a:t>
            </a:r>
            <a:r>
              <a:rPr dirty="0" sz="1100" spc="-10">
                <a:latin typeface="Arial MT"/>
                <a:cs typeface="Arial MT"/>
              </a:rPr>
              <a:t>20</a:t>
            </a:r>
            <a:r>
              <a:rPr dirty="0" sz="1100" spc="-10"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Advantages:</a:t>
            </a:r>
            <a:endParaRPr sz="1100">
              <a:latin typeface="Arial"/>
              <a:cs typeface="Arial"/>
            </a:endParaRPr>
          </a:p>
          <a:p>
            <a:pPr marL="314960" marR="30480">
              <a:lnSpc>
                <a:spcPct val="125299"/>
              </a:lnSpc>
            </a:pPr>
            <a:r>
              <a:rPr dirty="0" sz="1100" spc="-55">
                <a:latin typeface="Arial MT"/>
                <a:cs typeface="Arial MT"/>
              </a:rPr>
              <a:t>7.25%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improvement</a:t>
            </a:r>
            <a:r>
              <a:rPr dirty="0" sz="1100">
                <a:latin typeface="Arial MT"/>
                <a:cs typeface="Arial MT"/>
              </a:rPr>
              <a:t> in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low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SNR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conditions </a:t>
            </a:r>
            <a:r>
              <a:rPr dirty="0" sz="1100" spc="-95">
                <a:latin typeface="Arial MT"/>
                <a:cs typeface="Arial MT"/>
              </a:rPr>
              <a:t>Preserves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signal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feature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integrity</a:t>
            </a:r>
            <a:endParaRPr sz="11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Arial MT"/>
                <a:cs typeface="Arial MT"/>
              </a:rPr>
              <a:t>High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computational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efficiency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7109" y="1381634"/>
            <a:ext cx="2073047" cy="710706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1" name="object 21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9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9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pc="-45"/>
              <a:t>4</a:t>
            </a:fld>
            <a:r>
              <a:rPr dirty="0" spc="-90"/>
              <a:t> </a:t>
            </a:r>
            <a:r>
              <a:rPr dirty="0" spc="70"/>
              <a:t>/</a:t>
            </a:r>
            <a:r>
              <a:rPr dirty="0" spc="-90"/>
              <a:t> </a:t>
            </a:r>
            <a:r>
              <a:rPr dirty="0" spc="-35"/>
              <a:t>18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Innovation</a:t>
            </a:r>
            <a:r>
              <a:rPr dirty="0" spc="-5"/>
              <a:t> </a:t>
            </a:r>
            <a:r>
              <a:rPr dirty="0"/>
              <a:t>2:</a:t>
            </a:r>
            <a:r>
              <a:rPr dirty="0" spc="125"/>
              <a:t> </a:t>
            </a:r>
            <a:r>
              <a:rPr dirty="0" spc="-70"/>
              <a:t>Geometric</a:t>
            </a:r>
            <a:r>
              <a:rPr dirty="0"/>
              <a:t> </a:t>
            </a:r>
            <a:r>
              <a:rPr dirty="0" spc="-95"/>
              <a:t>Symmetry-</a:t>
            </a:r>
            <a:r>
              <a:rPr dirty="0" spc="-75"/>
              <a:t>Based</a:t>
            </a:r>
            <a:r>
              <a:rPr dirty="0" spc="-5"/>
              <a:t> </a:t>
            </a:r>
            <a:r>
              <a:rPr dirty="0" spc="-35"/>
              <a:t>Rotational</a:t>
            </a:r>
            <a:r>
              <a:rPr dirty="0"/>
              <a:t> </a:t>
            </a:r>
            <a:r>
              <a:rPr dirty="0" spc="-10"/>
              <a:t>Augmentation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644385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026502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1408607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9667" y="307134"/>
            <a:ext cx="2741295" cy="14198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 b="1">
                <a:latin typeface="Arial"/>
                <a:cs typeface="Arial"/>
              </a:rPr>
              <a:t>Theoretical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Foundation: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Arial MT"/>
                <a:cs typeface="Arial MT"/>
              </a:rPr>
              <a:t>Rotational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symmetry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digital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modulation </a:t>
            </a:r>
            <a:r>
              <a:rPr dirty="0" sz="1100" spc="-10">
                <a:latin typeface="Arial MT"/>
                <a:cs typeface="Arial MT"/>
              </a:rPr>
              <a:t>constellations</a:t>
            </a:r>
            <a:endParaRPr sz="1100">
              <a:latin typeface="Arial MT"/>
              <a:cs typeface="Arial MT"/>
            </a:endParaRPr>
          </a:p>
          <a:p>
            <a:pPr marL="289560" marR="337185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Arial MT"/>
                <a:cs typeface="Arial MT"/>
              </a:rPr>
              <a:t>Mathematical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rigor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complex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plane </a:t>
            </a:r>
            <a:r>
              <a:rPr dirty="0" sz="1100" spc="-10">
                <a:latin typeface="Arial MT"/>
                <a:cs typeface="Arial MT"/>
              </a:rPr>
              <a:t>rotation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25">
                <a:latin typeface="Arial MT"/>
                <a:cs typeface="Arial MT"/>
              </a:rPr>
              <a:t>Exploitation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phase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invariance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Implementation: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3953" y="1821293"/>
            <a:ext cx="546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Lucida Sans Unicode"/>
                <a:cs typeface="Lucida Sans Unicode"/>
              </a:rPr>
              <a:t>′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3171" y="1913749"/>
            <a:ext cx="558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0059" y="1834246"/>
            <a:ext cx="282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Trebuchet MS"/>
                <a:cs typeface="Trebuchet MS"/>
              </a:rPr>
              <a:t>s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70">
                <a:latin typeface="Tahoma"/>
                <a:cs typeface="Tahoma"/>
              </a:rPr>
              <a:t>[</a:t>
            </a:r>
            <a:r>
              <a:rPr dirty="0" sz="1100" spc="-70" i="1">
                <a:latin typeface="Trebuchet MS"/>
                <a:cs typeface="Trebuchet MS"/>
              </a:rPr>
              <a:t>n</a:t>
            </a:r>
            <a:r>
              <a:rPr dirty="0" sz="1100" spc="-7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1378" y="2085834"/>
            <a:ext cx="1047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Q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2866" y="2006319"/>
            <a:ext cx="3765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Trebuchet MS"/>
                <a:cs typeface="Trebuchet MS"/>
              </a:rPr>
              <a:t>s</a:t>
            </a:r>
            <a:r>
              <a:rPr dirty="0" baseline="27777" sz="1200">
                <a:latin typeface="Lucida Sans Unicode"/>
                <a:cs typeface="Lucida Sans Unicode"/>
              </a:rPr>
              <a:t>′</a:t>
            </a:r>
            <a:r>
              <a:rPr dirty="0" baseline="27777" sz="1200" spc="254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Tahoma"/>
                <a:cs typeface="Tahoma"/>
              </a:rPr>
              <a:t>[</a:t>
            </a:r>
            <a:r>
              <a:rPr dirty="0" sz="1100" spc="-25" i="1">
                <a:latin typeface="Trebuchet MS"/>
                <a:cs typeface="Trebuchet MS"/>
              </a:rPr>
              <a:t>n</a:t>
            </a:r>
            <a:r>
              <a:rPr dirty="0" sz="1100" spc="-25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5152" y="1726931"/>
            <a:ext cx="1682750" cy="1917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86080" algn="l"/>
                <a:tab pos="643890" algn="l"/>
                <a:tab pos="1499870" algn="l"/>
              </a:tabLst>
            </a:pP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20305" y="1922283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66975" y="1895918"/>
            <a:ext cx="558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14272" y="1836024"/>
            <a:ext cx="134175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43180" indent="-13335">
              <a:lnSpc>
                <a:spcPct val="102600"/>
              </a:lnSpc>
              <a:spcBef>
                <a:spcPts val="55"/>
              </a:spcBef>
              <a:tabLst>
                <a:tab pos="440055" algn="l"/>
                <a:tab pos="492759" algn="l"/>
                <a:tab pos="989965" algn="l"/>
                <a:tab pos="1012190" algn="l"/>
              </a:tabLst>
            </a:pPr>
            <a:r>
              <a:rPr dirty="0" sz="1100" spc="-60">
                <a:latin typeface="Tahoma"/>
                <a:cs typeface="Tahoma"/>
              </a:rPr>
              <a:t>cos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50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200" i="1">
                <a:latin typeface="Arial"/>
                <a:cs typeface="Arial"/>
              </a:rPr>
              <a:t>−</a:t>
            </a:r>
            <a:r>
              <a:rPr dirty="0" sz="1100" spc="-11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sin</a:t>
            </a:r>
            <a:r>
              <a:rPr dirty="0" sz="1100" spc="-150">
                <a:latin typeface="Tahoma"/>
                <a:cs typeface="Tahoma"/>
              </a:rPr>
              <a:t> </a:t>
            </a:r>
            <a:r>
              <a:rPr dirty="0" sz="1100" spc="-60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	</a:t>
            </a:r>
            <a:r>
              <a:rPr dirty="0" sz="1100" i="1">
                <a:latin typeface="Trebuchet MS"/>
                <a:cs typeface="Trebuchet MS"/>
              </a:rPr>
              <a:t>s</a:t>
            </a:r>
            <a:r>
              <a:rPr dirty="0" sz="1100" spc="20" i="1">
                <a:latin typeface="Trebuchet MS"/>
                <a:cs typeface="Trebuchet MS"/>
              </a:rPr>
              <a:t> </a:t>
            </a:r>
            <a:r>
              <a:rPr dirty="0" sz="1100" spc="-45">
                <a:latin typeface="Tahoma"/>
                <a:cs typeface="Tahoma"/>
              </a:rPr>
              <a:t>[</a:t>
            </a:r>
            <a:r>
              <a:rPr dirty="0" sz="1100" spc="-45" i="1">
                <a:latin typeface="Trebuchet MS"/>
                <a:cs typeface="Trebuchet MS"/>
              </a:rPr>
              <a:t>n</a:t>
            </a:r>
            <a:r>
              <a:rPr dirty="0" sz="1100" spc="-45">
                <a:latin typeface="Tahoma"/>
                <a:cs typeface="Tahoma"/>
              </a:rPr>
              <a:t>] </a:t>
            </a:r>
            <a:r>
              <a:rPr dirty="0" sz="1100" spc="-50">
                <a:latin typeface="Tahoma"/>
                <a:cs typeface="Tahoma"/>
              </a:rPr>
              <a:t>sin</a:t>
            </a:r>
            <a:r>
              <a:rPr dirty="0" sz="1100" spc="-140">
                <a:latin typeface="Tahoma"/>
                <a:cs typeface="Tahoma"/>
              </a:rPr>
              <a:t> </a:t>
            </a:r>
            <a:r>
              <a:rPr dirty="0" sz="1100" spc="-50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	</a:t>
            </a:r>
            <a:r>
              <a:rPr dirty="0" sz="1100" spc="-60">
                <a:latin typeface="Tahoma"/>
                <a:cs typeface="Tahoma"/>
              </a:rPr>
              <a:t>cos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-50" i="1">
                <a:latin typeface="Calibri"/>
                <a:cs typeface="Calibri"/>
              </a:rPr>
              <a:t>θ</a:t>
            </a:r>
            <a:r>
              <a:rPr dirty="0" sz="1100" i="1">
                <a:latin typeface="Calibri"/>
                <a:cs typeface="Calibri"/>
              </a:rPr>
              <a:t>	</a:t>
            </a:r>
            <a:r>
              <a:rPr dirty="0" sz="1100" spc="-30" i="1">
                <a:latin typeface="Trebuchet MS"/>
                <a:cs typeface="Trebuchet MS"/>
              </a:rPr>
              <a:t>s</a:t>
            </a:r>
            <a:r>
              <a:rPr dirty="0" baseline="-13888" sz="1200" spc="-44" i="1">
                <a:latin typeface="Arial"/>
                <a:cs typeface="Arial"/>
              </a:rPr>
              <a:t>Q</a:t>
            </a:r>
            <a:r>
              <a:rPr dirty="0" baseline="-13888" sz="1200" spc="-150" i="1">
                <a:latin typeface="Arial"/>
                <a:cs typeface="Arial"/>
              </a:rPr>
              <a:t> </a:t>
            </a:r>
            <a:r>
              <a:rPr dirty="0" sz="1100" spc="-95">
                <a:latin typeface="Tahoma"/>
                <a:cs typeface="Tahoma"/>
              </a:rPr>
              <a:t>[</a:t>
            </a:r>
            <a:r>
              <a:rPr dirty="0" sz="1100" spc="-95" i="1">
                <a:latin typeface="Trebuchet MS"/>
                <a:cs typeface="Trebuchet MS"/>
              </a:rPr>
              <a:t>n</a:t>
            </a:r>
            <a:r>
              <a:rPr dirty="0" sz="1100" spc="-95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92514" y="1726931"/>
            <a:ext cx="984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45219" y="1922283"/>
            <a:ext cx="2019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Arial MT"/>
                <a:cs typeface="Arial MT"/>
              </a:rPr>
              <a:t>(3)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11" y="2605938"/>
            <a:ext cx="65265" cy="6526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11" y="2815970"/>
            <a:ext cx="65265" cy="6526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11" y="3026003"/>
            <a:ext cx="65265" cy="65265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79667" y="2268674"/>
            <a:ext cx="256032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5" b="1">
                <a:latin typeface="Arial"/>
                <a:cs typeface="Arial"/>
              </a:rPr>
              <a:t>Augmentation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Strategy:</a:t>
            </a:r>
            <a:endParaRPr sz="1100">
              <a:latin typeface="Arial"/>
              <a:cs typeface="Arial"/>
            </a:endParaRPr>
          </a:p>
          <a:p>
            <a:pPr marL="289560" marR="701675">
              <a:lnSpc>
                <a:spcPct val="125299"/>
              </a:lnSpc>
            </a:pPr>
            <a:r>
              <a:rPr dirty="0" sz="1100" spc="-45">
                <a:latin typeface="Arial MT"/>
                <a:cs typeface="Arial MT"/>
              </a:rPr>
              <a:t>90°,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180°,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270°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rotations </a:t>
            </a:r>
            <a:r>
              <a:rPr dirty="0" sz="1100" spc="60">
                <a:latin typeface="Arial MT"/>
                <a:cs typeface="Arial MT"/>
              </a:rPr>
              <a:t>4×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training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data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expansion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40">
                <a:latin typeface="Arial MT"/>
                <a:cs typeface="Arial MT"/>
              </a:rPr>
              <a:t>Applied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symmetric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modulation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types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39871" y="770976"/>
            <a:ext cx="2708987" cy="1979973"/>
          </a:xfrm>
          <a:prstGeom prst="rect">
            <a:avLst/>
          </a:prstGeom>
        </p:spPr>
      </p:pic>
      <p:grpSp>
        <p:nvGrpSpPr>
          <p:cNvPr id="23" name="object 23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24" name="object 24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28" name="object 28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9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9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5471815" y="3122409"/>
            <a:ext cx="23367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 spc="-45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dirty="0" sz="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Innovation</a:t>
            </a:r>
            <a:r>
              <a:rPr dirty="0" spc="10"/>
              <a:t> </a:t>
            </a:r>
            <a:r>
              <a:rPr dirty="0"/>
              <a:t>3:</a:t>
            </a:r>
            <a:r>
              <a:rPr dirty="0" spc="140"/>
              <a:t> </a:t>
            </a:r>
            <a:r>
              <a:rPr dirty="0" spc="-35"/>
              <a:t>Hybrid</a:t>
            </a:r>
            <a:r>
              <a:rPr dirty="0" spc="15"/>
              <a:t> </a:t>
            </a:r>
            <a:r>
              <a:rPr dirty="0" spc="-100"/>
              <a:t>ComplexCNN-</a:t>
            </a:r>
            <a:r>
              <a:rPr dirty="0" spc="-75"/>
              <a:t>ResNet</a:t>
            </a:r>
            <a:r>
              <a:rPr dirty="0" spc="10"/>
              <a:t> </a:t>
            </a:r>
            <a:r>
              <a:rPr dirty="0" spc="-20"/>
              <a:t>Architecture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38760" y="546133"/>
            <a:ext cx="4788535" cy="1428115"/>
            <a:chOff x="538760" y="546133"/>
            <a:chExt cx="4788535" cy="1428115"/>
          </a:xfrm>
        </p:grpSpPr>
        <p:sp>
          <p:nvSpPr>
            <p:cNvPr id="4" name="object 4" descr=""/>
            <p:cNvSpPr/>
            <p:nvPr/>
          </p:nvSpPr>
          <p:spPr>
            <a:xfrm>
              <a:off x="645189" y="771035"/>
              <a:ext cx="3768725" cy="913765"/>
            </a:xfrm>
            <a:custGeom>
              <a:avLst/>
              <a:gdLst/>
              <a:ahLst/>
              <a:cxnLst/>
              <a:rect l="l" t="t" r="r" b="b"/>
              <a:pathLst>
                <a:path w="3768725" h="913764">
                  <a:moveTo>
                    <a:pt x="0" y="913576"/>
                  </a:moveTo>
                  <a:lnTo>
                    <a:pt x="0" y="0"/>
                  </a:lnTo>
                  <a:lnTo>
                    <a:pt x="3768501" y="0"/>
                  </a:lnTo>
                  <a:lnTo>
                    <a:pt x="3768501" y="913576"/>
                  </a:lnTo>
                  <a:lnTo>
                    <a:pt x="0" y="913576"/>
                  </a:lnTo>
                  <a:close/>
                </a:path>
              </a:pathLst>
            </a:custGeom>
            <a:solidFill>
              <a:srgbClr val="F4FBFE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760" y="546133"/>
              <a:ext cx="4788506" cy="1427691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4473686" y="629272"/>
            <a:ext cx="793115" cy="95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50" spc="20" b="1">
                <a:latin typeface="Calibri"/>
                <a:cs typeface="Calibri"/>
              </a:rPr>
              <a:t>Real</a:t>
            </a:r>
            <a:r>
              <a:rPr dirty="0" sz="450" spc="250" b="1">
                <a:latin typeface="Calibri"/>
                <a:cs typeface="Calibri"/>
              </a:rPr>
              <a:t> </a:t>
            </a:r>
            <a:r>
              <a:rPr dirty="0" sz="450" spc="20" b="1">
                <a:latin typeface="Calibri"/>
                <a:cs typeface="Calibri"/>
              </a:rPr>
              <a:t>Domain</a:t>
            </a:r>
            <a:r>
              <a:rPr dirty="0" sz="450" spc="254" b="1">
                <a:latin typeface="Calibri"/>
                <a:cs typeface="Calibri"/>
              </a:rPr>
              <a:t> </a:t>
            </a:r>
            <a:r>
              <a:rPr dirty="0" sz="450" spc="-10" b="1">
                <a:latin typeface="Calibri"/>
                <a:cs typeface="Calibri"/>
              </a:rPr>
              <a:t>Classification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95845" y="1832673"/>
            <a:ext cx="248920" cy="177800"/>
          </a:xfrm>
          <a:custGeom>
            <a:avLst/>
            <a:gdLst/>
            <a:ahLst/>
            <a:cxnLst/>
            <a:rect l="l" t="t" r="r" b="b"/>
            <a:pathLst>
              <a:path w="248919" h="177800">
                <a:moveTo>
                  <a:pt x="1612" y="800"/>
                </a:moveTo>
                <a:lnTo>
                  <a:pt x="1371" y="241"/>
                </a:lnTo>
                <a:lnTo>
                  <a:pt x="812" y="0"/>
                </a:lnTo>
                <a:lnTo>
                  <a:pt x="241" y="241"/>
                </a:lnTo>
                <a:lnTo>
                  <a:pt x="0" y="800"/>
                </a:lnTo>
                <a:lnTo>
                  <a:pt x="241" y="1371"/>
                </a:lnTo>
                <a:lnTo>
                  <a:pt x="812" y="1612"/>
                </a:lnTo>
                <a:lnTo>
                  <a:pt x="1371" y="1371"/>
                </a:lnTo>
                <a:lnTo>
                  <a:pt x="1612" y="800"/>
                </a:lnTo>
                <a:close/>
              </a:path>
              <a:path w="248919" h="177800">
                <a:moveTo>
                  <a:pt x="248564" y="176377"/>
                </a:moveTo>
                <a:lnTo>
                  <a:pt x="248323" y="175818"/>
                </a:lnTo>
                <a:lnTo>
                  <a:pt x="247751" y="175577"/>
                </a:lnTo>
                <a:lnTo>
                  <a:pt x="247192" y="175818"/>
                </a:lnTo>
                <a:lnTo>
                  <a:pt x="246951" y="176377"/>
                </a:lnTo>
                <a:lnTo>
                  <a:pt x="247192" y="176949"/>
                </a:lnTo>
                <a:lnTo>
                  <a:pt x="247751" y="177190"/>
                </a:lnTo>
                <a:lnTo>
                  <a:pt x="248323" y="176949"/>
                </a:lnTo>
                <a:lnTo>
                  <a:pt x="248564" y="176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34991" y="1989037"/>
            <a:ext cx="339090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00" b="1">
                <a:latin typeface="Calibri"/>
                <a:cs typeface="Calibri"/>
              </a:rPr>
              <a:t>(128,2)</a:t>
            </a:r>
            <a:r>
              <a:rPr dirty="0" sz="300" spc="455" b="1">
                <a:latin typeface="Calibri"/>
                <a:cs typeface="Calibri"/>
              </a:rPr>
              <a:t> </a:t>
            </a:r>
            <a:r>
              <a:rPr dirty="0" baseline="9259" sz="450" spc="60" b="1">
                <a:latin typeface="Calibri"/>
                <a:cs typeface="Calibri"/>
              </a:rPr>
              <a:t>k=5</a:t>
            </a:r>
            <a:endParaRPr baseline="9259" sz="4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5326" y="1885954"/>
            <a:ext cx="554990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00" spc="-10" b="1">
                <a:latin typeface="Calibri"/>
                <a:cs typeface="Calibri"/>
              </a:rPr>
              <a:t>ComplexConv1</a:t>
            </a:r>
            <a:r>
              <a:rPr dirty="0" baseline="27777" sz="450" spc="-15" b="1">
                <a:latin typeface="Calibri"/>
                <a:cs typeface="Calibri"/>
              </a:rPr>
              <a:t>C</a:t>
            </a:r>
            <a:r>
              <a:rPr dirty="0" sz="300" spc="-10" b="1">
                <a:latin typeface="Calibri"/>
                <a:cs typeface="Calibri"/>
              </a:rPr>
              <a:t>D</a:t>
            </a:r>
            <a:r>
              <a:rPr dirty="0" baseline="27777" sz="450" spc="-15" b="1">
                <a:latin typeface="Calibri"/>
                <a:cs typeface="Calibri"/>
              </a:rPr>
              <a:t>omplex</a:t>
            </a:r>
            <a:endParaRPr baseline="27777" sz="4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00711" y="1901238"/>
            <a:ext cx="360680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00" spc="-10" b="1">
                <a:latin typeface="Calibri"/>
                <a:cs typeface="Calibri"/>
              </a:rPr>
              <a:t>Complex</a:t>
            </a:r>
            <a:r>
              <a:rPr dirty="0" baseline="-18518" sz="450" spc="-15" b="1">
                <a:latin typeface="Calibri"/>
                <a:cs typeface="Calibri"/>
              </a:rPr>
              <a:t>Leaky</a:t>
            </a:r>
            <a:endParaRPr baseline="-18518" sz="4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19328" y="1934115"/>
            <a:ext cx="641350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9259" sz="450" spc="15" b="1">
                <a:latin typeface="Calibri"/>
                <a:cs typeface="Calibri"/>
              </a:rPr>
              <a:t>Permut</a:t>
            </a:r>
            <a:r>
              <a:rPr dirty="0" sz="300" spc="10" b="1">
                <a:latin typeface="Calibri"/>
                <a:cs typeface="Calibri"/>
              </a:rPr>
              <a:t>3</a:t>
            </a:r>
            <a:r>
              <a:rPr dirty="0" baseline="-9259" sz="450" spc="15" b="1">
                <a:latin typeface="Calibri"/>
                <a:cs typeface="Calibri"/>
              </a:rPr>
              <a:t>e</a:t>
            </a:r>
            <a:r>
              <a:rPr dirty="0" sz="300" spc="10" b="1">
                <a:latin typeface="Calibri"/>
                <a:cs typeface="Calibri"/>
              </a:rPr>
              <a:t>2</a:t>
            </a:r>
            <a:r>
              <a:rPr dirty="0" sz="300" spc="25" b="1">
                <a:latin typeface="Calibri"/>
                <a:cs typeface="Calibri"/>
              </a:rPr>
              <a:t> </a:t>
            </a:r>
            <a:r>
              <a:rPr dirty="0" sz="300" spc="20" b="1">
                <a:latin typeface="Calibri"/>
                <a:cs typeface="Calibri"/>
              </a:rPr>
              <a:t>filters,</a:t>
            </a:r>
            <a:r>
              <a:rPr dirty="0" sz="300" spc="-15" b="1">
                <a:latin typeface="Calibri"/>
                <a:cs typeface="Calibri"/>
              </a:rPr>
              <a:t> </a:t>
            </a:r>
            <a:r>
              <a:rPr dirty="0" baseline="-18518" sz="450" spc="127" b="1">
                <a:latin typeface="Calibri"/>
                <a:cs typeface="Calibri"/>
              </a:rPr>
              <a:t>BN</a:t>
            </a:r>
            <a:r>
              <a:rPr dirty="0" baseline="-18518" sz="450" spc="352" b="1">
                <a:latin typeface="Calibri"/>
                <a:cs typeface="Calibri"/>
              </a:rPr>
              <a:t> </a:t>
            </a:r>
            <a:r>
              <a:rPr dirty="0" baseline="-46296" sz="450" spc="75" b="1">
                <a:latin typeface="Calibri"/>
                <a:cs typeface="Calibri"/>
              </a:rPr>
              <a:t>ReLU</a:t>
            </a:r>
            <a:endParaRPr baseline="-46296" sz="4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25048" y="1692921"/>
            <a:ext cx="560705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00" b="1">
                <a:latin typeface="Calibri"/>
                <a:cs typeface="Calibri"/>
              </a:rPr>
              <a:t>64</a:t>
            </a:r>
            <a:r>
              <a:rPr dirty="0" sz="300" spc="65" b="1">
                <a:latin typeface="Calibri"/>
                <a:cs typeface="Calibri"/>
              </a:rPr>
              <a:t> </a:t>
            </a:r>
            <a:r>
              <a:rPr dirty="0" sz="300" b="1">
                <a:latin typeface="Calibri"/>
                <a:cs typeface="Calibri"/>
              </a:rPr>
              <a:t>filters</a:t>
            </a:r>
            <a:r>
              <a:rPr dirty="0" baseline="9259" sz="450" b="1">
                <a:latin typeface="Calibri"/>
                <a:cs typeface="Calibri"/>
              </a:rPr>
              <a:t>BN</a:t>
            </a:r>
            <a:r>
              <a:rPr dirty="0" baseline="9259" sz="450" spc="547" b="1">
                <a:latin typeface="Calibri"/>
                <a:cs typeface="Calibri"/>
              </a:rPr>
              <a:t>  </a:t>
            </a:r>
            <a:r>
              <a:rPr dirty="0" baseline="18518" sz="450" b="1">
                <a:latin typeface="Calibri"/>
                <a:cs typeface="Calibri"/>
              </a:rPr>
              <a:t>64</a:t>
            </a:r>
            <a:r>
              <a:rPr dirty="0" baseline="18518" sz="450" spc="104" b="1">
                <a:latin typeface="Calibri"/>
                <a:cs typeface="Calibri"/>
              </a:rPr>
              <a:t> </a:t>
            </a:r>
            <a:r>
              <a:rPr dirty="0" baseline="18518" sz="450" spc="-15" b="1">
                <a:latin typeface="Calibri"/>
                <a:cs typeface="Calibri"/>
              </a:rPr>
              <a:t>filters</a:t>
            </a:r>
            <a:endParaRPr baseline="18518" sz="4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51836" y="1604571"/>
            <a:ext cx="884555" cy="109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ts val="320"/>
              </a:lnSpc>
              <a:spcBef>
                <a:spcPts val="114"/>
              </a:spcBef>
            </a:pPr>
            <a:r>
              <a:rPr dirty="0" sz="300" spc="30" b="1">
                <a:latin typeface="Calibri"/>
                <a:cs typeface="Calibri"/>
              </a:rPr>
              <a:t>Complex</a:t>
            </a:r>
            <a:r>
              <a:rPr dirty="0" sz="300" spc="110" b="1">
                <a:latin typeface="Calibri"/>
                <a:cs typeface="Calibri"/>
              </a:rPr>
              <a:t> </a:t>
            </a:r>
            <a:r>
              <a:rPr dirty="0" sz="300" spc="-20" b="1">
                <a:latin typeface="Calibri"/>
                <a:cs typeface="Calibri"/>
              </a:rPr>
              <a:t>Pool</a:t>
            </a:r>
            <a:endParaRPr sz="300">
              <a:latin typeface="Calibri"/>
              <a:cs typeface="Calibri"/>
            </a:endParaRPr>
          </a:p>
          <a:p>
            <a:pPr marL="330200">
              <a:lnSpc>
                <a:spcPts val="320"/>
              </a:lnSpc>
            </a:pPr>
            <a:r>
              <a:rPr dirty="0" sz="300" spc="-10" b="1">
                <a:latin typeface="Calibri"/>
                <a:cs typeface="Calibri"/>
              </a:rPr>
              <a:t>Complex</a:t>
            </a:r>
            <a:r>
              <a:rPr dirty="0" baseline="9259" sz="450" spc="-15" b="1">
                <a:latin typeface="Calibri"/>
                <a:cs typeface="Calibri"/>
              </a:rPr>
              <a:t>Comple</a:t>
            </a:r>
            <a:r>
              <a:rPr dirty="0" baseline="18518" sz="450" spc="-15" b="1">
                <a:latin typeface="Calibri"/>
                <a:cs typeface="Calibri"/>
              </a:rPr>
              <a:t>C</a:t>
            </a:r>
            <a:r>
              <a:rPr dirty="0" baseline="9259" sz="450" spc="-15" b="1">
                <a:latin typeface="Calibri"/>
                <a:cs typeface="Calibri"/>
              </a:rPr>
              <a:t>xC</a:t>
            </a:r>
            <a:r>
              <a:rPr dirty="0" baseline="18518" sz="450" spc="-15" b="1">
                <a:latin typeface="Calibri"/>
                <a:cs typeface="Calibri"/>
              </a:rPr>
              <a:t>om</a:t>
            </a:r>
            <a:r>
              <a:rPr dirty="0" baseline="9259" sz="450" spc="-15" b="1">
                <a:latin typeface="Calibri"/>
                <a:cs typeface="Calibri"/>
              </a:rPr>
              <a:t>on</a:t>
            </a:r>
            <a:r>
              <a:rPr dirty="0" baseline="18518" sz="450" spc="-15" b="1">
                <a:latin typeface="Calibri"/>
                <a:cs typeface="Calibri"/>
              </a:rPr>
              <a:t>p</a:t>
            </a:r>
            <a:r>
              <a:rPr dirty="0" baseline="9259" sz="450" spc="-15" b="1">
                <a:latin typeface="Calibri"/>
                <a:cs typeface="Calibri"/>
              </a:rPr>
              <a:t>v</a:t>
            </a:r>
            <a:r>
              <a:rPr dirty="0" baseline="18518" sz="450" spc="-15" b="1">
                <a:latin typeface="Calibri"/>
                <a:cs typeface="Calibri"/>
              </a:rPr>
              <a:t>le</a:t>
            </a:r>
            <a:r>
              <a:rPr dirty="0" baseline="9259" sz="450" spc="-15" b="1">
                <a:latin typeface="Calibri"/>
                <a:cs typeface="Calibri"/>
              </a:rPr>
              <a:t>1</a:t>
            </a:r>
            <a:r>
              <a:rPr dirty="0" baseline="18518" sz="450" spc="-15" b="1">
                <a:latin typeface="Calibri"/>
                <a:cs typeface="Calibri"/>
              </a:rPr>
              <a:t>x</a:t>
            </a:r>
            <a:r>
              <a:rPr dirty="0" baseline="9259" sz="450" spc="-15" b="1">
                <a:latin typeface="Calibri"/>
                <a:cs typeface="Calibri"/>
              </a:rPr>
              <a:t>D</a:t>
            </a:r>
            <a:endParaRPr baseline="9259" sz="4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22698" y="1660048"/>
            <a:ext cx="728980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9259" sz="450" b="1">
                <a:latin typeface="Calibri"/>
                <a:cs typeface="Calibri"/>
              </a:rPr>
              <a:t>(64,6</a:t>
            </a:r>
            <a:r>
              <a:rPr dirty="0" baseline="18518" sz="450" b="1">
                <a:latin typeface="Calibri"/>
                <a:cs typeface="Calibri"/>
              </a:rPr>
              <a:t>C</a:t>
            </a:r>
            <a:r>
              <a:rPr dirty="0" baseline="9259" sz="450" b="1">
                <a:latin typeface="Calibri"/>
                <a:cs typeface="Calibri"/>
              </a:rPr>
              <a:t>4</a:t>
            </a:r>
            <a:r>
              <a:rPr dirty="0" baseline="18518" sz="450" b="1">
                <a:latin typeface="Calibri"/>
                <a:cs typeface="Calibri"/>
              </a:rPr>
              <a:t>o</a:t>
            </a:r>
            <a:r>
              <a:rPr dirty="0" baseline="9259" sz="450" b="1">
                <a:latin typeface="Calibri"/>
                <a:cs typeface="Calibri"/>
              </a:rPr>
              <a:t>)</a:t>
            </a:r>
            <a:r>
              <a:rPr dirty="0" baseline="18518" sz="450" b="1">
                <a:latin typeface="Calibri"/>
                <a:cs typeface="Calibri"/>
              </a:rPr>
              <a:t>mplexCon</a:t>
            </a:r>
            <a:r>
              <a:rPr dirty="0" sz="300" b="1">
                <a:latin typeface="Calibri"/>
                <a:cs typeface="Calibri"/>
              </a:rPr>
              <a:t>A</a:t>
            </a:r>
            <a:r>
              <a:rPr dirty="0" baseline="18518" sz="450" b="1">
                <a:latin typeface="Calibri"/>
                <a:cs typeface="Calibri"/>
              </a:rPr>
              <a:t>v</a:t>
            </a:r>
            <a:r>
              <a:rPr dirty="0" sz="300" b="1">
                <a:latin typeface="Calibri"/>
                <a:cs typeface="Calibri"/>
              </a:rPr>
              <a:t>c</a:t>
            </a:r>
            <a:r>
              <a:rPr dirty="0" baseline="18518" sz="450" b="1">
                <a:latin typeface="Calibri"/>
                <a:cs typeface="Calibri"/>
              </a:rPr>
              <a:t>1</a:t>
            </a:r>
            <a:r>
              <a:rPr dirty="0" sz="300" b="1">
                <a:latin typeface="Calibri"/>
                <a:cs typeface="Calibri"/>
              </a:rPr>
              <a:t>t</a:t>
            </a:r>
            <a:r>
              <a:rPr dirty="0" baseline="18518" sz="450" b="1">
                <a:latin typeface="Calibri"/>
                <a:cs typeface="Calibri"/>
              </a:rPr>
              <a:t>D</a:t>
            </a:r>
            <a:r>
              <a:rPr dirty="0" sz="300" b="1">
                <a:latin typeface="Calibri"/>
                <a:cs typeface="Calibri"/>
              </a:rPr>
              <a:t>ivation</a:t>
            </a:r>
            <a:r>
              <a:rPr dirty="0" sz="300" spc="265" b="1">
                <a:latin typeface="Calibri"/>
                <a:cs typeface="Calibri"/>
              </a:rPr>
              <a:t> </a:t>
            </a:r>
            <a:r>
              <a:rPr dirty="0" baseline="-18518" sz="450" spc="89" b="1">
                <a:latin typeface="Calibri"/>
                <a:cs typeface="Calibri"/>
              </a:rPr>
              <a:t>BN</a:t>
            </a:r>
            <a:endParaRPr baseline="-18518" sz="4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22585" y="1447855"/>
            <a:ext cx="368300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0" spc="-10" b="1">
                <a:latin typeface="Calibri"/>
                <a:cs typeface="Calibri"/>
              </a:rPr>
              <a:t>ComplexConv1D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45995" y="1544178"/>
            <a:ext cx="274955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00" spc="55" b="1">
                <a:latin typeface="Calibri"/>
                <a:cs typeface="Calibri"/>
              </a:rPr>
              <a:t>(s=2)</a:t>
            </a:r>
            <a:r>
              <a:rPr dirty="0" sz="300" spc="60" b="1">
                <a:latin typeface="Calibri"/>
                <a:cs typeface="Calibri"/>
              </a:rPr>
              <a:t> </a:t>
            </a:r>
            <a:r>
              <a:rPr dirty="0" baseline="37037" sz="450" spc="89" b="1">
                <a:latin typeface="Calibri"/>
                <a:cs typeface="Calibri"/>
              </a:rPr>
              <a:t>BN</a:t>
            </a:r>
            <a:endParaRPr baseline="37037" sz="4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134459" y="1472554"/>
            <a:ext cx="591820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00" spc="-10" b="1">
                <a:latin typeface="Calibri"/>
                <a:cs typeface="Calibri"/>
              </a:rPr>
              <a:t>Complex</a:t>
            </a:r>
            <a:r>
              <a:rPr dirty="0" baseline="9259" sz="450" spc="-15" b="1">
                <a:latin typeface="Calibri"/>
                <a:cs typeface="Calibri"/>
              </a:rPr>
              <a:t>ComplexConv1D</a:t>
            </a:r>
            <a:endParaRPr baseline="9259" sz="4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003840" y="1496017"/>
            <a:ext cx="638175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00" spc="10" b="1">
                <a:latin typeface="Calibri"/>
                <a:cs typeface="Calibri"/>
              </a:rPr>
              <a:t>128</a:t>
            </a:r>
            <a:r>
              <a:rPr dirty="0" sz="300" spc="60" b="1">
                <a:latin typeface="Calibri"/>
                <a:cs typeface="Calibri"/>
              </a:rPr>
              <a:t> </a:t>
            </a:r>
            <a:r>
              <a:rPr dirty="0" sz="300" spc="10" b="1">
                <a:latin typeface="Calibri"/>
                <a:cs typeface="Calibri"/>
              </a:rPr>
              <a:t>filters</a:t>
            </a:r>
            <a:r>
              <a:rPr dirty="0" sz="300" spc="335" b="1">
                <a:latin typeface="Calibri"/>
                <a:cs typeface="Calibri"/>
              </a:rPr>
              <a:t> </a:t>
            </a:r>
            <a:r>
              <a:rPr dirty="0" baseline="9259" sz="450" spc="-15" b="1">
                <a:latin typeface="Calibri"/>
                <a:cs typeface="Calibri"/>
              </a:rPr>
              <a:t>Acti</a:t>
            </a:r>
            <a:r>
              <a:rPr dirty="0" baseline="-27777" sz="450" spc="-15" b="1">
                <a:latin typeface="Calibri"/>
                <a:cs typeface="Calibri"/>
              </a:rPr>
              <a:t>1</a:t>
            </a:r>
            <a:r>
              <a:rPr dirty="0" baseline="9259" sz="450" spc="-15" b="1">
                <a:latin typeface="Calibri"/>
                <a:cs typeface="Calibri"/>
              </a:rPr>
              <a:t>v</a:t>
            </a:r>
            <a:r>
              <a:rPr dirty="0" baseline="-27777" sz="450" spc="-15" b="1">
                <a:latin typeface="Calibri"/>
                <a:cs typeface="Calibri"/>
              </a:rPr>
              <a:t>2</a:t>
            </a:r>
            <a:r>
              <a:rPr dirty="0" baseline="9259" sz="450" spc="-15" b="1">
                <a:latin typeface="Calibri"/>
                <a:cs typeface="Calibri"/>
              </a:rPr>
              <a:t>a</a:t>
            </a:r>
            <a:r>
              <a:rPr dirty="0" baseline="-27777" sz="450" spc="-15" b="1">
                <a:latin typeface="Calibri"/>
                <a:cs typeface="Calibri"/>
              </a:rPr>
              <a:t>8</a:t>
            </a:r>
            <a:r>
              <a:rPr dirty="0" baseline="9259" sz="450" spc="-15" b="1">
                <a:latin typeface="Calibri"/>
                <a:cs typeface="Calibri"/>
              </a:rPr>
              <a:t>ti</a:t>
            </a:r>
            <a:r>
              <a:rPr dirty="0" baseline="-27777" sz="450" spc="-15" b="1">
                <a:latin typeface="Calibri"/>
                <a:cs typeface="Calibri"/>
              </a:rPr>
              <a:t>fi</a:t>
            </a:r>
            <a:r>
              <a:rPr dirty="0" baseline="9259" sz="450" spc="-15" b="1">
                <a:latin typeface="Calibri"/>
                <a:cs typeface="Calibri"/>
              </a:rPr>
              <a:t>o</a:t>
            </a:r>
            <a:r>
              <a:rPr dirty="0" baseline="-27777" sz="450" spc="-15" b="1">
                <a:latin typeface="Calibri"/>
                <a:cs typeface="Calibri"/>
              </a:rPr>
              <a:t>l</a:t>
            </a:r>
            <a:r>
              <a:rPr dirty="0" baseline="9259" sz="450" spc="-15" b="1">
                <a:latin typeface="Calibri"/>
                <a:cs typeface="Calibri"/>
              </a:rPr>
              <a:t>n</a:t>
            </a:r>
            <a:r>
              <a:rPr dirty="0" baseline="-27777" sz="450" spc="-15" b="1">
                <a:latin typeface="Calibri"/>
                <a:cs typeface="Calibri"/>
              </a:rPr>
              <a:t>ters</a:t>
            </a:r>
            <a:r>
              <a:rPr dirty="0" baseline="-18518" sz="450" spc="-15" b="1">
                <a:latin typeface="Calibri"/>
                <a:cs typeface="Calibri"/>
              </a:rPr>
              <a:t>BN</a:t>
            </a:r>
            <a:endParaRPr baseline="-18518" sz="4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55979" y="1421428"/>
            <a:ext cx="455295" cy="1117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30480">
              <a:lnSpc>
                <a:spcPts val="330"/>
              </a:lnSpc>
              <a:spcBef>
                <a:spcPts val="114"/>
              </a:spcBef>
            </a:pPr>
            <a:r>
              <a:rPr dirty="0" sz="300" spc="60" b="1">
                <a:latin typeface="Calibri"/>
                <a:cs typeface="Calibri"/>
              </a:rPr>
              <a:t>BN</a:t>
            </a:r>
            <a:endParaRPr sz="300">
              <a:latin typeface="Calibri"/>
              <a:cs typeface="Calibri"/>
            </a:endParaRPr>
          </a:p>
          <a:p>
            <a:pPr marL="38100">
              <a:lnSpc>
                <a:spcPts val="330"/>
              </a:lnSpc>
            </a:pPr>
            <a:r>
              <a:rPr dirty="0" sz="300" spc="-10" b="1">
                <a:latin typeface="Calibri"/>
                <a:cs typeface="Calibri"/>
              </a:rPr>
              <a:t>Complex</a:t>
            </a:r>
            <a:r>
              <a:rPr dirty="0" baseline="18518" sz="450" spc="-15" b="1">
                <a:latin typeface="Calibri"/>
                <a:cs typeface="Calibri"/>
              </a:rPr>
              <a:t>(s=2)</a:t>
            </a:r>
            <a:endParaRPr baseline="18518" sz="45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594179" y="1399444"/>
            <a:ext cx="894080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00" b="1">
                <a:latin typeface="Calibri"/>
                <a:cs typeface="Calibri"/>
              </a:rPr>
              <a:t>256</a:t>
            </a:r>
            <a:r>
              <a:rPr dirty="0" sz="300" spc="70" b="1">
                <a:latin typeface="Calibri"/>
                <a:cs typeface="Calibri"/>
              </a:rPr>
              <a:t> </a:t>
            </a:r>
            <a:r>
              <a:rPr dirty="0" sz="300" b="1">
                <a:latin typeface="Calibri"/>
                <a:cs typeface="Calibri"/>
              </a:rPr>
              <a:t>filters</a:t>
            </a:r>
            <a:r>
              <a:rPr dirty="0" sz="300" spc="360" b="1">
                <a:latin typeface="Calibri"/>
                <a:cs typeface="Calibri"/>
              </a:rPr>
              <a:t> </a:t>
            </a:r>
            <a:r>
              <a:rPr dirty="0" baseline="9259" sz="450" spc="-52" b="1">
                <a:latin typeface="Calibri"/>
                <a:cs typeface="Calibri"/>
              </a:rPr>
              <a:t>Acti</a:t>
            </a:r>
            <a:r>
              <a:rPr dirty="0" baseline="-18518" sz="450" spc="-52" b="1">
                <a:latin typeface="Calibri"/>
                <a:cs typeface="Calibri"/>
              </a:rPr>
              <a:t>2</a:t>
            </a:r>
            <a:r>
              <a:rPr dirty="0" baseline="9259" sz="450" spc="-52" b="1">
                <a:latin typeface="Calibri"/>
                <a:cs typeface="Calibri"/>
              </a:rPr>
              <a:t>v</a:t>
            </a:r>
            <a:r>
              <a:rPr dirty="0" baseline="-18518" sz="450" spc="-52" b="1">
                <a:latin typeface="Calibri"/>
                <a:cs typeface="Calibri"/>
              </a:rPr>
              <a:t>5</a:t>
            </a:r>
            <a:r>
              <a:rPr dirty="0" baseline="9259" sz="450" spc="-52" b="1">
                <a:latin typeface="Calibri"/>
                <a:cs typeface="Calibri"/>
              </a:rPr>
              <a:t>a</a:t>
            </a:r>
            <a:r>
              <a:rPr dirty="0" baseline="-18518" sz="450" spc="-52" b="1">
                <a:latin typeface="Calibri"/>
                <a:cs typeface="Calibri"/>
              </a:rPr>
              <a:t>6</a:t>
            </a:r>
            <a:r>
              <a:rPr dirty="0" baseline="9259" sz="450" spc="-52" b="1">
                <a:latin typeface="Calibri"/>
                <a:cs typeface="Calibri"/>
              </a:rPr>
              <a:t>ti</a:t>
            </a:r>
            <a:r>
              <a:rPr dirty="0" baseline="-18518" sz="450" spc="-52" b="1">
                <a:latin typeface="Calibri"/>
                <a:cs typeface="Calibri"/>
              </a:rPr>
              <a:t>fi</a:t>
            </a:r>
            <a:r>
              <a:rPr dirty="0" baseline="9259" sz="450" spc="-52" b="1">
                <a:latin typeface="Calibri"/>
                <a:cs typeface="Calibri"/>
              </a:rPr>
              <a:t>o</a:t>
            </a:r>
            <a:r>
              <a:rPr dirty="0" baseline="-18518" sz="450" spc="-52" b="1">
                <a:latin typeface="Calibri"/>
                <a:cs typeface="Calibri"/>
              </a:rPr>
              <a:t>l</a:t>
            </a:r>
            <a:r>
              <a:rPr dirty="0" baseline="9259" sz="450" spc="-52" b="1">
                <a:latin typeface="Calibri"/>
                <a:cs typeface="Calibri"/>
              </a:rPr>
              <a:t>n</a:t>
            </a:r>
            <a:r>
              <a:rPr dirty="0" baseline="-18518" sz="450" spc="-52" b="1">
                <a:latin typeface="Calibri"/>
                <a:cs typeface="Calibri"/>
              </a:rPr>
              <a:t>ter</a:t>
            </a:r>
            <a:r>
              <a:rPr dirty="0" baseline="-9259" sz="450" spc="-52" b="1">
                <a:latin typeface="Calibri"/>
                <a:cs typeface="Calibri"/>
              </a:rPr>
              <a:t>B</a:t>
            </a:r>
            <a:r>
              <a:rPr dirty="0" baseline="-18518" sz="450" spc="-52" b="1">
                <a:latin typeface="Calibri"/>
                <a:cs typeface="Calibri"/>
              </a:rPr>
              <a:t>s</a:t>
            </a:r>
            <a:r>
              <a:rPr dirty="0" baseline="-18518" sz="450" spc="22" b="1">
                <a:latin typeface="Calibri"/>
                <a:cs typeface="Calibri"/>
              </a:rPr>
              <a:t> </a:t>
            </a:r>
            <a:r>
              <a:rPr dirty="0" baseline="-9259" sz="450" spc="120" b="1">
                <a:latin typeface="Calibri"/>
                <a:cs typeface="Calibri"/>
              </a:rPr>
              <a:t>N</a:t>
            </a:r>
            <a:r>
              <a:rPr dirty="0" baseline="-9259" sz="450" spc="480" b="1">
                <a:latin typeface="Calibri"/>
                <a:cs typeface="Calibri"/>
              </a:rPr>
              <a:t>  </a:t>
            </a:r>
            <a:r>
              <a:rPr dirty="0" sz="300" b="1">
                <a:latin typeface="Calibri"/>
                <a:cs typeface="Calibri"/>
              </a:rPr>
              <a:t>256</a:t>
            </a:r>
            <a:r>
              <a:rPr dirty="0" sz="300" spc="75" b="1">
                <a:latin typeface="Calibri"/>
                <a:cs typeface="Calibri"/>
              </a:rPr>
              <a:t> </a:t>
            </a:r>
            <a:r>
              <a:rPr dirty="0" sz="300" spc="-10" b="1">
                <a:latin typeface="Calibri"/>
                <a:cs typeface="Calibri"/>
              </a:rPr>
              <a:t>filters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724793" y="1364472"/>
            <a:ext cx="1010919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9259" sz="450" spc="-37" b="1">
                <a:latin typeface="Calibri"/>
                <a:cs typeface="Calibri"/>
              </a:rPr>
              <a:t>Complex</a:t>
            </a:r>
            <a:r>
              <a:rPr dirty="0" sz="300" spc="-25" b="1">
                <a:latin typeface="Calibri"/>
                <a:cs typeface="Calibri"/>
              </a:rPr>
              <a:t>Comple</a:t>
            </a:r>
            <a:r>
              <a:rPr dirty="0" baseline="9259" sz="450" spc="-37" b="1">
                <a:latin typeface="Calibri"/>
                <a:cs typeface="Calibri"/>
              </a:rPr>
              <a:t>C</a:t>
            </a:r>
            <a:r>
              <a:rPr dirty="0" sz="300" spc="-25" b="1">
                <a:latin typeface="Calibri"/>
                <a:cs typeface="Calibri"/>
              </a:rPr>
              <a:t>x</a:t>
            </a:r>
            <a:r>
              <a:rPr dirty="0" baseline="9259" sz="450" spc="-37" b="1">
                <a:latin typeface="Calibri"/>
                <a:cs typeface="Calibri"/>
              </a:rPr>
              <a:t>o</a:t>
            </a:r>
            <a:r>
              <a:rPr dirty="0" sz="300" spc="-25" b="1">
                <a:latin typeface="Calibri"/>
                <a:cs typeface="Calibri"/>
              </a:rPr>
              <a:t>C</a:t>
            </a:r>
            <a:r>
              <a:rPr dirty="0" baseline="9259" sz="450" spc="-37" b="1">
                <a:latin typeface="Calibri"/>
                <a:cs typeface="Calibri"/>
              </a:rPr>
              <a:t>m</a:t>
            </a:r>
            <a:r>
              <a:rPr dirty="0" sz="300" spc="-25" b="1">
                <a:latin typeface="Calibri"/>
                <a:cs typeface="Calibri"/>
              </a:rPr>
              <a:t>o</a:t>
            </a:r>
            <a:r>
              <a:rPr dirty="0" baseline="9259" sz="450" spc="-37" b="1">
                <a:latin typeface="Calibri"/>
                <a:cs typeface="Calibri"/>
              </a:rPr>
              <a:t>p</a:t>
            </a:r>
            <a:r>
              <a:rPr dirty="0" sz="300" spc="-25" b="1">
                <a:latin typeface="Calibri"/>
                <a:cs typeface="Calibri"/>
              </a:rPr>
              <a:t>n</a:t>
            </a:r>
            <a:r>
              <a:rPr dirty="0" baseline="-18518" sz="450" spc="-37" b="1">
                <a:latin typeface="Calibri"/>
                <a:cs typeface="Calibri"/>
              </a:rPr>
              <a:t>A</a:t>
            </a:r>
            <a:r>
              <a:rPr dirty="0" baseline="9259" sz="450" spc="-37" b="1">
                <a:latin typeface="Calibri"/>
                <a:cs typeface="Calibri"/>
              </a:rPr>
              <a:t>l</a:t>
            </a:r>
            <a:r>
              <a:rPr dirty="0" sz="300" spc="-25" b="1">
                <a:latin typeface="Calibri"/>
                <a:cs typeface="Calibri"/>
              </a:rPr>
              <a:t>v</a:t>
            </a:r>
            <a:r>
              <a:rPr dirty="0" baseline="9259" sz="450" spc="-37" b="1">
                <a:latin typeface="Calibri"/>
                <a:cs typeface="Calibri"/>
              </a:rPr>
              <a:t>e</a:t>
            </a:r>
            <a:r>
              <a:rPr dirty="0" baseline="-18518" sz="450" spc="-37" b="1">
                <a:latin typeface="Calibri"/>
                <a:cs typeface="Calibri"/>
              </a:rPr>
              <a:t>c</a:t>
            </a:r>
            <a:r>
              <a:rPr dirty="0" sz="300" spc="-25" b="1">
                <a:latin typeface="Calibri"/>
                <a:cs typeface="Calibri"/>
              </a:rPr>
              <a:t>1</a:t>
            </a:r>
            <a:r>
              <a:rPr dirty="0" baseline="9259" sz="450" spc="-37" b="1">
                <a:latin typeface="Calibri"/>
                <a:cs typeface="Calibri"/>
              </a:rPr>
              <a:t>x</a:t>
            </a:r>
            <a:r>
              <a:rPr dirty="0" baseline="-18518" sz="450" spc="-37" b="1">
                <a:latin typeface="Calibri"/>
                <a:cs typeface="Calibri"/>
              </a:rPr>
              <a:t>t</a:t>
            </a:r>
            <a:r>
              <a:rPr dirty="0" sz="300" spc="-25" b="1">
                <a:latin typeface="Calibri"/>
                <a:cs typeface="Calibri"/>
              </a:rPr>
              <a:t>D</a:t>
            </a:r>
            <a:r>
              <a:rPr dirty="0" baseline="-18518" sz="450" spc="-37" b="1">
                <a:latin typeface="Calibri"/>
                <a:cs typeface="Calibri"/>
              </a:rPr>
              <a:t>ivation</a:t>
            </a:r>
            <a:r>
              <a:rPr dirty="0" baseline="-18518" sz="450" spc="727" b="1">
                <a:latin typeface="Calibri"/>
                <a:cs typeface="Calibri"/>
              </a:rPr>
              <a:t> </a:t>
            </a:r>
            <a:r>
              <a:rPr dirty="0" baseline="-46296" sz="450" spc="127" b="1">
                <a:latin typeface="Calibri"/>
                <a:cs typeface="Calibri"/>
              </a:rPr>
              <a:t>BN</a:t>
            </a:r>
            <a:r>
              <a:rPr dirty="0" baseline="-46296" sz="450" spc="569" b="1">
                <a:latin typeface="Calibri"/>
                <a:cs typeface="Calibri"/>
              </a:rPr>
              <a:t> </a:t>
            </a:r>
            <a:r>
              <a:rPr dirty="0" baseline="-37037" sz="450" spc="-15" b="1">
                <a:latin typeface="Calibri"/>
                <a:cs typeface="Calibri"/>
              </a:rPr>
              <a:t>Global</a:t>
            </a:r>
            <a:endParaRPr baseline="-37037" sz="45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884041" y="1417865"/>
            <a:ext cx="183515" cy="6350"/>
          </a:xfrm>
          <a:custGeom>
            <a:avLst/>
            <a:gdLst/>
            <a:ahLst/>
            <a:cxnLst/>
            <a:rect l="l" t="t" r="r" b="b"/>
            <a:pathLst>
              <a:path w="183514" h="6350">
                <a:moveTo>
                  <a:pt x="1600" y="5194"/>
                </a:moveTo>
                <a:lnTo>
                  <a:pt x="1358" y="4635"/>
                </a:lnTo>
                <a:lnTo>
                  <a:pt x="800" y="4394"/>
                </a:lnTo>
                <a:lnTo>
                  <a:pt x="228" y="4635"/>
                </a:lnTo>
                <a:lnTo>
                  <a:pt x="0" y="5194"/>
                </a:lnTo>
                <a:lnTo>
                  <a:pt x="228" y="5765"/>
                </a:lnTo>
                <a:lnTo>
                  <a:pt x="800" y="6007"/>
                </a:lnTo>
                <a:lnTo>
                  <a:pt x="1358" y="5765"/>
                </a:lnTo>
                <a:lnTo>
                  <a:pt x="1600" y="5194"/>
                </a:lnTo>
                <a:close/>
              </a:path>
              <a:path w="183514" h="6350">
                <a:moveTo>
                  <a:pt x="183007" y="800"/>
                </a:moveTo>
                <a:lnTo>
                  <a:pt x="182765" y="228"/>
                </a:lnTo>
                <a:lnTo>
                  <a:pt x="182194" y="0"/>
                </a:lnTo>
                <a:lnTo>
                  <a:pt x="181635" y="228"/>
                </a:lnTo>
                <a:lnTo>
                  <a:pt x="181394" y="800"/>
                </a:lnTo>
                <a:lnTo>
                  <a:pt x="181635" y="1371"/>
                </a:lnTo>
                <a:lnTo>
                  <a:pt x="182194" y="1600"/>
                </a:lnTo>
                <a:lnTo>
                  <a:pt x="182765" y="1371"/>
                </a:lnTo>
                <a:lnTo>
                  <a:pt x="183007" y="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3785925" y="1384156"/>
            <a:ext cx="379095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00" b="1">
                <a:latin typeface="Calibri"/>
                <a:cs typeface="Calibri"/>
              </a:rPr>
              <a:t>Dense</a:t>
            </a:r>
            <a:r>
              <a:rPr dirty="0" sz="300" spc="245" b="1">
                <a:latin typeface="Calibri"/>
                <a:cs typeface="Calibri"/>
              </a:rPr>
              <a:t>  </a:t>
            </a:r>
            <a:r>
              <a:rPr dirty="0" baseline="9259" sz="450" spc="-15" b="1">
                <a:latin typeface="Calibri"/>
                <a:cs typeface="Calibri"/>
              </a:rPr>
              <a:t>Leaky</a:t>
            </a:r>
            <a:endParaRPr baseline="9259" sz="4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499273" y="1437208"/>
            <a:ext cx="664845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300" spc="60" b="1">
                <a:latin typeface="Calibri"/>
                <a:cs typeface="Calibri"/>
              </a:rPr>
              <a:t>Avg</a:t>
            </a:r>
            <a:r>
              <a:rPr dirty="0" sz="300" spc="50" b="1">
                <a:latin typeface="Calibri"/>
                <a:cs typeface="Calibri"/>
              </a:rPr>
              <a:t> </a:t>
            </a:r>
            <a:r>
              <a:rPr dirty="0" sz="300" spc="10" b="1">
                <a:latin typeface="Calibri"/>
                <a:cs typeface="Calibri"/>
              </a:rPr>
              <a:t>Pool</a:t>
            </a:r>
            <a:r>
              <a:rPr dirty="0" sz="300" spc="265" b="1">
                <a:latin typeface="Calibri"/>
                <a:cs typeface="Calibri"/>
              </a:rPr>
              <a:t>  </a:t>
            </a:r>
            <a:r>
              <a:rPr dirty="0" baseline="9259" sz="450" spc="15" b="1">
                <a:latin typeface="Calibri"/>
                <a:cs typeface="Calibri"/>
              </a:rPr>
              <a:t>512</a:t>
            </a:r>
            <a:r>
              <a:rPr dirty="0" baseline="9259" sz="450" spc="89" b="1">
                <a:latin typeface="Calibri"/>
                <a:cs typeface="Calibri"/>
              </a:rPr>
              <a:t> </a:t>
            </a:r>
            <a:r>
              <a:rPr dirty="0" baseline="9259" sz="450" spc="15" b="1">
                <a:latin typeface="Calibri"/>
                <a:cs typeface="Calibri"/>
              </a:rPr>
              <a:t>units</a:t>
            </a:r>
            <a:r>
              <a:rPr dirty="0" baseline="9259" sz="450" spc="322" b="1">
                <a:latin typeface="Calibri"/>
                <a:cs typeface="Calibri"/>
              </a:rPr>
              <a:t> </a:t>
            </a:r>
            <a:r>
              <a:rPr dirty="0" baseline="9259" sz="450" spc="75" b="1">
                <a:latin typeface="Calibri"/>
                <a:cs typeface="Calibri"/>
              </a:rPr>
              <a:t>ReLU</a:t>
            </a:r>
            <a:endParaRPr baseline="9259" sz="450">
              <a:latin typeface="Calibri"/>
              <a:cs typeface="Calibr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224004" y="141346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802"/>
                </a:moveTo>
                <a:lnTo>
                  <a:pt x="234" y="235"/>
                </a:lnTo>
                <a:lnTo>
                  <a:pt x="802" y="0"/>
                </a:lnTo>
                <a:lnTo>
                  <a:pt x="1370" y="235"/>
                </a:lnTo>
                <a:lnTo>
                  <a:pt x="1605" y="802"/>
                </a:lnTo>
                <a:lnTo>
                  <a:pt x="1370" y="1370"/>
                </a:lnTo>
                <a:lnTo>
                  <a:pt x="802" y="1605"/>
                </a:lnTo>
                <a:lnTo>
                  <a:pt x="234" y="1370"/>
                </a:lnTo>
                <a:lnTo>
                  <a:pt x="0" y="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2587519" y="1351283"/>
            <a:ext cx="2451735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657860" algn="l"/>
              </a:tabLst>
            </a:pPr>
            <a:r>
              <a:rPr dirty="0" sz="300" spc="-10" b="1">
                <a:latin typeface="Calibri"/>
                <a:cs typeface="Calibri"/>
              </a:rPr>
              <a:t>ComplexConv1D</a:t>
            </a:r>
            <a:r>
              <a:rPr dirty="0" sz="300" b="1">
                <a:latin typeface="Calibri"/>
                <a:cs typeface="Calibri"/>
              </a:rPr>
              <a:t>	</a:t>
            </a:r>
            <a:r>
              <a:rPr dirty="0" sz="300" spc="-20" b="1">
                <a:latin typeface="Calibri"/>
                <a:cs typeface="Calibri"/>
              </a:rPr>
              <a:t>Complex</a:t>
            </a:r>
            <a:r>
              <a:rPr dirty="0" baseline="9259" sz="450" spc="-30" b="1">
                <a:latin typeface="Calibri"/>
                <a:cs typeface="Calibri"/>
              </a:rPr>
              <a:t>C</a:t>
            </a:r>
            <a:r>
              <a:rPr dirty="0" sz="300" spc="-20" b="1">
                <a:latin typeface="Calibri"/>
                <a:cs typeface="Calibri"/>
              </a:rPr>
              <a:t>C</a:t>
            </a:r>
            <a:r>
              <a:rPr dirty="0" baseline="9259" sz="450" spc="-30" b="1">
                <a:latin typeface="Calibri"/>
                <a:cs typeface="Calibri"/>
              </a:rPr>
              <a:t>o</a:t>
            </a:r>
            <a:r>
              <a:rPr dirty="0" sz="300" spc="-20" b="1">
                <a:latin typeface="Calibri"/>
                <a:cs typeface="Calibri"/>
              </a:rPr>
              <a:t>o</a:t>
            </a:r>
            <a:r>
              <a:rPr dirty="0" baseline="9259" sz="450" spc="-30" b="1">
                <a:latin typeface="Calibri"/>
                <a:cs typeface="Calibri"/>
              </a:rPr>
              <a:t>m</a:t>
            </a:r>
            <a:r>
              <a:rPr dirty="0" sz="300" spc="-20" b="1">
                <a:latin typeface="Calibri"/>
                <a:cs typeface="Calibri"/>
              </a:rPr>
              <a:t>n</a:t>
            </a:r>
            <a:r>
              <a:rPr dirty="0" baseline="9259" sz="450" spc="-30" b="1">
                <a:latin typeface="Calibri"/>
                <a:cs typeface="Calibri"/>
              </a:rPr>
              <a:t>p</a:t>
            </a:r>
            <a:r>
              <a:rPr dirty="0" sz="300" spc="-20" b="1">
                <a:latin typeface="Calibri"/>
                <a:cs typeface="Calibri"/>
              </a:rPr>
              <a:t>v</a:t>
            </a:r>
            <a:r>
              <a:rPr dirty="0" baseline="9259" sz="450" spc="-30" b="1">
                <a:latin typeface="Calibri"/>
                <a:cs typeface="Calibri"/>
              </a:rPr>
              <a:t>l</a:t>
            </a:r>
            <a:r>
              <a:rPr dirty="0" sz="300" spc="-20" b="1">
                <a:latin typeface="Calibri"/>
                <a:cs typeface="Calibri"/>
              </a:rPr>
              <a:t>1</a:t>
            </a:r>
            <a:r>
              <a:rPr dirty="0" baseline="9259" sz="450" spc="-30" b="1">
                <a:latin typeface="Calibri"/>
                <a:cs typeface="Calibri"/>
              </a:rPr>
              <a:t>e</a:t>
            </a:r>
            <a:r>
              <a:rPr dirty="0" baseline="18518" sz="450" spc="-30" b="1">
                <a:latin typeface="Calibri"/>
                <a:cs typeface="Calibri"/>
              </a:rPr>
              <a:t>C</a:t>
            </a:r>
            <a:r>
              <a:rPr dirty="0" sz="300" spc="-20" b="1">
                <a:latin typeface="Calibri"/>
                <a:cs typeface="Calibri"/>
              </a:rPr>
              <a:t>D</a:t>
            </a:r>
            <a:r>
              <a:rPr dirty="0" baseline="9259" sz="450" spc="-30" b="1">
                <a:latin typeface="Calibri"/>
                <a:cs typeface="Calibri"/>
              </a:rPr>
              <a:t>x</a:t>
            </a:r>
            <a:r>
              <a:rPr dirty="0" baseline="18518" sz="450" spc="-30" b="1">
                <a:latin typeface="Calibri"/>
                <a:cs typeface="Calibri"/>
              </a:rPr>
              <a:t>omplex</a:t>
            </a:r>
            <a:r>
              <a:rPr dirty="0" baseline="18518" sz="450" spc="592" b="1">
                <a:latin typeface="Calibri"/>
                <a:cs typeface="Calibri"/>
              </a:rPr>
              <a:t>   </a:t>
            </a:r>
            <a:r>
              <a:rPr dirty="0" baseline="18518" sz="450" b="1">
                <a:latin typeface="Calibri"/>
                <a:cs typeface="Calibri"/>
              </a:rPr>
              <a:t>Complex</a:t>
            </a:r>
            <a:r>
              <a:rPr dirty="0" baseline="27777" sz="450" b="1">
                <a:latin typeface="Calibri"/>
                <a:cs typeface="Calibri"/>
              </a:rPr>
              <a:t>Complex</a:t>
            </a:r>
            <a:r>
              <a:rPr dirty="0" sz="300" b="1">
                <a:latin typeface="Calibri"/>
                <a:cs typeface="Calibri"/>
              </a:rPr>
              <a:t>Dropout</a:t>
            </a:r>
            <a:r>
              <a:rPr dirty="0" baseline="9259" sz="450" b="1">
                <a:latin typeface="Calibri"/>
                <a:cs typeface="Calibri"/>
              </a:rPr>
              <a:t>Complex</a:t>
            </a:r>
            <a:r>
              <a:rPr dirty="0" baseline="9259" sz="450" spc="89" b="1">
                <a:latin typeface="Calibri"/>
                <a:cs typeface="Calibri"/>
              </a:rPr>
              <a:t> </a:t>
            </a:r>
            <a:r>
              <a:rPr dirty="0" baseline="9259" sz="450" b="1">
                <a:latin typeface="Calibri"/>
                <a:cs typeface="Calibri"/>
              </a:rPr>
              <a:t>Dense</a:t>
            </a:r>
            <a:r>
              <a:rPr dirty="0" baseline="9259" sz="450" spc="240" b="1">
                <a:latin typeface="Calibri"/>
                <a:cs typeface="Calibri"/>
              </a:rPr>
              <a:t> </a:t>
            </a:r>
            <a:r>
              <a:rPr dirty="0" baseline="9259" sz="450" b="1">
                <a:latin typeface="Calibri"/>
                <a:cs typeface="Calibri"/>
              </a:rPr>
              <a:t>256</a:t>
            </a:r>
            <a:r>
              <a:rPr dirty="0" baseline="18518" sz="450" b="1">
                <a:latin typeface="Calibri"/>
                <a:cs typeface="Calibri"/>
              </a:rPr>
              <a:t>Dropout</a:t>
            </a:r>
            <a:r>
              <a:rPr dirty="0" baseline="18518" sz="450" spc="345" b="1">
                <a:latin typeface="Calibri"/>
                <a:cs typeface="Calibri"/>
              </a:rPr>
              <a:t>  </a:t>
            </a:r>
            <a:r>
              <a:rPr dirty="0" baseline="55555" sz="450" spc="-15" b="1">
                <a:latin typeface="Calibri"/>
                <a:cs typeface="Calibri"/>
              </a:rPr>
              <a:t>Dense</a:t>
            </a:r>
            <a:endParaRPr baseline="55555" sz="45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267246" y="1362006"/>
            <a:ext cx="768985" cy="1028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89915">
              <a:lnSpc>
                <a:spcPts val="295"/>
              </a:lnSpc>
              <a:spcBef>
                <a:spcPts val="114"/>
              </a:spcBef>
            </a:pPr>
            <a:r>
              <a:rPr dirty="0" sz="300" spc="-10" b="1">
                <a:latin typeface="Calibri"/>
                <a:cs typeface="Calibri"/>
              </a:rPr>
              <a:t>Softmax</a:t>
            </a:r>
            <a:endParaRPr sz="300">
              <a:latin typeface="Calibri"/>
              <a:cs typeface="Calibri"/>
            </a:endParaRPr>
          </a:p>
          <a:p>
            <a:pPr marL="12700">
              <a:lnSpc>
                <a:spcPts val="295"/>
              </a:lnSpc>
            </a:pPr>
            <a:r>
              <a:rPr dirty="0" sz="300" spc="20" b="1">
                <a:latin typeface="Calibri"/>
                <a:cs typeface="Calibri"/>
              </a:rPr>
              <a:t>Magnitude</a:t>
            </a:r>
            <a:r>
              <a:rPr dirty="0" sz="300" spc="195" b="1">
                <a:latin typeface="Calibri"/>
                <a:cs typeface="Calibri"/>
              </a:rPr>
              <a:t> </a:t>
            </a:r>
            <a:r>
              <a:rPr dirty="0" sz="300" spc="70" b="1">
                <a:latin typeface="Calibri"/>
                <a:cs typeface="Calibri"/>
              </a:rPr>
              <a:t>ReLU</a:t>
            </a:r>
            <a:r>
              <a:rPr dirty="0" sz="300" spc="300" b="1">
                <a:latin typeface="Calibri"/>
                <a:cs typeface="Calibri"/>
              </a:rPr>
              <a:t>  </a:t>
            </a:r>
            <a:r>
              <a:rPr dirty="0" sz="300" spc="-25" b="1">
                <a:latin typeface="Calibri"/>
                <a:cs typeface="Calibri"/>
              </a:rPr>
              <a:t>0.3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182574" y="1410168"/>
            <a:ext cx="866140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61670" algn="l"/>
              </a:tabLst>
            </a:pPr>
            <a:r>
              <a:rPr dirty="0" baseline="18518" sz="450" spc="-37" b="1">
                <a:latin typeface="Calibri"/>
                <a:cs typeface="Calibri"/>
              </a:rPr>
              <a:t>0.5</a:t>
            </a:r>
            <a:r>
              <a:rPr dirty="0" baseline="18518" sz="450" b="1">
                <a:latin typeface="Calibri"/>
                <a:cs typeface="Calibri"/>
              </a:rPr>
              <a:t>	</a:t>
            </a:r>
            <a:r>
              <a:rPr dirty="0" sz="300" b="1">
                <a:latin typeface="Calibri"/>
                <a:cs typeface="Calibri"/>
              </a:rPr>
              <a:t>11</a:t>
            </a:r>
            <a:r>
              <a:rPr dirty="0" sz="300" spc="85" b="1">
                <a:latin typeface="Calibri"/>
                <a:cs typeface="Calibri"/>
              </a:rPr>
              <a:t> </a:t>
            </a:r>
            <a:r>
              <a:rPr dirty="0" sz="300" spc="-10" b="1">
                <a:latin typeface="Calibri"/>
                <a:cs typeface="Calibri"/>
              </a:rPr>
              <a:t>classes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717019" y="782462"/>
            <a:ext cx="90805" cy="69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" spc="-20">
                <a:latin typeface="Constantia"/>
                <a:cs typeface="Constantia"/>
              </a:rPr>
              <a:t>skip</a:t>
            </a:r>
            <a:endParaRPr sz="250">
              <a:latin typeface="Constantia"/>
              <a:cs typeface="Constant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796466" y="1013729"/>
            <a:ext cx="61594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0" spc="80" b="1">
                <a:latin typeface="Calibri"/>
                <a:cs typeface="Calibri"/>
              </a:rPr>
              <a:t>+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268441" y="810956"/>
            <a:ext cx="90805" cy="69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" spc="-20">
                <a:latin typeface="Constantia"/>
                <a:cs typeface="Constantia"/>
              </a:rPr>
              <a:t>skip</a:t>
            </a:r>
            <a:endParaRPr sz="250">
              <a:latin typeface="Constantia"/>
              <a:cs typeface="Constant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287504" y="1013729"/>
            <a:ext cx="61594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0" spc="80" b="1">
                <a:latin typeface="Calibri"/>
                <a:cs typeface="Calibri"/>
              </a:rPr>
              <a:t>+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004146" y="751671"/>
            <a:ext cx="90805" cy="69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" spc="-20">
                <a:latin typeface="Constantia"/>
                <a:cs typeface="Constantia"/>
              </a:rPr>
              <a:t>skip</a:t>
            </a:r>
            <a:endParaRPr sz="250">
              <a:latin typeface="Constantia"/>
              <a:cs typeface="Constant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006937" y="1013729"/>
            <a:ext cx="61594" cy="736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0" spc="80" b="1">
                <a:latin typeface="Calibri"/>
                <a:cs typeface="Calibri"/>
              </a:rPr>
              <a:t>+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557387" y="453595"/>
            <a:ext cx="251460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135"/>
              </a:spcBef>
            </a:pPr>
            <a:r>
              <a:rPr dirty="0" sz="750" spc="75" b="1">
                <a:latin typeface="Calibri"/>
                <a:cs typeface="Calibri"/>
              </a:rPr>
              <a:t>Lightweight</a:t>
            </a:r>
            <a:r>
              <a:rPr dirty="0" sz="750" spc="140" b="1">
                <a:latin typeface="Calibri"/>
                <a:cs typeface="Calibri"/>
              </a:rPr>
              <a:t> </a:t>
            </a:r>
            <a:r>
              <a:rPr dirty="0" sz="750" spc="110" b="1">
                <a:latin typeface="Calibri"/>
                <a:cs typeface="Calibri"/>
              </a:rPr>
              <a:t>Hybrid</a:t>
            </a:r>
            <a:r>
              <a:rPr dirty="0" sz="750" spc="145" b="1">
                <a:latin typeface="Calibri"/>
                <a:cs typeface="Calibri"/>
              </a:rPr>
              <a:t> </a:t>
            </a:r>
            <a:r>
              <a:rPr dirty="0" sz="750" spc="95" b="1">
                <a:latin typeface="Calibri"/>
                <a:cs typeface="Calibri"/>
              </a:rPr>
              <a:t>Complex-ResNet</a:t>
            </a:r>
            <a:r>
              <a:rPr dirty="0" sz="750" spc="145" b="1">
                <a:latin typeface="Calibri"/>
                <a:cs typeface="Calibri"/>
              </a:rPr>
              <a:t> </a:t>
            </a:r>
            <a:r>
              <a:rPr dirty="0" sz="750" spc="70" b="1">
                <a:latin typeface="Calibri"/>
                <a:cs typeface="Calibri"/>
              </a:rPr>
              <a:t>Architecture</a:t>
            </a:r>
            <a:endParaRPr sz="750">
              <a:latin typeface="Calibri"/>
              <a:cs typeface="Calibri"/>
            </a:endParaRPr>
          </a:p>
          <a:p>
            <a:pPr marL="561340" marR="410845" indent="-142240">
              <a:lnSpc>
                <a:spcPts val="450"/>
              </a:lnSpc>
              <a:spcBef>
                <a:spcPts val="45"/>
              </a:spcBef>
            </a:pPr>
            <a:r>
              <a:rPr dirty="0" sz="450" spc="50" b="1">
                <a:latin typeface="Calibri"/>
                <a:cs typeface="Calibri"/>
              </a:rPr>
              <a:t>Multi-</a:t>
            </a:r>
            <a:r>
              <a:rPr dirty="0" sz="450" spc="30" b="1">
                <a:latin typeface="Calibri"/>
                <a:cs typeface="Calibri"/>
              </a:rPr>
              <a:t>Layer</a:t>
            </a:r>
            <a:r>
              <a:rPr dirty="0" sz="450" spc="120" b="1">
                <a:latin typeface="Calibri"/>
                <a:cs typeface="Calibri"/>
              </a:rPr>
              <a:t> </a:t>
            </a:r>
            <a:r>
              <a:rPr dirty="0" sz="450" spc="30" b="1">
                <a:latin typeface="Calibri"/>
                <a:cs typeface="Calibri"/>
              </a:rPr>
              <a:t>Residual</a:t>
            </a:r>
            <a:r>
              <a:rPr dirty="0" sz="450" spc="125" b="1">
                <a:latin typeface="Calibri"/>
                <a:cs typeface="Calibri"/>
              </a:rPr>
              <a:t> </a:t>
            </a:r>
            <a:r>
              <a:rPr dirty="0" sz="450" spc="30" b="1">
                <a:latin typeface="Calibri"/>
                <a:cs typeface="Calibri"/>
              </a:rPr>
              <a:t>Blocks</a:t>
            </a:r>
            <a:r>
              <a:rPr dirty="0" sz="450" spc="120" b="1">
                <a:latin typeface="Calibri"/>
                <a:cs typeface="Calibri"/>
              </a:rPr>
              <a:t> </a:t>
            </a:r>
            <a:r>
              <a:rPr dirty="0" sz="450" spc="30" b="1">
                <a:latin typeface="Calibri"/>
                <a:cs typeface="Calibri"/>
              </a:rPr>
              <a:t>with</a:t>
            </a:r>
            <a:r>
              <a:rPr dirty="0" sz="450" spc="125" b="1">
                <a:latin typeface="Calibri"/>
                <a:cs typeface="Calibri"/>
              </a:rPr>
              <a:t> </a:t>
            </a:r>
            <a:r>
              <a:rPr dirty="0" sz="450" spc="30" b="1">
                <a:latin typeface="Calibri"/>
                <a:cs typeface="Calibri"/>
              </a:rPr>
              <a:t>Direct</a:t>
            </a:r>
            <a:r>
              <a:rPr dirty="0" sz="450" spc="125" b="1">
                <a:latin typeface="Calibri"/>
                <a:cs typeface="Calibri"/>
              </a:rPr>
              <a:t> </a:t>
            </a:r>
            <a:r>
              <a:rPr dirty="0" sz="450" spc="50" b="1">
                <a:latin typeface="Calibri"/>
                <a:cs typeface="Calibri"/>
              </a:rPr>
              <a:t>Skip</a:t>
            </a:r>
            <a:r>
              <a:rPr dirty="0" sz="450" spc="120" b="1">
                <a:latin typeface="Calibri"/>
                <a:cs typeface="Calibri"/>
              </a:rPr>
              <a:t> </a:t>
            </a:r>
            <a:r>
              <a:rPr dirty="0" sz="450" spc="-10" b="1">
                <a:latin typeface="Calibri"/>
                <a:cs typeface="Calibri"/>
              </a:rPr>
              <a:t>Connections</a:t>
            </a:r>
            <a:r>
              <a:rPr dirty="0" sz="450" spc="500" b="1">
                <a:latin typeface="Calibri"/>
                <a:cs typeface="Calibri"/>
              </a:rPr>
              <a:t> </a:t>
            </a:r>
            <a:r>
              <a:rPr dirty="0" sz="450" spc="30" b="1">
                <a:latin typeface="Calibri"/>
                <a:cs typeface="Calibri"/>
              </a:rPr>
              <a:t>Complex</a:t>
            </a:r>
            <a:r>
              <a:rPr dirty="0" sz="450" spc="175" b="1">
                <a:latin typeface="Calibri"/>
                <a:cs typeface="Calibri"/>
              </a:rPr>
              <a:t> </a:t>
            </a:r>
            <a:r>
              <a:rPr dirty="0" sz="450" spc="30" b="1">
                <a:latin typeface="Calibri"/>
                <a:cs typeface="Calibri"/>
              </a:rPr>
              <a:t>Domain</a:t>
            </a:r>
            <a:r>
              <a:rPr dirty="0" sz="450" spc="180" b="1">
                <a:latin typeface="Calibri"/>
                <a:cs typeface="Calibri"/>
              </a:rPr>
              <a:t> </a:t>
            </a:r>
            <a:r>
              <a:rPr dirty="0" sz="450" spc="-10" b="1">
                <a:latin typeface="Calibri"/>
                <a:cs typeface="Calibri"/>
              </a:rPr>
              <a:t>Processing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50570" y="1722305"/>
            <a:ext cx="490855" cy="1422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225"/>
              </a:spcBef>
            </a:pPr>
            <a:r>
              <a:rPr dirty="0" sz="250" spc="65" b="1">
                <a:latin typeface="Calibri"/>
                <a:cs typeface="Calibri"/>
              </a:rPr>
              <a:t>I/Q</a:t>
            </a:r>
            <a:r>
              <a:rPr dirty="0" sz="250" spc="55" b="1">
                <a:latin typeface="Calibri"/>
                <a:cs typeface="Calibri"/>
              </a:rPr>
              <a:t> </a:t>
            </a:r>
            <a:r>
              <a:rPr dirty="0" sz="250" spc="50" b="1">
                <a:latin typeface="Calibri"/>
                <a:cs typeface="Calibri"/>
              </a:rPr>
              <a:t>Radio</a:t>
            </a:r>
            <a:r>
              <a:rPr dirty="0" sz="250" spc="60" b="1">
                <a:latin typeface="Calibri"/>
                <a:cs typeface="Calibri"/>
              </a:rPr>
              <a:t> </a:t>
            </a:r>
            <a:r>
              <a:rPr dirty="0" sz="250" spc="-10" b="1">
                <a:latin typeface="Calibri"/>
                <a:cs typeface="Calibri"/>
              </a:rPr>
              <a:t>Signals</a:t>
            </a:r>
            <a:endParaRPr sz="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30" b="1">
                <a:latin typeface="Calibri"/>
                <a:cs typeface="Calibri"/>
              </a:rPr>
              <a:t>Input</a:t>
            </a:r>
            <a:r>
              <a:rPr dirty="0" sz="300" spc="90" b="1">
                <a:latin typeface="Calibri"/>
                <a:cs typeface="Calibri"/>
              </a:rPr>
              <a:t> </a:t>
            </a:r>
            <a:r>
              <a:rPr dirty="0" sz="300" spc="-10" b="1">
                <a:latin typeface="Calibri"/>
                <a:cs typeface="Calibri"/>
              </a:rPr>
              <a:t>(2,128)</a:t>
            </a:r>
            <a:endParaRPr sz="3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681093" y="1732144"/>
            <a:ext cx="447675" cy="69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" spc="40" b="1">
                <a:latin typeface="Calibri"/>
                <a:cs typeface="Calibri"/>
              </a:rPr>
              <a:t>11</a:t>
            </a:r>
            <a:r>
              <a:rPr dirty="0" sz="250" spc="85" b="1">
                <a:latin typeface="Calibri"/>
                <a:cs typeface="Calibri"/>
              </a:rPr>
              <a:t> </a:t>
            </a:r>
            <a:r>
              <a:rPr dirty="0" sz="250" spc="40" b="1">
                <a:latin typeface="Calibri"/>
                <a:cs typeface="Calibri"/>
              </a:rPr>
              <a:t>Modulation</a:t>
            </a:r>
            <a:r>
              <a:rPr dirty="0" sz="250" spc="90" b="1">
                <a:latin typeface="Calibri"/>
                <a:cs typeface="Calibri"/>
              </a:rPr>
              <a:t> </a:t>
            </a:r>
            <a:r>
              <a:rPr dirty="0" sz="250" spc="-10" b="1">
                <a:latin typeface="Calibri"/>
                <a:cs typeface="Calibri"/>
              </a:rPr>
              <a:t>Classes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231902" y="1847568"/>
            <a:ext cx="425450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55" b="1">
                <a:solidFill>
                  <a:srgbClr val="990033"/>
                </a:solidFill>
                <a:latin typeface="Arial"/>
                <a:cs typeface="Arial"/>
              </a:rPr>
              <a:t>→</a:t>
            </a:r>
            <a:r>
              <a:rPr dirty="0" sz="250" spc="50" b="1">
                <a:solidFill>
                  <a:srgbClr val="990033"/>
                </a:solidFill>
                <a:latin typeface="Arial"/>
                <a:cs typeface="Arial"/>
              </a:rPr>
              <a:t> </a:t>
            </a:r>
            <a:r>
              <a:rPr dirty="0" sz="250" spc="10">
                <a:latin typeface="Calibri"/>
                <a:cs typeface="Calibri"/>
              </a:rPr>
              <a:t>Direct</a:t>
            </a:r>
            <a:r>
              <a:rPr dirty="0" sz="250" spc="70">
                <a:latin typeface="Calibri"/>
                <a:cs typeface="Calibri"/>
              </a:rPr>
              <a:t> </a:t>
            </a:r>
            <a:r>
              <a:rPr dirty="0" sz="250" spc="10">
                <a:latin typeface="Calibri"/>
                <a:cs typeface="Calibri"/>
              </a:rPr>
              <a:t>Skip</a:t>
            </a:r>
            <a:r>
              <a:rPr dirty="0" sz="250" spc="7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Connection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944298" y="1730918"/>
            <a:ext cx="174180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0" spc="20" b="1">
                <a:latin typeface="Calibri"/>
                <a:cs typeface="Calibri"/>
              </a:rPr>
              <a:t>Model:</a:t>
            </a:r>
            <a:r>
              <a:rPr dirty="0" sz="300" spc="300" b="1">
                <a:latin typeface="Calibri"/>
                <a:cs typeface="Calibri"/>
              </a:rPr>
              <a:t> </a:t>
            </a:r>
            <a:r>
              <a:rPr dirty="0" sz="300" spc="50" b="1">
                <a:latin typeface="Calibri"/>
                <a:cs typeface="Calibri"/>
              </a:rPr>
              <a:t>400K</a:t>
            </a:r>
            <a:r>
              <a:rPr dirty="0" sz="300" spc="95" b="1">
                <a:latin typeface="Calibri"/>
                <a:cs typeface="Calibri"/>
              </a:rPr>
              <a:t> </a:t>
            </a:r>
            <a:r>
              <a:rPr dirty="0" sz="300" spc="20" b="1">
                <a:latin typeface="Calibri"/>
                <a:cs typeface="Calibri"/>
              </a:rPr>
              <a:t>parameters</a:t>
            </a:r>
            <a:r>
              <a:rPr dirty="0" sz="300" spc="90" b="1">
                <a:latin typeface="Calibri"/>
                <a:cs typeface="Calibri"/>
              </a:rPr>
              <a:t> </a:t>
            </a:r>
            <a:r>
              <a:rPr dirty="0" sz="300" spc="85" b="1">
                <a:latin typeface="Calibri"/>
                <a:cs typeface="Calibri"/>
              </a:rPr>
              <a:t>—</a:t>
            </a:r>
            <a:r>
              <a:rPr dirty="0" sz="300" spc="90" b="1">
                <a:latin typeface="Calibri"/>
                <a:cs typeface="Calibri"/>
              </a:rPr>
              <a:t> </a:t>
            </a:r>
            <a:r>
              <a:rPr dirty="0" sz="300" spc="20" b="1">
                <a:latin typeface="Calibri"/>
                <a:cs typeface="Calibri"/>
              </a:rPr>
              <a:t>4</a:t>
            </a:r>
            <a:r>
              <a:rPr dirty="0" sz="300" spc="90" b="1">
                <a:latin typeface="Calibri"/>
                <a:cs typeface="Calibri"/>
              </a:rPr>
              <a:t> </a:t>
            </a:r>
            <a:r>
              <a:rPr dirty="0" sz="300" spc="20" b="1">
                <a:latin typeface="Calibri"/>
                <a:cs typeface="Calibri"/>
              </a:rPr>
              <a:t>processing</a:t>
            </a:r>
            <a:r>
              <a:rPr dirty="0" sz="300" spc="90" b="1">
                <a:latin typeface="Calibri"/>
                <a:cs typeface="Calibri"/>
              </a:rPr>
              <a:t> </a:t>
            </a:r>
            <a:r>
              <a:rPr dirty="0" sz="300" spc="20" b="1">
                <a:latin typeface="Calibri"/>
                <a:cs typeface="Calibri"/>
              </a:rPr>
              <a:t>stages</a:t>
            </a:r>
            <a:r>
              <a:rPr dirty="0" sz="300" spc="90" b="1">
                <a:latin typeface="Calibri"/>
                <a:cs typeface="Calibri"/>
              </a:rPr>
              <a:t> </a:t>
            </a:r>
            <a:r>
              <a:rPr dirty="0" sz="300" spc="85" b="1">
                <a:latin typeface="Calibri"/>
                <a:cs typeface="Calibri"/>
              </a:rPr>
              <a:t>—</a:t>
            </a:r>
            <a:r>
              <a:rPr dirty="0" sz="300" spc="95" b="1">
                <a:latin typeface="Calibri"/>
                <a:cs typeface="Calibri"/>
              </a:rPr>
              <a:t> </a:t>
            </a:r>
            <a:r>
              <a:rPr dirty="0" sz="300" spc="20" b="1">
                <a:latin typeface="Calibri"/>
                <a:cs typeface="Calibri"/>
              </a:rPr>
              <a:t>Simple</a:t>
            </a:r>
            <a:r>
              <a:rPr dirty="0" sz="300" spc="90" b="1">
                <a:latin typeface="Calibri"/>
                <a:cs typeface="Calibri"/>
              </a:rPr>
              <a:t> </a:t>
            </a:r>
            <a:r>
              <a:rPr dirty="0" sz="300" spc="20" b="1">
                <a:latin typeface="Calibri"/>
                <a:cs typeface="Calibri"/>
              </a:rPr>
              <a:t>residual</a:t>
            </a:r>
            <a:r>
              <a:rPr dirty="0" sz="300" spc="90" b="1">
                <a:latin typeface="Calibri"/>
                <a:cs typeface="Calibri"/>
              </a:rPr>
              <a:t> </a:t>
            </a:r>
            <a:r>
              <a:rPr dirty="0" sz="300" spc="20" b="1">
                <a:latin typeface="Calibri"/>
                <a:cs typeface="Calibri"/>
              </a:rPr>
              <a:t>skip</a:t>
            </a:r>
            <a:r>
              <a:rPr dirty="0" sz="300" spc="90" b="1">
                <a:latin typeface="Calibri"/>
                <a:cs typeface="Calibri"/>
              </a:rPr>
              <a:t> </a:t>
            </a:r>
            <a:r>
              <a:rPr dirty="0" sz="300" spc="-10" b="1">
                <a:latin typeface="Calibri"/>
                <a:cs typeface="Calibri"/>
              </a:rPr>
              <a:t>connections</a:t>
            </a:r>
            <a:endParaRPr sz="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3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tabLst>
                <a:tab pos="1454150" algn="l"/>
              </a:tabLst>
            </a:pPr>
            <a:r>
              <a:rPr dirty="0" sz="250" spc="55" b="1">
                <a:solidFill>
                  <a:srgbClr val="009BCA"/>
                </a:solidFill>
                <a:latin typeface="Verdana"/>
                <a:cs typeface="Verdana"/>
              </a:rPr>
              <a:t>—</a:t>
            </a:r>
            <a:r>
              <a:rPr dirty="0" sz="250" spc="35" b="1">
                <a:solidFill>
                  <a:srgbClr val="009BCA"/>
                </a:solidFill>
                <a:latin typeface="Verdana"/>
                <a:cs typeface="Verdana"/>
              </a:rPr>
              <a:t> </a:t>
            </a:r>
            <a:r>
              <a:rPr dirty="0" sz="250" spc="10">
                <a:latin typeface="Calibri"/>
                <a:cs typeface="Calibri"/>
              </a:rPr>
              <a:t>Complex</a:t>
            </a:r>
            <a:r>
              <a:rPr dirty="0" sz="250" spc="60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Flow</a:t>
            </a:r>
            <a:r>
              <a:rPr dirty="0" sz="250">
                <a:latin typeface="Calibri"/>
                <a:cs typeface="Calibri"/>
              </a:rPr>
              <a:t>	</a:t>
            </a:r>
            <a:r>
              <a:rPr dirty="0" sz="250" spc="55" b="1">
                <a:solidFill>
                  <a:srgbClr val="CC6600"/>
                </a:solidFill>
                <a:latin typeface="Verdana"/>
                <a:cs typeface="Verdana"/>
              </a:rPr>
              <a:t>—</a:t>
            </a:r>
            <a:r>
              <a:rPr dirty="0" sz="250" spc="45" b="1">
                <a:solidFill>
                  <a:srgbClr val="CC6600"/>
                </a:solidFill>
                <a:latin typeface="Verdana"/>
                <a:cs typeface="Verdana"/>
              </a:rPr>
              <a:t> </a:t>
            </a:r>
            <a:r>
              <a:rPr dirty="0" sz="250">
                <a:latin typeface="Calibri"/>
                <a:cs typeface="Calibri"/>
              </a:rPr>
              <a:t>Real</a:t>
            </a:r>
            <a:r>
              <a:rPr dirty="0" sz="250" spc="70">
                <a:latin typeface="Calibri"/>
                <a:cs typeface="Calibri"/>
              </a:rPr>
              <a:t> </a:t>
            </a:r>
            <a:r>
              <a:rPr dirty="0" sz="250" spc="-20">
                <a:latin typeface="Calibri"/>
                <a:cs typeface="Calibri"/>
              </a:rPr>
              <a:t>Flow</a:t>
            </a:r>
            <a:endParaRPr sz="2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44614" y="1847568"/>
            <a:ext cx="338455" cy="64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" spc="10" b="1">
                <a:solidFill>
                  <a:srgbClr val="990033"/>
                </a:solidFill>
                <a:latin typeface="Verdana"/>
                <a:cs typeface="Verdana"/>
              </a:rPr>
              <a:t>+</a:t>
            </a:r>
            <a:r>
              <a:rPr dirty="0" sz="250" spc="25" b="1">
                <a:solidFill>
                  <a:srgbClr val="990033"/>
                </a:solidFill>
                <a:latin typeface="Verdana"/>
                <a:cs typeface="Verdana"/>
              </a:rPr>
              <a:t> </a:t>
            </a:r>
            <a:r>
              <a:rPr dirty="0" sz="250" spc="10">
                <a:latin typeface="Calibri"/>
                <a:cs typeface="Calibri"/>
              </a:rPr>
              <a:t>Residual</a:t>
            </a:r>
            <a:r>
              <a:rPr dirty="0" sz="250" spc="60">
                <a:latin typeface="Calibri"/>
                <a:cs typeface="Calibri"/>
              </a:rPr>
              <a:t> </a:t>
            </a:r>
            <a:r>
              <a:rPr dirty="0" sz="250" spc="-10">
                <a:latin typeface="Calibri"/>
                <a:cs typeface="Calibri"/>
              </a:rPr>
              <a:t>Addition</a:t>
            </a:r>
            <a:endParaRPr sz="250">
              <a:latin typeface="Calibri"/>
              <a:cs typeface="Calibri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435910"/>
            <a:ext cx="65265" cy="65265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614891"/>
            <a:ext cx="65265" cy="65265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793872"/>
            <a:ext cx="65265" cy="65265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972854"/>
            <a:ext cx="65265" cy="65265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125844" y="2150412"/>
            <a:ext cx="5447030" cy="9309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 spc="-40" b="1">
                <a:latin typeface="Arial"/>
                <a:cs typeface="Arial"/>
              </a:rPr>
              <a:t>Design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Principles: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30"/>
              </a:spcBef>
            </a:pPr>
            <a:r>
              <a:rPr dirty="0" sz="1100" spc="-45" b="1">
                <a:latin typeface="Arial"/>
                <a:cs typeface="Arial"/>
              </a:rPr>
              <a:t>Complex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Domain</a:t>
            </a:r>
            <a:r>
              <a:rPr dirty="0" sz="1100" spc="40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Processing</a:t>
            </a:r>
            <a:r>
              <a:rPr dirty="0" sz="1100" spc="-55">
                <a:latin typeface="Arial MT"/>
                <a:cs typeface="Arial MT"/>
              </a:rPr>
              <a:t>: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Direct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55">
                <a:latin typeface="Arial MT"/>
                <a:cs typeface="Arial MT"/>
              </a:rPr>
              <a:t>I/Q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signal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handling,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preserving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phase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information</a:t>
            </a:r>
            <a:endParaRPr sz="1100">
              <a:latin typeface="Arial MT"/>
              <a:cs typeface="Arial MT"/>
            </a:endParaRPr>
          </a:p>
          <a:p>
            <a:pPr marL="289560" marR="836930">
              <a:lnSpc>
                <a:spcPct val="106800"/>
              </a:lnSpc>
            </a:pPr>
            <a:r>
              <a:rPr dirty="0" sz="1100" spc="-50" b="1">
                <a:latin typeface="Arial"/>
                <a:cs typeface="Arial"/>
              </a:rPr>
              <a:t>Residual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Learning</a:t>
            </a:r>
            <a:r>
              <a:rPr dirty="0" sz="1100" spc="-35">
                <a:latin typeface="Arial MT"/>
                <a:cs typeface="Arial MT"/>
              </a:rPr>
              <a:t>:</a:t>
            </a:r>
            <a:r>
              <a:rPr dirty="0" sz="1100" spc="8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Solving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gradient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vanishing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deep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networks </a:t>
            </a:r>
            <a:r>
              <a:rPr dirty="0" sz="1100" b="1">
                <a:latin typeface="Arial"/>
                <a:cs typeface="Arial"/>
              </a:rPr>
              <a:t>ModReLU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Activation</a:t>
            </a:r>
            <a:r>
              <a:rPr dirty="0" sz="1100" spc="-10">
                <a:latin typeface="Arial MT"/>
                <a:cs typeface="Arial MT"/>
              </a:rPr>
              <a:t>: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Maintaining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complex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geometric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structure </a:t>
            </a:r>
            <a:r>
              <a:rPr dirty="0" sz="1100" spc="-30" b="1">
                <a:latin typeface="Arial"/>
                <a:cs typeface="Arial"/>
              </a:rPr>
              <a:t>Lightweight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Design</a:t>
            </a:r>
            <a:r>
              <a:rPr dirty="0" sz="1100" spc="-30">
                <a:latin typeface="Arial MT"/>
                <a:cs typeface="Arial MT"/>
              </a:rPr>
              <a:t>: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Balancing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performance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and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computational</a:t>
            </a:r>
            <a:r>
              <a:rPr dirty="0" sz="1100" spc="-10">
                <a:latin typeface="Arial MT"/>
                <a:cs typeface="Arial MT"/>
              </a:rPr>
              <a:t> efficiency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47" name="object 47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51" name="object 51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7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7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53" name="object 53" descr=""/>
          <p:cNvSpPr txBox="1"/>
          <p:nvPr/>
        </p:nvSpPr>
        <p:spPr>
          <a:xfrm>
            <a:off x="5427253" y="3122409"/>
            <a:ext cx="278130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600" spc="-45">
                <a:solidFill>
                  <a:srgbClr val="FFFFFF"/>
                </a:solidFill>
                <a:latin typeface="Verdana"/>
                <a:cs typeface="Verdana"/>
              </a:rPr>
              <a:t>10</a:t>
            </a:fld>
            <a:r>
              <a:rPr dirty="0" sz="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Dataset</a:t>
            </a:r>
            <a:r>
              <a:rPr dirty="0" spc="-15"/>
              <a:t> </a:t>
            </a:r>
            <a:r>
              <a:rPr dirty="0" spc="-65"/>
              <a:t>and</a:t>
            </a:r>
            <a:r>
              <a:rPr dirty="0" spc="-15"/>
              <a:t> </a:t>
            </a:r>
            <a:r>
              <a:rPr dirty="0" spc="-55"/>
              <a:t>Experimental</a:t>
            </a:r>
            <a:r>
              <a:rPr dirty="0" spc="-15"/>
              <a:t> </a:t>
            </a:r>
            <a:r>
              <a:rPr dirty="0" spc="-45"/>
              <a:t>Setup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916431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126464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1336497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11" y="1546529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11" y="1966594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4911" y="2176627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911" y="2386660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4911" y="2596692"/>
            <a:ext cx="65265" cy="6526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9667" y="579181"/>
            <a:ext cx="2379345" cy="21259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b="1">
                <a:latin typeface="Arial"/>
                <a:cs typeface="Arial"/>
              </a:rPr>
              <a:t>RML2016.10a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Dataset: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30">
                <a:latin typeface="Arial MT"/>
                <a:cs typeface="Arial MT"/>
              </a:rPr>
              <a:t>11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modulation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types</a:t>
            </a:r>
            <a:endParaRPr sz="1100">
              <a:latin typeface="Arial MT"/>
              <a:cs typeface="Arial MT"/>
            </a:endParaRPr>
          </a:p>
          <a:p>
            <a:pPr marL="289560" marR="273685">
              <a:lnSpc>
                <a:spcPct val="125299"/>
              </a:lnSpc>
            </a:pPr>
            <a:r>
              <a:rPr dirty="0" sz="1100" spc="-85">
                <a:latin typeface="Arial MT"/>
                <a:cs typeface="Arial MT"/>
              </a:rPr>
              <a:t>SNR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range:</a:t>
            </a:r>
            <a:r>
              <a:rPr dirty="0" sz="1100" spc="10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-20dB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+18dB </a:t>
            </a:r>
            <a:r>
              <a:rPr dirty="0" sz="1100" spc="-55">
                <a:latin typeface="Arial MT"/>
                <a:cs typeface="Arial MT"/>
              </a:rPr>
              <a:t>128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complex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samples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per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signal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split: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72%/8%/20%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25" b="1">
                <a:latin typeface="Arial"/>
                <a:cs typeface="Arial"/>
              </a:rPr>
              <a:t>Experimental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Environment: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>
                <a:latin typeface="Arial MT"/>
                <a:cs typeface="Arial MT"/>
              </a:rPr>
              <a:t>Intel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Core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i9-</a:t>
            </a:r>
            <a:r>
              <a:rPr dirty="0" sz="1100" spc="-10">
                <a:latin typeface="Arial MT"/>
                <a:cs typeface="Arial MT"/>
              </a:rPr>
              <a:t>13900K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 MT"/>
                <a:cs typeface="Arial MT"/>
              </a:rPr>
              <a:t>NVIDIA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GeForce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RTX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4090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(24GB)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70">
                <a:latin typeface="Arial MT"/>
                <a:cs typeface="Arial MT"/>
              </a:rPr>
              <a:t>TensorFlow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2.17.0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200">
                <a:latin typeface="Arial MT"/>
                <a:cs typeface="Arial MT"/>
              </a:rPr>
              <a:t>+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Keras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3.6.0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25">
                <a:latin typeface="Arial MT"/>
                <a:cs typeface="Arial MT"/>
              </a:rPr>
              <a:t>Ubuntu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24.04.2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LTS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4055364" y="882776"/>
          <a:ext cx="1117600" cy="158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645"/>
                <a:gridCol w="452120"/>
              </a:tblGrid>
              <a:tr h="193675">
                <a:tc>
                  <a:txBody>
                    <a:bodyPr/>
                    <a:lstStyle/>
                    <a:p>
                      <a:pPr algn="ctr" marR="679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Modulation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800" spc="-30">
                          <a:latin typeface="Arial MT"/>
                          <a:cs typeface="Arial MT"/>
                        </a:rPr>
                        <a:t>Samples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794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7480">
                <a:tc>
                  <a:txBody>
                    <a:bodyPr/>
                    <a:lstStyle/>
                    <a:p>
                      <a:pPr algn="ctr" marR="67945">
                        <a:lnSpc>
                          <a:spcPts val="935"/>
                        </a:lnSpc>
                        <a:spcBef>
                          <a:spcPts val="204"/>
                        </a:spcBef>
                      </a:pPr>
                      <a:r>
                        <a:rPr dirty="0" sz="800" spc="-20">
                          <a:latin typeface="Arial MT"/>
                          <a:cs typeface="Arial MT"/>
                        </a:rPr>
                        <a:t>8PSK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935"/>
                        </a:lnSpc>
                        <a:spcBef>
                          <a:spcPts val="204"/>
                        </a:spcBef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AM-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DSB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AM-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SSB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20">
                          <a:latin typeface="Arial MT"/>
                          <a:cs typeface="Arial MT"/>
                        </a:rPr>
                        <a:t>BPSK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4930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CPFSK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4930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8580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flFSK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4930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20">
                          <a:latin typeface="Arial MT"/>
                          <a:cs typeface="Arial MT"/>
                        </a:rPr>
                        <a:t>PAM4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QAM16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QAM64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67945">
                        <a:lnSpc>
                          <a:spcPts val="844"/>
                        </a:lnSpc>
                      </a:pPr>
                      <a:r>
                        <a:rPr dirty="0" sz="800" spc="-20">
                          <a:latin typeface="Arial MT"/>
                          <a:cs typeface="Arial MT"/>
                        </a:rPr>
                        <a:t>QPSK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5565" marR="3175">
                        <a:lnSpc>
                          <a:spcPts val="844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56210">
                <a:tc>
                  <a:txBody>
                    <a:bodyPr/>
                    <a:lstStyle/>
                    <a:p>
                      <a:pPr algn="ctr" marR="69215">
                        <a:lnSpc>
                          <a:spcPts val="869"/>
                        </a:lnSpc>
                      </a:pPr>
                      <a:r>
                        <a:rPr dirty="0" sz="800" spc="-20">
                          <a:latin typeface="Arial MT"/>
                          <a:cs typeface="Arial MT"/>
                        </a:rPr>
                        <a:t>WBFM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4930" marR="3175">
                        <a:lnSpc>
                          <a:spcPts val="869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22,000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object 13" descr=""/>
          <p:cNvGrpSpPr/>
          <p:nvPr/>
        </p:nvGrpSpPr>
        <p:grpSpPr>
          <a:xfrm>
            <a:off x="0" y="3130270"/>
            <a:ext cx="5760085" cy="109855"/>
            <a:chOff x="0" y="3130270"/>
            <a:chExt cx="5760085" cy="109855"/>
          </a:xfrm>
        </p:grpSpPr>
        <p:sp>
          <p:nvSpPr>
            <p:cNvPr id="14" name="object 14" descr=""/>
            <p:cNvSpPr/>
            <p:nvPr/>
          </p:nvSpPr>
          <p:spPr>
            <a:xfrm>
              <a:off x="0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919973" y="109727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29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919973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3D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39946" y="3130270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919973" y="109728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529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Junkai</a:t>
            </a:r>
            <a:r>
              <a:rPr dirty="0" spc="20"/>
              <a:t> </a:t>
            </a:r>
            <a:r>
              <a:rPr dirty="0"/>
              <a:t>Li</a:t>
            </a:r>
            <a:r>
              <a:rPr dirty="0" spc="265"/>
              <a:t> </a:t>
            </a:r>
            <a:r>
              <a:rPr dirty="0" spc="-10"/>
              <a:t>(ZJUT)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2668752" y="3122409"/>
            <a:ext cx="422909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solidFill>
                  <a:srgbClr val="FFFFFF"/>
                </a:solidFill>
                <a:latin typeface="Verdana"/>
                <a:cs typeface="Verdana"/>
                <a:hlinkClick r:id="rId10" action="ppaction://hlinksldjump"/>
              </a:rPr>
              <a:t>GRCR-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  <a:hlinkClick r:id="rId10" action="ppaction://hlinksldjump"/>
              </a:rPr>
              <a:t>Net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/>
              <a:t>June</a:t>
            </a:r>
            <a:r>
              <a:rPr dirty="0" spc="-15"/>
              <a:t> </a:t>
            </a:r>
            <a:r>
              <a:rPr dirty="0" spc="-20"/>
              <a:t>30,</a:t>
            </a:r>
            <a:r>
              <a:rPr dirty="0" spc="-15"/>
              <a:t> </a:t>
            </a:r>
            <a:r>
              <a:rPr dirty="0" spc="-25"/>
              <a:t>2025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5427253" y="3122409"/>
            <a:ext cx="278130" cy="1225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 sz="600" spc="-45">
                <a:solidFill>
                  <a:srgbClr val="FFFFFF"/>
                </a:solidFill>
                <a:latin typeface="Verdana"/>
                <a:cs typeface="Verdana"/>
              </a:rPr>
              <a:t>10</a:t>
            </a:fld>
            <a:r>
              <a:rPr dirty="0" sz="6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7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dirty="0" sz="6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Junkai Li</dc:creator>
  <dc:title>GRCR-Net: A Complex Residual Network with GPR Denoising and Rotational Augmentation for Automatic Modulation Classification - A Breakthrough Approach for AMC</dc:title>
  <dcterms:created xsi:type="dcterms:W3CDTF">2025-06-30T07:27:56Z</dcterms:created>
  <dcterms:modified xsi:type="dcterms:W3CDTF">2025-06-30T07:27:56Z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2025-06-30T00:00:00Z</vt:filetime>
  </property>
  <property fmtid="{D5CDD505-2E9C-101B-9397-08002B2CF9AE}" pid="5" name="PTEX.Fullbanner">
    <vt:lpwstr>This is pdfTeX, Version 3.141592653-2.6-1.40.27 (TeX Live 2025) kpathsea version 6.4.1</vt:lpwstr>
  </property>
  <property fmtid="{D5CDD505-2E9C-101B-9397-08002B2CF9AE}" pid="6" name="Producer">
    <vt:lpwstr>pdfTeX-1.40.27</vt:lpwstr>
  </property>
</Properties>
</file>