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64" r:id="rId6"/>
    <p:sldId id="270" r:id="rId7"/>
    <p:sldId id="265" r:id="rId8"/>
    <p:sldId id="269" r:id="rId9"/>
    <p:sldId id="266" r:id="rId10"/>
    <p:sldId id="268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Courier New" panose="02070309020205020404" pitchFamily="49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0929"/>
  </p:normalViewPr>
  <p:slideViewPr>
    <p:cSldViewPr>
      <p:cViewPr varScale="1">
        <p:scale>
          <a:sx n="103" d="100"/>
          <a:sy n="103" d="100"/>
        </p:scale>
        <p:origin x="125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0DDD1C65-0076-4AC5-AB92-FF360616CDEA}" type="datetimeFigureOut">
              <a:rPr lang="ko-KR" altLang="en-US"/>
              <a:pPr>
                <a:defRPr/>
              </a:pPr>
              <a:t>2021-03-01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10898AA3-37E0-41D1-87D5-E2861675C5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D417FC6-32A6-481C-902A-E82EFEDE1476}" type="slidenum"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40F5057-B4FE-48EB-8E00-2B03EB9170B4}" type="slidenum"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C8096E-2405-44BD-9123-D5C62B53FEB7}" type="slidenum"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1ECCAB-628B-4E3F-831F-EFEBB9C78EA5}" type="slidenum"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A3DA947-D6FD-4E24-9D6F-CB1A023DD120}" type="slidenum"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F461A1-AA72-49CA-9026-75A7A8BFE072}" type="slidenum"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F461A1-AA72-49CA-9026-75A7A8BFE072}" type="slidenum"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626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A8DE913-919E-4CC4-8EB4-25BF2132CD7C}" type="slidenum"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A8DE913-919E-4CC4-8EB4-25BF2132CD7C}" type="slidenum"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31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536A13E-972E-4123-BF16-160DCA9FA0E9}" type="slidenum">
              <a:rPr lang="ko-KR" altLang="en-US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50000"/>
                  </a:spcBef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Courier New" panose="02070309020205020404" pitchFamily="49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50000"/>
                </a:spcBef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Courier New" panose="02070309020205020404" pitchFamily="49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8077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4BADAB0-1756-4FC6-AE95-1003E8707F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913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04532-EA7F-44BA-8A38-F58E055DF0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97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37375" y="152400"/>
            <a:ext cx="20066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5870575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FEAB6-4C10-4087-A74D-04C012AD31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46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0581-2107-4EC3-92BC-B039622EAA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63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87D2F-3943-4BA7-BB8E-525B479199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89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810000" cy="5105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3810000" cy="5105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1192D-D558-48F7-B716-73B5692AE8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2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47035-1D0F-439B-9269-3FA20C3C98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0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86DD7-E7CD-498D-909A-8BBDFCFCBE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55C75-D90B-41A4-A8B8-BC006CAF1C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7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96AF-863F-4E01-9019-049444926B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676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20954-C72A-45E7-8276-7355621A8E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641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841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841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064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6064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33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6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667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defRPr/>
            </a:pPr>
            <a:endParaRPr lang="ko-KR" altLang="ko-KR" sz="240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kumimoji="0" sz="1400">
                <a:latin typeface="+mn-lt"/>
              </a:defRPr>
            </a:lvl1pPr>
          </a:lstStyle>
          <a:p>
            <a:pPr>
              <a:defRPr/>
            </a:pPr>
            <a:fld id="{2783FB93-813C-4C48-A788-C6BD9539AB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20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5BD81B01-B5AB-40ED-9030-B325A8A7BEE1}" type="slidenum">
              <a:rPr kumimoji="0" lang="ko-KR" altLang="en-US" sz="1400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/>
              <a:t>“</a:t>
            </a:r>
            <a:r>
              <a:rPr lang="en-US" altLang="ko-KR"/>
              <a:t>Who am I?”</a:t>
            </a:r>
            <a:br>
              <a:rPr lang="en-US" altLang="ko-KR"/>
            </a:br>
            <a:endParaRPr lang="en-US" altLang="ko-KR" sz="1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733800"/>
          </a:xfrm>
        </p:spPr>
        <p:txBody>
          <a:bodyPr/>
          <a:lstStyle/>
          <a:p>
            <a:pPr eaLnBrk="1" hangingPunct="1"/>
            <a:r>
              <a:rPr lang="ko-KR" altLang="en-US" dirty="0"/>
              <a:t>윤영미</a:t>
            </a:r>
            <a:endParaRPr lang="en-US" altLang="ko-KR" dirty="0"/>
          </a:p>
          <a:p>
            <a:pPr eaLnBrk="1" hangingPunct="1"/>
            <a:r>
              <a:rPr lang="en-US" altLang="ko-KR" dirty="0"/>
              <a:t>Email : </a:t>
            </a:r>
            <a:r>
              <a:rPr lang="en-US" altLang="ko-KR" dirty="0">
                <a:solidFill>
                  <a:srgbClr val="00B050"/>
                </a:solidFill>
              </a:rPr>
              <a:t>ymyoon@gachon.ac.kr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나와의 </a:t>
            </a:r>
            <a:r>
              <a:rPr lang="en-US" altLang="ko-KR" dirty="0"/>
              <a:t>communication</a:t>
            </a:r>
            <a:r>
              <a:rPr lang="ko-KR" altLang="en-US" dirty="0"/>
              <a:t>은 이메일로 하고</a:t>
            </a:r>
            <a:r>
              <a:rPr lang="en-US" altLang="ko-KR" dirty="0"/>
              <a:t>, </a:t>
            </a:r>
            <a:r>
              <a:rPr lang="ko-KR" altLang="en-US" dirty="0" err="1"/>
              <a:t>핸펀하지</a:t>
            </a:r>
            <a:r>
              <a:rPr lang="ko-KR" altLang="en-US" dirty="0"/>
              <a:t> 말 것 </a:t>
            </a:r>
            <a:r>
              <a:rPr lang="en-US" altLang="ko-KR" dirty="0"/>
              <a:t>except </a:t>
            </a:r>
            <a:r>
              <a:rPr lang="ko-KR" altLang="en-US" dirty="0" err="1"/>
              <a:t>앞자리조교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20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FDDCFC11-AEC8-45F0-9AC4-B4D3D739E04C}" type="slidenum">
              <a:rPr kumimoji="0" lang="ko-KR" altLang="en-US" sz="1400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앞자리조교</a:t>
            </a:r>
            <a:r>
              <a:rPr lang="en-US" altLang="ko-KR"/>
              <a:t>: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40768"/>
            <a:ext cx="7863408" cy="52565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/>
              <a:t>지원 또는 선발</a:t>
            </a: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200" dirty="0"/>
              <a:t>C(</a:t>
            </a:r>
            <a:r>
              <a:rPr lang="ko-KR" altLang="en-US" sz="2200" dirty="0"/>
              <a:t>또는 아무 프로그래밍언어</a:t>
            </a:r>
            <a:r>
              <a:rPr lang="en-US" altLang="ko-KR" sz="2200" dirty="0"/>
              <a:t>)</a:t>
            </a:r>
            <a:r>
              <a:rPr lang="ko-KR" altLang="en-US" sz="2200" dirty="0"/>
              <a:t>가 편한 사람</a:t>
            </a:r>
            <a:endParaRPr lang="en-US" altLang="ko-KR" sz="22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200" dirty="0"/>
              <a:t>책임감 있는 사람</a:t>
            </a:r>
            <a:endParaRPr lang="en-US" altLang="ko-KR" sz="22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/>
              <a:t>역할</a:t>
            </a: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200" dirty="0"/>
              <a:t>수업 전후 강의준비</a:t>
            </a:r>
            <a:endParaRPr lang="en-US" altLang="ko-KR" sz="22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ko-KR" altLang="en-US" sz="2000" dirty="0"/>
              <a:t>강의자료 다운로드</a:t>
            </a:r>
            <a:endParaRPr lang="en-US" altLang="ko-KR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200" dirty="0"/>
              <a:t>학생들과 나와의 </a:t>
            </a:r>
            <a:r>
              <a:rPr lang="en-US" altLang="ko-KR" sz="2200" dirty="0"/>
              <a:t>communication</a:t>
            </a:r>
            <a:r>
              <a:rPr lang="ko-KR" altLang="en-US" sz="2200" dirty="0"/>
              <a:t>담당</a:t>
            </a:r>
            <a:endParaRPr lang="en-US" altLang="ko-KR" sz="22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200" dirty="0"/>
              <a:t>강의 시에 앞자리에서 코딩을 수행함</a:t>
            </a:r>
            <a:r>
              <a:rPr lang="en-US" altLang="ko-KR" sz="2200" dirty="0"/>
              <a:t>(</a:t>
            </a:r>
            <a:r>
              <a:rPr lang="ko-KR" altLang="en-US" sz="2200" dirty="0"/>
              <a:t>자료 미리 제공</a:t>
            </a:r>
            <a:r>
              <a:rPr lang="en-US" altLang="ko-KR" sz="2200" dirty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200" dirty="0"/>
              <a:t>자료실에 그 날의 숙제를 올리기</a:t>
            </a:r>
            <a:endParaRPr lang="en-US" altLang="ko-KR" sz="22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dirty="0"/>
              <a:t>Benefit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200" dirty="0"/>
              <a:t>교재 제공</a:t>
            </a:r>
            <a:endParaRPr lang="en-US" altLang="ko-KR" sz="22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200" dirty="0"/>
              <a:t>A+ </a:t>
            </a:r>
            <a:r>
              <a:rPr lang="ko-KR" altLang="en-US" sz="2200" dirty="0"/>
              <a:t>받음</a:t>
            </a:r>
            <a:r>
              <a:rPr lang="en-US" altLang="ko-KR" sz="2200" dirty="0"/>
              <a:t>(more than 95% chance!)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ko-KR" sz="24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2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20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949D67F4-1757-4A33-8DA9-D92791974904}" type="slidenum">
              <a:rPr kumimoji="0" lang="ko-KR" altLang="en-US" sz="1400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The title of this course is: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ko-KR" dirty="0"/>
          </a:p>
          <a:p>
            <a:pPr eaLnBrk="1" hangingPunct="1"/>
            <a:r>
              <a:rPr lang="en-US" altLang="ko-KR" dirty="0"/>
              <a:t>C++</a:t>
            </a:r>
            <a:r>
              <a:rPr lang="ko-KR" altLang="en-US" dirty="0"/>
              <a:t>을 도구로 한 </a:t>
            </a:r>
            <a:r>
              <a:rPr lang="en-US" altLang="ko-KR" dirty="0"/>
              <a:t>OOP</a:t>
            </a:r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학생들이 처음으로 </a:t>
            </a:r>
            <a:r>
              <a:rPr lang="en-US" altLang="ko-KR" dirty="0"/>
              <a:t>C++</a:t>
            </a:r>
            <a:r>
              <a:rPr lang="ko-KR" altLang="en-US" dirty="0"/>
              <a:t>을 배운다는 전제로 강의 진행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Prerequisite</a:t>
            </a:r>
          </a:p>
          <a:p>
            <a:pPr lvl="1" eaLnBrk="1" hangingPunct="1"/>
            <a:r>
              <a:rPr lang="en-US" altLang="ko-KR" sz="2000" dirty="0"/>
              <a:t>C</a:t>
            </a:r>
          </a:p>
          <a:p>
            <a:pPr eaLnBrk="1" hangingPunct="1">
              <a:buFontTx/>
              <a:buNone/>
            </a:pPr>
            <a:endParaRPr lang="en-US" altLang="ko-KR" sz="2800" dirty="0"/>
          </a:p>
          <a:p>
            <a:pPr eaLnBrk="1" hangingPunct="1">
              <a:buFontTx/>
              <a:buNone/>
            </a:pPr>
            <a:endParaRPr lang="en-US" altLang="ko-K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20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3A95DB71-3961-41A4-B762-2988476DDEF7}" type="slidenum">
              <a:rPr kumimoji="0" lang="ko-KR" altLang="en-US" sz="1400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This course is about: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291264" cy="4827240"/>
          </a:xfrm>
        </p:spPr>
        <p:txBody>
          <a:bodyPr/>
          <a:lstStyle/>
          <a:p>
            <a:pPr eaLnBrk="1" hangingPunct="1"/>
            <a:r>
              <a:rPr lang="ko-KR" altLang="en-US" sz="2800" dirty="0" err="1"/>
              <a:t>실세계의</a:t>
            </a:r>
            <a:r>
              <a:rPr lang="ko-KR" altLang="en-US" sz="2800" dirty="0"/>
              <a:t> 문제를 객체</a:t>
            </a:r>
            <a:r>
              <a:rPr lang="en-US" altLang="ko-KR" sz="2800" dirty="0"/>
              <a:t>(Object)</a:t>
            </a:r>
            <a:r>
              <a:rPr lang="ko-KR" altLang="en-US" sz="2800" dirty="0"/>
              <a:t>로 모델링하여 </a:t>
            </a:r>
            <a:endParaRPr lang="en-US" altLang="ko-KR" sz="2800" dirty="0"/>
          </a:p>
          <a:p>
            <a:pPr marL="0" indent="0" eaLnBrk="1" hangingPunct="1">
              <a:buNone/>
            </a:pPr>
            <a:r>
              <a:rPr lang="ko-KR" altLang="en-US" sz="2800" dirty="0"/>
              <a:t>나타내고 객체를 표현하는데 필요한 자료구조와 그에 대한 연산을 모아 클래스</a:t>
            </a:r>
            <a:r>
              <a:rPr lang="en-US" altLang="ko-KR" sz="2800" dirty="0"/>
              <a:t>(Class)</a:t>
            </a:r>
            <a:r>
              <a:rPr lang="ko-KR" altLang="en-US" sz="2800" dirty="0"/>
              <a:t>로 나타냄</a:t>
            </a:r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ko-KR" altLang="en-US" sz="2800" dirty="0"/>
              <a:t>자료 추상화</a:t>
            </a:r>
            <a:r>
              <a:rPr lang="en-US" altLang="ko-KR" sz="2800" dirty="0"/>
              <a:t>(Data Abstraction)</a:t>
            </a:r>
            <a:r>
              <a:rPr lang="ko-KR" altLang="en-US" sz="2800" dirty="0"/>
              <a:t>와 </a:t>
            </a:r>
            <a:r>
              <a:rPr lang="ko-KR" altLang="en-US" sz="2800" dirty="0" err="1"/>
              <a:t>정보은닉</a:t>
            </a:r>
            <a:r>
              <a:rPr lang="en-US" altLang="ko-KR" sz="2800" dirty="0"/>
              <a:t>(Information Hiding)</a:t>
            </a:r>
          </a:p>
          <a:p>
            <a:pPr eaLnBrk="1" hangingPunct="1"/>
            <a:endParaRPr lang="ko-KR" altLang="en-US" sz="2800" dirty="0"/>
          </a:p>
          <a:p>
            <a:pPr eaLnBrk="1" hangingPunct="1"/>
            <a:r>
              <a:rPr lang="ko-KR" altLang="en-US" sz="2800" dirty="0"/>
              <a:t>유도 클래스</a:t>
            </a:r>
            <a:r>
              <a:rPr lang="en-US" altLang="ko-KR" sz="2800" dirty="0"/>
              <a:t>(Derived Class)</a:t>
            </a:r>
            <a:r>
              <a:rPr lang="ko-KR" altLang="en-US" sz="2800" dirty="0"/>
              <a:t>를 통해 한 클래스가 가지고 있는 자료구조와 </a:t>
            </a:r>
            <a:r>
              <a:rPr lang="ko-KR" altLang="en-US" sz="2800" dirty="0" err="1"/>
              <a:t>연산등의</a:t>
            </a:r>
            <a:r>
              <a:rPr lang="ko-KR" altLang="en-US" sz="2800" dirty="0"/>
              <a:t> 속성을 다른 클래스에 전달하는 </a:t>
            </a:r>
            <a:r>
              <a:rPr lang="ko-KR" altLang="en-US" sz="2800" dirty="0" err="1"/>
              <a:t>상속성</a:t>
            </a:r>
            <a:r>
              <a:rPr lang="en-US" altLang="ko-KR" sz="2800" dirty="0"/>
              <a:t>(Inheritance)</a:t>
            </a:r>
          </a:p>
          <a:p>
            <a:pPr eaLnBrk="1" hangingPunct="1">
              <a:buFontTx/>
              <a:buNone/>
            </a:pPr>
            <a:endParaRPr lang="en-US" altLang="ko-K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20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8469EE20-793D-4969-8FC3-677DD2EDAC83}" type="slidenum">
              <a:rPr kumimoji="0" lang="ko-KR" altLang="en-US" sz="1400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This course is about: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pPr eaLnBrk="1" hangingPunct="1"/>
            <a:r>
              <a:rPr lang="ko-KR" altLang="en-US" sz="2800" dirty="0" err="1"/>
              <a:t>가상함수를</a:t>
            </a:r>
            <a:r>
              <a:rPr lang="ko-KR" altLang="en-US" sz="2800" dirty="0"/>
              <a:t> 활용한 </a:t>
            </a:r>
            <a:r>
              <a:rPr lang="ko-KR" altLang="en-US" sz="2800" dirty="0" err="1"/>
              <a:t>다형성</a:t>
            </a:r>
            <a:r>
              <a:rPr lang="en-US" altLang="ko-KR" sz="2800" dirty="0"/>
              <a:t>(Polymorphism)</a:t>
            </a:r>
            <a:r>
              <a:rPr lang="ko-KR" altLang="en-US" sz="2800" dirty="0"/>
              <a:t>의 구현</a:t>
            </a:r>
            <a:endParaRPr lang="en-US" altLang="ko-KR" sz="2800" dirty="0"/>
          </a:p>
          <a:p>
            <a:pPr eaLnBrk="1" hangingPunct="1"/>
            <a:endParaRPr lang="en-US" altLang="ko-KR" sz="2800" dirty="0"/>
          </a:p>
          <a:p>
            <a:pPr eaLnBrk="1" hangingPunct="1"/>
            <a:r>
              <a:rPr lang="ko-KR" altLang="en-US" sz="2800" dirty="0"/>
              <a:t>연산자가 객체의 종류에 따라 다른 의미를 갖도록 하는 연산자 중복</a:t>
            </a:r>
            <a:r>
              <a:rPr lang="en-US" altLang="ko-KR" sz="2800" dirty="0"/>
              <a:t>(Operator Overloading)</a:t>
            </a:r>
          </a:p>
          <a:p>
            <a:pPr eaLnBrk="1" hangingPunct="1"/>
            <a:endParaRPr lang="ko-KR" altLang="en-US" sz="2800" dirty="0"/>
          </a:p>
          <a:p>
            <a:pPr eaLnBrk="1" hangingPunct="1"/>
            <a:r>
              <a:rPr lang="ko-KR" altLang="en-US" sz="2800" dirty="0"/>
              <a:t>클래스가 특정 </a:t>
            </a:r>
            <a:r>
              <a:rPr lang="ko-KR" altLang="en-US" sz="2800" dirty="0" err="1"/>
              <a:t>자료형에</a:t>
            </a:r>
            <a:r>
              <a:rPr lang="ko-KR" altLang="en-US" sz="2800" dirty="0"/>
              <a:t> 종속되는 경향을 완화하기 위한 템플릿</a:t>
            </a:r>
            <a:r>
              <a:rPr lang="en-US" altLang="ko-KR" sz="2800" dirty="0"/>
              <a:t>(Template)</a:t>
            </a:r>
            <a:endParaRPr lang="ko-KR" altLang="en-US" sz="2800" dirty="0"/>
          </a:p>
          <a:p>
            <a:pPr eaLnBrk="1" hangingPunct="1">
              <a:buFontTx/>
              <a:buNone/>
            </a:pPr>
            <a:endParaRPr lang="en-US" altLang="ko-KR" sz="2800" dirty="0"/>
          </a:p>
          <a:p>
            <a:pPr eaLnBrk="1" hangingPunct="1">
              <a:buFontTx/>
              <a:buNone/>
            </a:pPr>
            <a:endParaRPr lang="en-US" altLang="ko-K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20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30445A47-1970-4766-842F-E2AF4D4D61CD}" type="slidenum">
              <a:rPr kumimoji="0" lang="ko-KR" altLang="en-US" sz="1400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About the course: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/>
              <a:t>Textbook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Introduction to Programming with C++ 3ED.</a:t>
            </a:r>
            <a:r>
              <a:rPr lang="ko-KR" altLang="en-US" dirty="0"/>
              <a:t> 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Sub-Textbook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C++ Primer Plus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 err="1"/>
              <a:t>Quizs</a:t>
            </a:r>
            <a:r>
              <a:rPr lang="en-US" altLang="ko-KR" dirty="0"/>
              <a:t> &amp; homework assignments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Exams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1Midterms &amp; 1 Final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Cheating policy: zero tolerance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20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30445A47-1970-4766-842F-E2AF4D4D61CD}" type="slidenum">
              <a:rPr kumimoji="0" lang="ko-KR" altLang="en-US" sz="1400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About the course: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/>
              <a:t>Textbook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Introduction to Programming with C++ 3ED.</a:t>
            </a:r>
            <a:r>
              <a:rPr lang="ko-KR" altLang="en-US" dirty="0"/>
              <a:t> </a:t>
            </a:r>
            <a:r>
              <a:rPr lang="en-US" altLang="ko-KR" dirty="0"/>
              <a:t>Liang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en-US" altLang="ko-KR" dirty="0"/>
              <a:t>What we cover from the textbook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Ch 6, 7, 9, 10, 11, 12, 13, 14, 15, 16</a:t>
            </a:r>
          </a:p>
        </p:txBody>
      </p:sp>
    </p:spTree>
    <p:extLst>
      <p:ext uri="{BB962C8B-B14F-4D97-AF65-F5344CB8AC3E}">
        <p14:creationId xmlns:p14="http://schemas.microsoft.com/office/powerpoint/2010/main" val="224935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20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FCC33A74-F006-451B-BBAD-31D721C4C944}" type="slidenum">
              <a:rPr kumimoji="0" lang="ko-KR" altLang="en-US" sz="1400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About the course: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96752"/>
            <a:ext cx="8578850" cy="52802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/>
              <a:t>Grading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Mid(</a:t>
            </a:r>
            <a:r>
              <a:rPr lang="ko-KR" altLang="en-US" dirty="0"/>
              <a:t>필기 </a:t>
            </a:r>
            <a:r>
              <a:rPr lang="en-US" altLang="ko-KR" dirty="0"/>
              <a:t>48%) +  Final(</a:t>
            </a:r>
            <a:r>
              <a:rPr lang="ko-KR" altLang="en-US" dirty="0"/>
              <a:t>실기 </a:t>
            </a:r>
            <a:r>
              <a:rPr lang="en-US" altLang="ko-KR" dirty="0"/>
              <a:t>48%)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출석</a:t>
            </a:r>
            <a:r>
              <a:rPr lang="en-US" altLang="ko-KR" dirty="0"/>
              <a:t>(4%), 3</a:t>
            </a:r>
            <a:r>
              <a:rPr lang="ko-KR" altLang="en-US" dirty="0"/>
              <a:t>번 결석 </a:t>
            </a:r>
            <a:r>
              <a:rPr lang="en-US" altLang="ko-KR" dirty="0"/>
              <a:t>F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/>
            <a:r>
              <a:rPr lang="en-US" altLang="ko-KR" dirty="0"/>
              <a:t>A</a:t>
            </a:r>
            <a:r>
              <a:rPr lang="ko-KR" altLang="en-US" dirty="0"/>
              <a:t>의 최대허용범위 부여 예정</a:t>
            </a:r>
            <a:r>
              <a:rPr lang="en-US" altLang="ko-KR" dirty="0"/>
              <a:t>. </a:t>
            </a:r>
            <a:r>
              <a:rPr lang="ko-KR" altLang="en-US" dirty="0"/>
              <a:t>동일 </a:t>
            </a:r>
            <a:r>
              <a:rPr lang="ko-KR" altLang="en-US" dirty="0" err="1"/>
              <a:t>점수일때는</a:t>
            </a:r>
            <a:r>
              <a:rPr lang="ko-KR" altLang="en-US" dirty="0"/>
              <a:t> 번개</a:t>
            </a:r>
            <a:r>
              <a:rPr lang="en-US" altLang="ko-KR" dirty="0"/>
              <a:t>+</a:t>
            </a:r>
            <a:r>
              <a:rPr lang="ko-KR" altLang="en-US" dirty="0"/>
              <a:t>예고퀴즈점수로 결정됨</a:t>
            </a:r>
            <a:endParaRPr lang="en-US" altLang="ko-KR" dirty="0"/>
          </a:p>
          <a:p>
            <a:pPr eaLnBrk="1" hangingPunct="1"/>
            <a:r>
              <a:rPr lang="en-US" altLang="ko-KR" dirty="0"/>
              <a:t>A</a:t>
            </a:r>
            <a:r>
              <a:rPr lang="ko-KR" altLang="en-US" dirty="0"/>
              <a:t>는 가능한 허용범위에서 모두 부여</a:t>
            </a:r>
            <a:r>
              <a:rPr lang="en-US" altLang="ko-KR" dirty="0"/>
              <a:t>, </a:t>
            </a:r>
            <a:r>
              <a:rPr lang="ko-KR" altLang="en-US" dirty="0"/>
              <a:t>하지만 </a:t>
            </a:r>
            <a:r>
              <a:rPr lang="en-US" altLang="ko-KR" dirty="0"/>
              <a:t>A+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매우 선택적으로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출석 </a:t>
            </a:r>
            <a:r>
              <a:rPr lang="en-US" altLang="ko-KR" dirty="0"/>
              <a:t>: </a:t>
            </a:r>
            <a:r>
              <a:rPr lang="ko-KR" altLang="en-US" dirty="0"/>
              <a:t>상을 당하거나</a:t>
            </a:r>
            <a:r>
              <a:rPr lang="en-US" altLang="ko-KR" dirty="0"/>
              <a:t>, </a:t>
            </a:r>
            <a:r>
              <a:rPr lang="ko-KR" altLang="en-US" dirty="0"/>
              <a:t>입원 경우만 </a:t>
            </a:r>
            <a:r>
              <a:rPr lang="ko-KR" altLang="en-US" dirty="0" err="1"/>
              <a:t>출석인정</a:t>
            </a:r>
            <a:r>
              <a:rPr lang="en-US" altLang="ko-KR" dirty="0"/>
              <a:t>. </a:t>
            </a:r>
            <a:r>
              <a:rPr lang="ko-KR" altLang="en-US" dirty="0"/>
              <a:t>단순 </a:t>
            </a:r>
            <a:r>
              <a:rPr lang="en-US" altLang="ko-KR" dirty="0"/>
              <a:t>Sick</a:t>
            </a:r>
            <a:r>
              <a:rPr lang="ko-KR" altLang="en-US" dirty="0"/>
              <a:t>은 </a:t>
            </a:r>
            <a:r>
              <a:rPr lang="ko-KR" altLang="en-US" dirty="0" err="1"/>
              <a:t>출석인정</a:t>
            </a:r>
            <a:r>
              <a:rPr lang="ko-KR" altLang="en-US" dirty="0"/>
              <a:t> 안됨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문자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전화 하지 말 것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20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FCC33A74-F006-451B-BBAD-31D721C4C944}" type="slidenum">
              <a:rPr kumimoji="0" lang="ko-KR" altLang="en-US" sz="1400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About the course: 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705" y="1700808"/>
            <a:ext cx="8578850" cy="5280248"/>
          </a:xfrm>
        </p:spPr>
        <p:txBody>
          <a:bodyPr/>
          <a:lstStyle/>
          <a:p>
            <a:pPr eaLnBrk="1" hangingPunct="1"/>
            <a:r>
              <a:rPr lang="en-US" altLang="ko-KR" dirty="0"/>
              <a:t>3</a:t>
            </a:r>
            <a:r>
              <a:rPr lang="ko-KR" altLang="en-US" dirty="0"/>
              <a:t>개 반이 같은 시간에 보는</a:t>
            </a:r>
            <a:r>
              <a:rPr lang="en-US" altLang="ko-KR" dirty="0"/>
              <a:t>, </a:t>
            </a:r>
            <a:r>
              <a:rPr lang="ko-KR" altLang="en-US" dirty="0"/>
              <a:t>총  </a:t>
            </a:r>
            <a:r>
              <a:rPr lang="en-US" altLang="ko-KR" dirty="0"/>
              <a:t>2</a:t>
            </a:r>
            <a:r>
              <a:rPr lang="ko-KR" altLang="en-US" dirty="0"/>
              <a:t>회 시험의 스케쥴</a:t>
            </a:r>
            <a:endParaRPr lang="en-US" altLang="ko-KR" dirty="0"/>
          </a:p>
          <a:p>
            <a:pPr eaLnBrk="1" hangingPunct="1"/>
            <a:r>
              <a:rPr lang="ko-KR" altLang="en-US" dirty="0"/>
              <a:t>아래 시간이 불가한 사람은 </a:t>
            </a:r>
            <a:r>
              <a:rPr lang="ko-KR" altLang="en-US" b="1" dirty="0">
                <a:solidFill>
                  <a:srgbClr val="FF0000"/>
                </a:solidFill>
              </a:rPr>
              <a:t>수강 취소 할 것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/>
              <a:t>4/23 </a:t>
            </a:r>
            <a:r>
              <a:rPr lang="ko-KR" altLang="en-US" dirty="0"/>
              <a:t>금 </a:t>
            </a:r>
            <a:r>
              <a:rPr lang="en-US" altLang="ko-KR" dirty="0"/>
              <a:t>(8</a:t>
            </a:r>
            <a:r>
              <a:rPr lang="ko-KR" altLang="en-US" dirty="0"/>
              <a:t>주차</a:t>
            </a:r>
            <a:r>
              <a:rPr lang="en-US" altLang="ko-KR" dirty="0"/>
              <a:t>) </a:t>
            </a:r>
            <a:r>
              <a:rPr lang="ko-KR" altLang="en-US" dirty="0"/>
              <a:t>중간고사 필기 오후 </a:t>
            </a:r>
            <a:r>
              <a:rPr lang="en-US" altLang="ko-KR" dirty="0"/>
              <a:t>5-6</a:t>
            </a:r>
            <a:r>
              <a:rPr lang="ko-KR" altLang="en-US" dirty="0"/>
              <a:t>시</a:t>
            </a:r>
          </a:p>
          <a:p>
            <a:pPr eaLnBrk="1" hangingPunct="1"/>
            <a:r>
              <a:rPr lang="en-US" altLang="ko-KR" dirty="0"/>
              <a:t>6/11 </a:t>
            </a:r>
            <a:r>
              <a:rPr lang="ko-KR" altLang="en-US" dirty="0"/>
              <a:t>금 </a:t>
            </a:r>
            <a:r>
              <a:rPr lang="en-US" altLang="ko-KR" dirty="0"/>
              <a:t>(15</a:t>
            </a:r>
            <a:r>
              <a:rPr lang="ko-KR" altLang="en-US" dirty="0"/>
              <a:t>주차</a:t>
            </a:r>
            <a:r>
              <a:rPr lang="en-US" altLang="ko-KR" dirty="0"/>
              <a:t>) </a:t>
            </a:r>
            <a:r>
              <a:rPr lang="ko-KR" altLang="en-US" dirty="0"/>
              <a:t>기말고사 실기 오후 </a:t>
            </a:r>
            <a:r>
              <a:rPr lang="en-US" altLang="ko-KR" dirty="0"/>
              <a:t>5-8</a:t>
            </a:r>
            <a:r>
              <a:rPr lang="ko-KR" altLang="en-US" dirty="0"/>
              <a:t>시</a:t>
            </a:r>
            <a:endParaRPr lang="en-US" altLang="ko-KR" dirty="0"/>
          </a:p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13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144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20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3246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6AE493EC-B9D9-4133-8DA2-64925C06E9C8}" type="slidenum">
              <a:rPr kumimoji="0" lang="ko-KR" altLang="en-US" sz="1400" smtClean="0"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About the course: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허용되는 것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dirty="0"/>
              <a:t>Gum</a:t>
            </a:r>
            <a:r>
              <a:rPr lang="ko-KR" altLang="en-US" dirty="0"/>
              <a:t>씹는 것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뒤로 나가 걸어 다니면서 수업 듣는 것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먹는 것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en-US" altLang="ko-KR" dirty="0"/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허용되지 않는 것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조는 것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강의중 모자</a:t>
            </a:r>
            <a:r>
              <a:rPr lang="en-US" altLang="ko-KR" dirty="0"/>
              <a:t>/</a:t>
            </a:r>
            <a:r>
              <a:rPr lang="ko-KR" altLang="en-US" dirty="0"/>
              <a:t>후드 쓰기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/>
              <a:t>핸드폰사용</a:t>
            </a:r>
            <a:r>
              <a:rPr lang="en-US" altLang="ko-KR" dirty="0"/>
              <a:t>(</a:t>
            </a:r>
            <a:r>
              <a:rPr lang="ko-KR" altLang="en-US" dirty="0" err="1"/>
              <a:t>진동포함</a:t>
            </a:r>
            <a:r>
              <a:rPr lang="en-US" altLang="ko-KR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지각</a:t>
            </a:r>
            <a:r>
              <a:rPr lang="en-US" altLang="ko-KR" dirty="0"/>
              <a:t>(</a:t>
            </a:r>
            <a:r>
              <a:rPr lang="ko-KR" altLang="en-US" dirty="0"/>
              <a:t>출석부르기가 끝난 후 들어 오는 것</a:t>
            </a:r>
            <a:r>
              <a:rPr lang="en-US" altLang="ko-KR" dirty="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6E6E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6E6E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굴림" panose="020B0600000101010101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4639</TotalTime>
  <Words>457</Words>
  <Application>Microsoft Office PowerPoint</Application>
  <PresentationFormat>화면 슬라이드 쇼(4:3)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맑은 고딕</vt:lpstr>
      <vt:lpstr>Arial</vt:lpstr>
      <vt:lpstr>Courier New</vt:lpstr>
      <vt:lpstr>Tahoma</vt:lpstr>
      <vt:lpstr>Times New Roman</vt:lpstr>
      <vt:lpstr>Wingdings</vt:lpstr>
      <vt:lpstr>조화</vt:lpstr>
      <vt:lpstr>“Who am I?” </vt:lpstr>
      <vt:lpstr>The title of this course is:</vt:lpstr>
      <vt:lpstr>This course is about:</vt:lpstr>
      <vt:lpstr>This course is about:</vt:lpstr>
      <vt:lpstr>About the course: </vt:lpstr>
      <vt:lpstr>About the course: </vt:lpstr>
      <vt:lpstr>About the course: </vt:lpstr>
      <vt:lpstr>About the course: </vt:lpstr>
      <vt:lpstr>About the course: </vt:lpstr>
      <vt:lpstr>앞자리조교: </vt:lpstr>
    </vt:vector>
  </TitlesOfParts>
  <Company>NHN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3장. Hello World</dc:title>
  <dc:creator>Hyun Chang Lee</dc:creator>
  <cp:lastModifiedBy>윤영미</cp:lastModifiedBy>
  <cp:revision>49</cp:revision>
  <dcterms:created xsi:type="dcterms:W3CDTF">2004-05-10T10:08:36Z</dcterms:created>
  <dcterms:modified xsi:type="dcterms:W3CDTF">2021-03-01T12:51:09Z</dcterms:modified>
</cp:coreProperties>
</file>