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61" r:id="rId3"/>
    <p:sldId id="343" r:id="rId4"/>
    <p:sldId id="344" r:id="rId5"/>
    <p:sldId id="352" r:id="rId6"/>
    <p:sldId id="346" r:id="rId7"/>
    <p:sldId id="347" r:id="rId8"/>
    <p:sldId id="348" r:id="rId9"/>
    <p:sldId id="353" r:id="rId10"/>
    <p:sldId id="35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95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37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8712" name="页眉占位符 1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eaLnBrk="1" fontAlgn="base" latinLnBrk="0" hangingPunct="1"/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1048713" name="日期占位符 2"/>
          <p:cNvSpPr/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algn="r" eaLnBrk="1" fontAlgn="base" latinLnBrk="0" hangingPunct="1"/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3076" name="幻灯片图像占位符 3"/>
          <p:cNvSpPr/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备注占位符 4"/>
          <p:cNvSpPr/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716" name="页脚占位符 5"/>
          <p:cNvSpPr/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eaLnBrk="1" fontAlgn="base" latinLnBrk="0" hangingPunct="1"/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1048717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 eaLnBrk="1" fontAlgn="base" latinLnBrk="0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kern="1200" baseline="0">
        <a:solidFill>
          <a:srgbClr val="000000"/>
        </a:solidFill>
        <a:latin typeface="Calibri" panose="020F0502020204030204" pitchFamily="34" charset="0"/>
        <a:ea typeface="宋体" panose="02010600030101010101" pitchFamily="2" charset="-122"/>
        <a:sym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/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78" name="日期占位符 3"/>
          <p:cNvSpPr/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l" fontAlgn="base">
              <a:buFontTx/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B962C8B-B14F-4D97-AF65-F5344CB8AC3E}" type="datetimeFigureOut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79" name="页脚占位符 4"/>
          <p:cNvSpPr/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ctr" fontAlgn="base">
              <a:buFontTx/>
              <a:defRPr sz="1200" b="1" i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  <p:sp>
        <p:nvSpPr>
          <p:cNvPr id="1048580" name="灯片编号占位符 5"/>
          <p:cNvSpPr/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marL="0" indent="0" algn="r" fontAlgn="base">
              <a:buFontTx/>
              <a:defRPr sz="1200" b="1" i="1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zh-CN" altLang="en-US" strike="noStrike" baseline="0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</a:fld>
            <a:endParaRPr lang="zh-CN" altLang="en-US" strike="noStrike" baseline="0" noProof="1" dirty="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1" hangingPunct="1">
        <a:spcBef>
          <a:spcPct val="0"/>
        </a:spcBef>
        <a:spcAft>
          <a:spcPct val="0"/>
        </a:spcAft>
        <a:buNone/>
        <a:defRPr sz="4400" b="0" kern="1200">
          <a:solidFill>
            <a:srgbClr val="000000"/>
          </a:solidFill>
          <a:latin typeface="+mj-lt"/>
          <a:ea typeface="+mj-ea"/>
          <a:cs typeface="+mj-cs"/>
        </a:defRPr>
      </a:lvl1pPr>
      <a:lvl2pPr marL="0" lvl="1" indent="0" algn="ctr" defTabSz="914400" eaLnBrk="1" fontAlgn="base" latinLnBrk="1" hangingPunct="1">
        <a:spcBef>
          <a:spcPct val="0"/>
        </a:spcBef>
        <a:spcAft>
          <a:spcPct val="0"/>
        </a:spcAft>
        <a:buFontTx/>
        <a:buNone/>
        <a:defRPr sz="4400" b="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2pPr>
      <a:lvl3pPr marL="0" lvl="2" indent="0" algn="ctr" defTabSz="914400" eaLnBrk="1" fontAlgn="base" latinLnBrk="1" hangingPunct="1">
        <a:spcBef>
          <a:spcPct val="0"/>
        </a:spcBef>
        <a:spcAft>
          <a:spcPct val="0"/>
        </a:spcAft>
        <a:buFontTx/>
        <a:buNone/>
        <a:defRPr sz="4400" b="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3pPr>
      <a:lvl4pPr marL="0" lvl="3" indent="0" algn="ctr" defTabSz="914400" eaLnBrk="1" fontAlgn="base" latinLnBrk="1" hangingPunct="1">
        <a:spcBef>
          <a:spcPct val="0"/>
        </a:spcBef>
        <a:spcAft>
          <a:spcPct val="0"/>
        </a:spcAft>
        <a:buFontTx/>
        <a:buNone/>
        <a:defRPr sz="4400" b="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4pPr>
      <a:lvl5pPr marL="0" lvl="4" indent="0" algn="ctr" defTabSz="914400" eaLnBrk="1" fontAlgn="base" latinLnBrk="1" hangingPunct="1">
        <a:spcBef>
          <a:spcPct val="0"/>
        </a:spcBef>
        <a:spcAft>
          <a:spcPct val="0"/>
        </a:spcAft>
        <a:buFontTx/>
        <a:buNone/>
        <a:defRPr sz="4400" b="0" kern="1200"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+mj-cs"/>
        </a:defRPr>
      </a:lvl5pPr>
    </p:titleStyle>
    <p:bodyStyle>
      <a:lvl1pPr marL="342900" lvl="0" indent="-3429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2pPr>
      <a:lvl3pPr marL="1143000" lvl="2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3pPr>
      <a:lvl4pPr marL="1600200" lvl="3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4pPr>
      <a:lvl5pPr marL="2057400" lvl="4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5pPr>
      <a:lvl6pPr marL="2514600" lvl="5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6pPr>
      <a:lvl7pPr marL="2971800" lvl="6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7pPr>
      <a:lvl8pPr marL="3429000" lvl="7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8pPr>
      <a:lvl9pPr marL="3886200" lvl="8" indent="-228600" algn="l" defTabSz="91440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-4572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2pPr>
      <a:lvl3pPr marL="914400" lvl="2" indent="-9144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3pPr>
      <a:lvl4pPr marL="1371600" lvl="3" indent="-13716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4pPr>
      <a:lvl5pPr marL="1828800" lvl="4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5pPr>
      <a:lvl6pPr marL="2286000" lvl="5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6pPr>
      <a:lvl7pPr marL="2743200" lvl="6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7pPr>
      <a:lvl8pPr marL="3200400" lvl="7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8pPr>
      <a:lvl9pPr marL="3657600" lvl="8" indent="-1828800" algn="l" defTabSz="914400" eaLnBrk="1" fontAlgn="base" latinLnBrk="0" hangingPunct="1">
        <a:buFontTx/>
        <a:buNone/>
        <a:defRPr sz="1800" b="0" kern="1200">
          <a:solidFill>
            <a:srgbClr val="000000"/>
          </a:solidFill>
          <a:latin typeface="Calibri" panose="020F0502020204030204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2"/>
          <p:cNvSpPr/>
          <p:nvPr/>
        </p:nvSpPr>
        <p:spPr>
          <a:xfrm>
            <a:off x="252731" y="273685"/>
            <a:ext cx="6602731" cy="455295"/>
          </a:xfrm>
          <a:prstGeom prst="roundRect">
            <a:avLst>
              <a:gd name="adj" fmla="val 50000"/>
            </a:avLst>
          </a:prstGeom>
          <a:solidFill>
            <a:srgbClr val="93CDDD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6919" y="1485900"/>
            <a:ext cx="982345" cy="948691"/>
          </a:xfrm>
          <a:prstGeom prst="ellipse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" dirty="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-585617" y="-189969"/>
            <a:ext cx="13373100" cy="7854527"/>
            <a:chOff x="-2483" y="-591"/>
            <a:chExt cx="15795" cy="9277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-2415" y="1217"/>
              <a:ext cx="156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-2112" y="462"/>
              <a:ext cx="154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-2415" y="1981"/>
              <a:ext cx="15603" cy="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-1999" y="2777"/>
              <a:ext cx="15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-2119" y="3520"/>
              <a:ext cx="15307" cy="2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-2415" y="4227"/>
              <a:ext cx="156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-2297" y="4972"/>
              <a:ext cx="15108" cy="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-2119" y="5767"/>
              <a:ext cx="1530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-1999" y="6558"/>
              <a:ext cx="153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-2483" y="7307"/>
              <a:ext cx="157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65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12" y="-591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104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789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49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31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06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834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63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451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8201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97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977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-97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80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145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-81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-1542" y="-42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2136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任意多边形: 形状 23"/>
          <p:cNvSpPr/>
          <p:nvPr/>
        </p:nvSpPr>
        <p:spPr>
          <a:xfrm>
            <a:off x="-24765" y="4488815"/>
            <a:ext cx="12192000" cy="2389505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93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">
              <a:cs typeface="+mn-ea"/>
              <a:sym typeface="+mn-lt"/>
            </a:endParaRPr>
          </a:p>
        </p:txBody>
      </p:sp>
      <p:sp>
        <p:nvSpPr>
          <p:cNvPr id="31" name="标题 1"/>
          <p:cNvSpPr txBox="1"/>
          <p:nvPr/>
        </p:nvSpPr>
        <p:spPr>
          <a:xfrm>
            <a:off x="-168275" y="116840"/>
            <a:ext cx="7411720" cy="6642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教科版小学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《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科学</a:t>
            </a:r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》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三年级上册《空气》单元</a:t>
            </a:r>
            <a:endParaRPr lang="zh-CN" altLang="en-US" sz="2400" spc="5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3647863" y="1628987"/>
            <a:ext cx="6945631" cy="7702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800" b="1" spc="500" dirty="0">
                <a:latin typeface="黑体" panose="02010609060101010101" charset="-122"/>
                <a:ea typeface="黑体" panose="02010609060101010101" charset="-122"/>
              </a:rPr>
              <a:t>2.空气能占据空间吗</a:t>
            </a:r>
            <a:endParaRPr sz="4800" b="1" spc="5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医疗实验器材插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4437380"/>
            <a:ext cx="2799080" cy="2799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97268" name="Picture 17" descr="_~ED[WKWU_`YWNV}LAT6CO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613" y="469900"/>
            <a:ext cx="7581900" cy="5916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-96837" y="-33337"/>
            <a:ext cx="12192000" cy="998537"/>
          </a:xfrm>
          <a:prstGeom prst="rect">
            <a:avLst/>
          </a:prstGeom>
          <a:solidFill>
            <a:srgbClr val="FDEADA"/>
          </a:solidFill>
          <a:ln w="9525">
            <a:noFill/>
          </a:ln>
        </p:spPr>
        <p:txBody>
          <a:bodyPr lIns="121920" tIns="60960" rIns="121920" bIns="60960" anchor="ctr" anchorCtr="0"/>
          <a:p>
            <a:pPr algn="ctr">
              <a:buFontTx/>
            </a:pPr>
            <a:endParaRPr lang="zh-CN" altLang="en-US" sz="1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TextBox 9"/>
          <p:cNvSpPr/>
          <p:nvPr/>
        </p:nvSpPr>
        <p:spPr>
          <a:xfrm>
            <a:off x="119063" y="-26987"/>
            <a:ext cx="5664200" cy="86042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>
            <a:spAutoFit/>
          </a:bodyPr>
          <a:p>
            <a:pPr algn="ctr">
              <a:buFontTx/>
            </a:pPr>
            <a:r>
              <a:rPr lang="zh-CN" altLang="en-US" sz="36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压杯入水实验步骤</a:t>
            </a:r>
            <a:r>
              <a:rPr lang="zh-CN" altLang="en-US" sz="4800" b="1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9063" name="Rectangle 4"/>
          <p:cNvSpPr/>
          <p:nvPr/>
        </p:nvSpPr>
        <p:spPr>
          <a:xfrm>
            <a:off x="552450" y="1519238"/>
            <a:ext cx="5235575" cy="736600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揉成纸团，粘在杯底</a:t>
            </a: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9065" name="Rectangle 5"/>
          <p:cNvSpPr/>
          <p:nvPr/>
        </p:nvSpPr>
        <p:spPr>
          <a:xfrm>
            <a:off x="552450" y="2565400"/>
            <a:ext cx="5414963" cy="736600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竖直倒扣，没过杯底</a:t>
            </a:r>
            <a:r>
              <a:rPr lang="zh-CN" altLang="en-US" sz="40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2" name="组合 281"/>
          <p:cNvGrpSpPr/>
          <p:nvPr/>
        </p:nvGrpSpPr>
        <p:grpSpPr>
          <a:xfrm>
            <a:off x="7246938" y="1216025"/>
            <a:ext cx="768350" cy="963613"/>
            <a:chOff x="3742" y="527"/>
            <a:chExt cx="499" cy="590"/>
          </a:xfrm>
        </p:grpSpPr>
        <p:sp>
          <p:nvSpPr>
            <p:cNvPr id="6150" name="AutoShape 7"/>
            <p:cNvSpPr/>
            <p:nvPr/>
          </p:nvSpPr>
          <p:spPr>
            <a:xfrm rot="10800000">
              <a:off x="3742" y="527"/>
              <a:ext cx="499" cy="59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1" name="AutoShape 8"/>
            <p:cNvSpPr/>
            <p:nvPr/>
          </p:nvSpPr>
          <p:spPr>
            <a:xfrm>
              <a:off x="3878" y="527"/>
              <a:ext cx="227" cy="136"/>
            </a:xfrm>
            <a:prstGeom prst="cloudCallout">
              <a:avLst>
                <a:gd name="adj1" fmla="val 41190"/>
                <a:gd name="adj2" fmla="val 2206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20" tIns="60960" rIns="121920" bIns="60960" anchor="ctr" anchorCtr="0"/>
            <a:p>
              <a:pPr algn="ctr" eaLnBrk="0" hangingPunct="0">
                <a:buFontTx/>
              </a:pPr>
              <a:endParaRPr lang="zh-CN" altLang="en-US" sz="100" dirty="0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sp>
        <p:nvSpPr>
          <p:cNvPr id="1049071" name="Rectangle 9"/>
          <p:cNvSpPr/>
          <p:nvPr/>
        </p:nvSpPr>
        <p:spPr>
          <a:xfrm>
            <a:off x="623888" y="3630613"/>
            <a:ext cx="5237162" cy="736600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杯中水位，画线记录</a:t>
            </a: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9073" name="Rectangle 10"/>
          <p:cNvSpPr/>
          <p:nvPr/>
        </p:nvSpPr>
        <p:spPr>
          <a:xfrm>
            <a:off x="623888" y="4581525"/>
            <a:ext cx="5235575" cy="736600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拿起杯子，擦干观察</a:t>
            </a: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9075" name="Rectangle 11"/>
          <p:cNvSpPr/>
          <p:nvPr/>
        </p:nvSpPr>
        <p:spPr>
          <a:xfrm>
            <a:off x="623888" y="5516563"/>
            <a:ext cx="5414962" cy="738187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zh-CN" sz="4000" dirty="0">
                <a:latin typeface="微软雅黑" panose="020B0503020204020204" charset="-122"/>
                <a:ea typeface="微软雅黑" panose="020B0503020204020204" charset="-122"/>
              </a:rPr>
              <a:t>大家一起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，思考记录</a:t>
            </a:r>
            <a:r>
              <a:rPr lang="zh-CN" altLang="en-US" sz="40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zh-CN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4" name="组合 283"/>
          <p:cNvGrpSpPr/>
          <p:nvPr/>
        </p:nvGrpSpPr>
        <p:grpSpPr>
          <a:xfrm>
            <a:off x="6577013" y="2462213"/>
            <a:ext cx="2206625" cy="1922462"/>
            <a:chOff x="3152" y="1162"/>
            <a:chExt cx="1043" cy="908"/>
          </a:xfrm>
        </p:grpSpPr>
        <p:grpSp>
          <p:nvGrpSpPr>
            <p:cNvPr id="6156" name="组合 285"/>
            <p:cNvGrpSpPr/>
            <p:nvPr/>
          </p:nvGrpSpPr>
          <p:grpSpPr>
            <a:xfrm>
              <a:off x="3152" y="1162"/>
              <a:ext cx="1043" cy="908"/>
              <a:chOff x="1066" y="2205"/>
              <a:chExt cx="1224" cy="1089"/>
            </a:xfrm>
          </p:grpSpPr>
          <p:grpSp>
            <p:nvGrpSpPr>
              <p:cNvPr id="6157" name="组合 287"/>
              <p:cNvGrpSpPr/>
              <p:nvPr/>
            </p:nvGrpSpPr>
            <p:grpSpPr>
              <a:xfrm>
                <a:off x="1066" y="2387"/>
                <a:ext cx="1224" cy="907"/>
                <a:chOff x="1066" y="2387"/>
                <a:chExt cx="1224" cy="907"/>
              </a:xfrm>
            </p:grpSpPr>
            <p:sp>
              <p:nvSpPr>
                <p:cNvPr id="6158" name="Rectangle 15"/>
                <p:cNvSpPr/>
                <p:nvPr/>
              </p:nvSpPr>
              <p:spPr>
                <a:xfrm>
                  <a:off x="1066" y="2704"/>
                  <a:ext cx="1224" cy="590"/>
                </a:xfrm>
                <a:prstGeom prst="rect">
                  <a:avLst/>
                </a:prstGeom>
                <a:solidFill>
                  <a:srgbClr val="4F81BD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121920" tIns="60960" rIns="121920" bIns="60960" anchor="ctr" anchorCtr="0"/>
                <a:p>
                  <a:pPr>
                    <a:buFontTx/>
                  </a:pPr>
                  <a:endParaRPr lang="zh-CN" altLang="en-US" sz="1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9" name="Rectangle 16"/>
                <p:cNvSpPr/>
                <p:nvPr/>
              </p:nvSpPr>
              <p:spPr>
                <a:xfrm>
                  <a:off x="1066" y="2387"/>
                  <a:ext cx="1224" cy="31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121920" tIns="60960" rIns="121920" bIns="60960" anchor="ctr" anchorCtr="0"/>
                <a:p>
                  <a:pPr>
                    <a:buFontTx/>
                  </a:pPr>
                  <a:endParaRPr lang="zh-CN" altLang="en-US" sz="1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60" name="组合 289"/>
              <p:cNvGrpSpPr/>
              <p:nvPr/>
            </p:nvGrpSpPr>
            <p:grpSpPr>
              <a:xfrm>
                <a:off x="1474" y="2205"/>
                <a:ext cx="409" cy="500"/>
                <a:chOff x="3742" y="527"/>
                <a:chExt cx="499" cy="590"/>
              </a:xfrm>
            </p:grpSpPr>
            <p:sp>
              <p:nvSpPr>
                <p:cNvPr id="6161" name="AutoShape 18"/>
                <p:cNvSpPr/>
                <p:nvPr/>
              </p:nvSpPr>
              <p:spPr>
                <a:xfrm rot="10800000">
                  <a:off x="3742" y="527"/>
                  <a:ext cx="499" cy="590"/>
                </a:xfrm>
                <a:custGeom>
                  <a:avLst/>
                  <a:gdLst/>
                  <a:ahLst/>
                  <a:cxnLst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62" name="AutoShape 19"/>
                <p:cNvSpPr/>
                <p:nvPr/>
              </p:nvSpPr>
              <p:spPr>
                <a:xfrm>
                  <a:off x="3878" y="527"/>
                  <a:ext cx="227" cy="136"/>
                </a:xfrm>
                <a:prstGeom prst="cloudCallout">
                  <a:avLst>
                    <a:gd name="adj1" fmla="val 41190"/>
                    <a:gd name="adj2" fmla="val 22060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121920" tIns="60960" rIns="121920" bIns="60960" anchor="ctr" anchorCtr="0"/>
                <a:p>
                  <a:pPr algn="ctr" eaLnBrk="0" hangingPunct="0">
                    <a:buFontTx/>
                  </a:pPr>
                  <a:endParaRPr lang="zh-CN" altLang="en-US" sz="100" dirty="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163" name="AutoShape 20"/>
            <p:cNvSpPr/>
            <p:nvPr/>
          </p:nvSpPr>
          <p:spPr>
            <a:xfrm>
              <a:off x="3969" y="1207"/>
              <a:ext cx="136" cy="317"/>
            </a:xfrm>
            <a:prstGeom prst="downArrow">
              <a:avLst>
                <a:gd name="adj1" fmla="val 50000"/>
                <a:gd name="adj2" fmla="val 58228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21920" tIns="60960" rIns="121920" bIns="60960" anchor="ctr" anchorCtr="0"/>
            <a:p>
              <a:pPr>
                <a:buFontTx/>
              </a:pPr>
              <a:endParaRPr lang="zh-CN" altLang="en-US" sz="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9647238" y="2751138"/>
            <a:ext cx="2208212" cy="1631950"/>
            <a:chOff x="4558" y="1298"/>
            <a:chExt cx="1043" cy="771"/>
          </a:xfrm>
        </p:grpSpPr>
        <p:grpSp>
          <p:nvGrpSpPr>
            <p:cNvPr id="6165" name="组合 293"/>
            <p:cNvGrpSpPr/>
            <p:nvPr/>
          </p:nvGrpSpPr>
          <p:grpSpPr>
            <a:xfrm>
              <a:off x="4558" y="1298"/>
              <a:ext cx="1043" cy="771"/>
              <a:chOff x="2064" y="3249"/>
              <a:chExt cx="1224" cy="908"/>
            </a:xfrm>
          </p:grpSpPr>
          <p:grpSp>
            <p:nvGrpSpPr>
              <p:cNvPr id="6166" name="组合 295"/>
              <p:cNvGrpSpPr/>
              <p:nvPr/>
            </p:nvGrpSpPr>
            <p:grpSpPr>
              <a:xfrm>
                <a:off x="2064" y="3249"/>
                <a:ext cx="1224" cy="907"/>
                <a:chOff x="1066" y="2387"/>
                <a:chExt cx="1224" cy="907"/>
              </a:xfrm>
            </p:grpSpPr>
            <p:sp>
              <p:nvSpPr>
                <p:cNvPr id="6167" name="Rectangle 24"/>
                <p:cNvSpPr/>
                <p:nvPr/>
              </p:nvSpPr>
              <p:spPr>
                <a:xfrm>
                  <a:off x="1066" y="2704"/>
                  <a:ext cx="1224" cy="590"/>
                </a:xfrm>
                <a:prstGeom prst="rect">
                  <a:avLst/>
                </a:prstGeom>
                <a:solidFill>
                  <a:srgbClr val="4F81BD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121920" tIns="60960" rIns="121920" bIns="60960" anchor="ctr" anchorCtr="0"/>
                <a:p>
                  <a:pPr>
                    <a:buFontTx/>
                  </a:pPr>
                  <a:endParaRPr lang="zh-CN" altLang="en-US" sz="1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8" name="Rectangle 25"/>
                <p:cNvSpPr/>
                <p:nvPr/>
              </p:nvSpPr>
              <p:spPr>
                <a:xfrm>
                  <a:off x="1066" y="2387"/>
                  <a:ext cx="1224" cy="31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121920" tIns="60960" rIns="121920" bIns="60960" anchor="ctr" anchorCtr="0"/>
                <a:p>
                  <a:pPr>
                    <a:buFontTx/>
                  </a:pPr>
                  <a:endParaRPr lang="zh-CN" altLang="en-US" sz="1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69" name="组合 297"/>
              <p:cNvGrpSpPr/>
              <p:nvPr/>
            </p:nvGrpSpPr>
            <p:grpSpPr>
              <a:xfrm>
                <a:off x="2517" y="3657"/>
                <a:ext cx="409" cy="500"/>
                <a:chOff x="3742" y="527"/>
                <a:chExt cx="499" cy="590"/>
              </a:xfrm>
            </p:grpSpPr>
            <p:sp>
              <p:nvSpPr>
                <p:cNvPr id="6170" name="AutoShape 27"/>
                <p:cNvSpPr/>
                <p:nvPr/>
              </p:nvSpPr>
              <p:spPr>
                <a:xfrm rot="10800000">
                  <a:off x="3742" y="527"/>
                  <a:ext cx="499" cy="590"/>
                </a:xfrm>
                <a:custGeom>
                  <a:avLst/>
                  <a:gdLst/>
                  <a:ahLst/>
                  <a:cxnLst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71" name="AutoShape 28"/>
                <p:cNvSpPr/>
                <p:nvPr/>
              </p:nvSpPr>
              <p:spPr>
                <a:xfrm>
                  <a:off x="3878" y="527"/>
                  <a:ext cx="227" cy="136"/>
                </a:xfrm>
                <a:prstGeom prst="cloudCallout">
                  <a:avLst>
                    <a:gd name="adj1" fmla="val 41190"/>
                    <a:gd name="adj2" fmla="val 22060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121920" tIns="60960" rIns="121920" bIns="60960" anchor="ctr" anchorCtr="0"/>
                <a:p>
                  <a:pPr algn="ctr" eaLnBrk="0" hangingPunct="0">
                    <a:buFontTx/>
                  </a:pPr>
                  <a:endParaRPr lang="zh-CN" altLang="en-US" sz="100" dirty="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172" name="AutoShape 29"/>
            <p:cNvSpPr/>
            <p:nvPr/>
          </p:nvSpPr>
          <p:spPr>
            <a:xfrm>
              <a:off x="5375" y="1661"/>
              <a:ext cx="136" cy="317"/>
            </a:xfrm>
            <a:prstGeom prst="downArrow">
              <a:avLst>
                <a:gd name="adj1" fmla="val 50000"/>
                <a:gd name="adj2" fmla="val 58228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21920" tIns="60960" rIns="121920" bIns="60960" anchor="ctr" anchorCtr="0"/>
            <a:p>
              <a:pPr>
                <a:buFontTx/>
              </a:pPr>
              <a:endParaRPr lang="zh-CN" altLang="en-US" sz="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6577013" y="4576763"/>
            <a:ext cx="2206625" cy="1631950"/>
            <a:chOff x="3152" y="2205"/>
            <a:chExt cx="1043" cy="771"/>
          </a:xfrm>
        </p:grpSpPr>
        <p:grpSp>
          <p:nvGrpSpPr>
            <p:cNvPr id="6174" name="组合 301"/>
            <p:cNvGrpSpPr/>
            <p:nvPr/>
          </p:nvGrpSpPr>
          <p:grpSpPr>
            <a:xfrm>
              <a:off x="3152" y="2205"/>
              <a:ext cx="1043" cy="771"/>
              <a:chOff x="2064" y="3249"/>
              <a:chExt cx="1224" cy="908"/>
            </a:xfrm>
          </p:grpSpPr>
          <p:grpSp>
            <p:nvGrpSpPr>
              <p:cNvPr id="6175" name="组合 303"/>
              <p:cNvGrpSpPr/>
              <p:nvPr/>
            </p:nvGrpSpPr>
            <p:grpSpPr>
              <a:xfrm>
                <a:off x="2064" y="3249"/>
                <a:ext cx="1224" cy="907"/>
                <a:chOff x="1066" y="2387"/>
                <a:chExt cx="1224" cy="907"/>
              </a:xfrm>
            </p:grpSpPr>
            <p:sp>
              <p:nvSpPr>
                <p:cNvPr id="6176" name="Rectangle 33"/>
                <p:cNvSpPr/>
                <p:nvPr/>
              </p:nvSpPr>
              <p:spPr>
                <a:xfrm>
                  <a:off x="1066" y="2704"/>
                  <a:ext cx="1224" cy="590"/>
                </a:xfrm>
                <a:prstGeom prst="rect">
                  <a:avLst/>
                </a:prstGeom>
                <a:solidFill>
                  <a:srgbClr val="4F81BD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121920" tIns="60960" rIns="121920" bIns="60960" anchor="ctr" anchorCtr="0"/>
                <a:p>
                  <a:pPr>
                    <a:buFontTx/>
                  </a:pPr>
                  <a:endParaRPr lang="zh-CN" altLang="en-US" sz="1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7" name="Rectangle 34"/>
                <p:cNvSpPr/>
                <p:nvPr/>
              </p:nvSpPr>
              <p:spPr>
                <a:xfrm>
                  <a:off x="1066" y="2387"/>
                  <a:ext cx="1224" cy="31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121920" tIns="60960" rIns="121920" bIns="60960" anchor="ctr" anchorCtr="0"/>
                <a:p>
                  <a:pPr>
                    <a:buFontTx/>
                  </a:pPr>
                  <a:endParaRPr lang="zh-CN" altLang="en-US" sz="1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178" name="组合 305"/>
              <p:cNvGrpSpPr/>
              <p:nvPr/>
            </p:nvGrpSpPr>
            <p:grpSpPr>
              <a:xfrm>
                <a:off x="2517" y="3657"/>
                <a:ext cx="409" cy="500"/>
                <a:chOff x="3742" y="527"/>
                <a:chExt cx="499" cy="590"/>
              </a:xfrm>
            </p:grpSpPr>
            <p:sp>
              <p:nvSpPr>
                <p:cNvPr id="6179" name="AutoShape 36"/>
                <p:cNvSpPr/>
                <p:nvPr/>
              </p:nvSpPr>
              <p:spPr>
                <a:xfrm rot="10800000">
                  <a:off x="3742" y="527"/>
                  <a:ext cx="499" cy="590"/>
                </a:xfrm>
                <a:custGeom>
                  <a:avLst/>
                  <a:gdLst/>
                  <a:ahLst/>
                  <a:cxnLst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80" name="AutoShape 37"/>
                <p:cNvSpPr/>
                <p:nvPr/>
              </p:nvSpPr>
              <p:spPr>
                <a:xfrm>
                  <a:off x="3878" y="527"/>
                  <a:ext cx="227" cy="136"/>
                </a:xfrm>
                <a:prstGeom prst="cloudCallout">
                  <a:avLst>
                    <a:gd name="adj1" fmla="val 41190"/>
                    <a:gd name="adj2" fmla="val 22060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121920" tIns="60960" rIns="121920" bIns="60960" anchor="ctr" anchorCtr="0"/>
                <a:p>
                  <a:pPr algn="ctr" eaLnBrk="0" hangingPunct="0">
                    <a:buFontTx/>
                  </a:pPr>
                  <a:endParaRPr lang="zh-CN" altLang="en-US" sz="100" dirty="0"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181" name="AutoShape 38"/>
            <p:cNvSpPr/>
            <p:nvPr/>
          </p:nvSpPr>
          <p:spPr>
            <a:xfrm>
              <a:off x="3969" y="2568"/>
              <a:ext cx="136" cy="317"/>
            </a:xfrm>
            <a:prstGeom prst="downArrow">
              <a:avLst>
                <a:gd name="adj1" fmla="val 50000"/>
                <a:gd name="adj2" fmla="val 58228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21920" tIns="60960" rIns="121920" bIns="60960" anchor="ctr" anchorCtr="0"/>
            <a:p>
              <a:pPr>
                <a:buFontTx/>
              </a:pPr>
              <a:endParaRPr lang="zh-CN" altLang="en-US" sz="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9107" name="Line 39"/>
          <p:cNvSpPr/>
          <p:nvPr/>
        </p:nvSpPr>
        <p:spPr>
          <a:xfrm>
            <a:off x="7362825" y="4872038"/>
            <a:ext cx="7683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812" y="-26987"/>
            <a:ext cx="12199937" cy="6875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1628775"/>
            <a:ext cx="17907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3"/>
          <p:cNvSpPr/>
          <p:nvPr/>
        </p:nvSpPr>
        <p:spPr>
          <a:xfrm>
            <a:off x="0" y="0"/>
            <a:ext cx="12192000" cy="882650"/>
          </a:xfrm>
          <a:prstGeom prst="rect">
            <a:avLst/>
          </a:prstGeom>
          <a:solidFill>
            <a:srgbClr val="FDEADA"/>
          </a:solidFill>
          <a:ln w="9525">
            <a:noFill/>
          </a:ln>
        </p:spPr>
        <p:txBody>
          <a:bodyPr lIns="121920" tIns="60960" rIns="121920" bIns="60960" anchor="ctr" anchorCtr="0"/>
          <a:p>
            <a:pPr algn="ctr">
              <a:buFontTx/>
            </a:pPr>
            <a:endParaRPr lang="zh-CN" altLang="en-US" sz="1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TextBox 9"/>
          <p:cNvSpPr/>
          <p:nvPr/>
        </p:nvSpPr>
        <p:spPr>
          <a:xfrm>
            <a:off x="192088" y="115888"/>
            <a:ext cx="5664200" cy="67627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>
            <a:spAutoFit/>
          </a:bodyPr>
          <a:p>
            <a:pPr algn="ctr">
              <a:buFontTx/>
            </a:pPr>
            <a:r>
              <a:rPr lang="zh-CN" altLang="en-US" sz="36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扎孔观察实验步骤：</a:t>
            </a:r>
            <a:endParaRPr lang="zh-CN" altLang="en-US" sz="3600" b="1" dirty="0">
              <a:solidFill>
                <a:srgbClr val="0000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9147" name="Rectangle 40"/>
          <p:cNvSpPr/>
          <p:nvPr/>
        </p:nvSpPr>
        <p:spPr>
          <a:xfrm>
            <a:off x="2347913" y="2219325"/>
            <a:ext cx="4237037" cy="614363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按住小孔，压杯入水</a:t>
            </a:r>
            <a:endParaRPr lang="zh-CN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0" name="组合 329"/>
          <p:cNvGrpSpPr/>
          <p:nvPr/>
        </p:nvGrpSpPr>
        <p:grpSpPr>
          <a:xfrm>
            <a:off x="7248525" y="1268413"/>
            <a:ext cx="2528888" cy="2033587"/>
            <a:chOff x="3379" y="754"/>
            <a:chExt cx="1542" cy="1179"/>
          </a:xfrm>
        </p:grpSpPr>
        <p:grpSp>
          <p:nvGrpSpPr>
            <p:cNvPr id="8197" name="组合 331"/>
            <p:cNvGrpSpPr/>
            <p:nvPr/>
          </p:nvGrpSpPr>
          <p:grpSpPr>
            <a:xfrm>
              <a:off x="3379" y="754"/>
              <a:ext cx="1542" cy="1179"/>
              <a:chOff x="3152" y="2205"/>
              <a:chExt cx="1043" cy="771"/>
            </a:xfrm>
          </p:grpSpPr>
          <p:grpSp>
            <p:nvGrpSpPr>
              <p:cNvPr id="8198" name="组合 333"/>
              <p:cNvGrpSpPr/>
              <p:nvPr/>
            </p:nvGrpSpPr>
            <p:grpSpPr>
              <a:xfrm>
                <a:off x="3152" y="2205"/>
                <a:ext cx="1043" cy="771"/>
                <a:chOff x="2064" y="3249"/>
                <a:chExt cx="1224" cy="908"/>
              </a:xfrm>
            </p:grpSpPr>
            <p:grpSp>
              <p:nvGrpSpPr>
                <p:cNvPr id="8199" name="组合 335"/>
                <p:cNvGrpSpPr/>
                <p:nvPr/>
              </p:nvGrpSpPr>
              <p:grpSpPr>
                <a:xfrm>
                  <a:off x="2064" y="3249"/>
                  <a:ext cx="1224" cy="907"/>
                  <a:chOff x="1066" y="2387"/>
                  <a:chExt cx="1224" cy="907"/>
                </a:xfrm>
              </p:grpSpPr>
              <p:sp>
                <p:nvSpPr>
                  <p:cNvPr id="8200" name="Rectangle 45"/>
                  <p:cNvSpPr/>
                  <p:nvPr/>
                </p:nvSpPr>
                <p:spPr>
                  <a:xfrm>
                    <a:off x="1066" y="2704"/>
                    <a:ext cx="1224" cy="590"/>
                  </a:xfrm>
                  <a:prstGeom prst="rect">
                    <a:avLst/>
                  </a:prstGeom>
                  <a:solidFill>
                    <a:srgbClr val="4F81BD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121920" tIns="60960" rIns="121920" bIns="60960" anchor="ctr" anchorCtr="0"/>
                  <a:p>
                    <a:pPr>
                      <a:buFontTx/>
                    </a:pPr>
                    <a:endParaRPr lang="zh-CN" altLang="en-US" sz="1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201" name="Rectangle 46"/>
                  <p:cNvSpPr/>
                  <p:nvPr/>
                </p:nvSpPr>
                <p:spPr>
                  <a:xfrm>
                    <a:off x="1066" y="2387"/>
                    <a:ext cx="1224" cy="31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lIns="121920" tIns="60960" rIns="121920" bIns="60960" anchor="ctr" anchorCtr="0"/>
                  <a:p>
                    <a:pPr>
                      <a:buFontTx/>
                    </a:pPr>
                    <a:endParaRPr lang="zh-CN" altLang="en-US" sz="1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8202" name="组合 337"/>
                <p:cNvGrpSpPr/>
                <p:nvPr/>
              </p:nvGrpSpPr>
              <p:grpSpPr>
                <a:xfrm>
                  <a:off x="2517" y="3657"/>
                  <a:ext cx="409" cy="500"/>
                  <a:chOff x="3742" y="527"/>
                  <a:chExt cx="499" cy="590"/>
                </a:xfrm>
              </p:grpSpPr>
              <p:sp>
                <p:nvSpPr>
                  <p:cNvPr id="8203" name="AutoShape 48"/>
                  <p:cNvSpPr/>
                  <p:nvPr/>
                </p:nvSpPr>
                <p:spPr>
                  <a:xfrm rot="10800000">
                    <a:off x="3742" y="527"/>
                    <a:ext cx="499" cy="590"/>
                  </a:xfrm>
                  <a:custGeom>
                    <a:avLst/>
                    <a:gdLst/>
                    <a:ahLst/>
                    <a:cxnLst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8204" name="AutoShape 49"/>
                  <p:cNvSpPr/>
                  <p:nvPr/>
                </p:nvSpPr>
                <p:spPr>
                  <a:xfrm>
                    <a:off x="3878" y="527"/>
                    <a:ext cx="227" cy="136"/>
                  </a:xfrm>
                  <a:prstGeom prst="cloudCallout">
                    <a:avLst>
                      <a:gd name="adj1" fmla="val 41190"/>
                      <a:gd name="adj2" fmla="val 22060"/>
                    </a:avLst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121920" tIns="60960" rIns="121920" bIns="60960" anchor="ctr" anchorCtr="0"/>
                  <a:p>
                    <a:pPr algn="ctr" eaLnBrk="0" hangingPunct="0">
                      <a:buFontTx/>
                    </a:pPr>
                    <a:endParaRPr lang="zh-CN" altLang="en-US" sz="100" dirty="0">
                      <a:latin typeface="Gulim" panose="020B0600000101010101" pitchFamily="34" charset="-127"/>
                      <a:ea typeface="Gulim" panose="020B0600000101010101" pitchFamily="34" charset="-127"/>
                    </a:endParaRPr>
                  </a:p>
                </p:txBody>
              </p:sp>
            </p:grpSp>
          </p:grpSp>
          <p:sp>
            <p:nvSpPr>
              <p:cNvPr id="8205" name="AutoShape 50"/>
              <p:cNvSpPr/>
              <p:nvPr/>
            </p:nvSpPr>
            <p:spPr>
              <a:xfrm>
                <a:off x="3969" y="2568"/>
                <a:ext cx="136" cy="317"/>
              </a:xfrm>
              <a:prstGeom prst="downArrow">
                <a:avLst>
                  <a:gd name="adj1" fmla="val 50000"/>
                  <a:gd name="adj2" fmla="val 58228"/>
                </a:avLst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121920" tIns="60960" rIns="121920" bIns="60960" anchor="ctr" anchorCtr="0"/>
              <a:p>
                <a:pPr>
                  <a:buFontTx/>
                </a:pPr>
                <a:endParaRPr lang="zh-CN" altLang="en-US" sz="1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8206" name="Picture 51" descr="TIM图片2019061714192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852668">
              <a:off x="3833" y="890"/>
              <a:ext cx="453" cy="52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340" name="组合 339"/>
          <p:cNvGrpSpPr/>
          <p:nvPr/>
        </p:nvGrpSpPr>
        <p:grpSpPr>
          <a:xfrm>
            <a:off x="7248525" y="4076700"/>
            <a:ext cx="2528888" cy="2232025"/>
            <a:chOff x="3379" y="2296"/>
            <a:chExt cx="1542" cy="1271"/>
          </a:xfrm>
        </p:grpSpPr>
        <p:grpSp>
          <p:nvGrpSpPr>
            <p:cNvPr id="8208" name="组合 341"/>
            <p:cNvGrpSpPr/>
            <p:nvPr/>
          </p:nvGrpSpPr>
          <p:grpSpPr>
            <a:xfrm>
              <a:off x="3379" y="2296"/>
              <a:ext cx="1542" cy="1179"/>
              <a:chOff x="1066" y="2387"/>
              <a:chExt cx="1224" cy="907"/>
            </a:xfrm>
          </p:grpSpPr>
          <p:sp>
            <p:nvSpPr>
              <p:cNvPr id="8209" name="Rectangle 54"/>
              <p:cNvSpPr/>
              <p:nvPr/>
            </p:nvSpPr>
            <p:spPr>
              <a:xfrm>
                <a:off x="1066" y="2704"/>
                <a:ext cx="1224" cy="590"/>
              </a:xfrm>
              <a:prstGeom prst="rect">
                <a:avLst/>
              </a:prstGeom>
              <a:solidFill>
                <a:srgbClr val="4F81BD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121920" tIns="60960" rIns="121920" bIns="60960" anchor="ctr" anchorCtr="0"/>
              <a:p>
                <a:pPr>
                  <a:buFontTx/>
                </a:pPr>
                <a:endParaRPr lang="zh-CN" altLang="en-US" sz="1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0" name="Rectangle 55"/>
              <p:cNvSpPr/>
              <p:nvPr/>
            </p:nvSpPr>
            <p:spPr>
              <a:xfrm>
                <a:off x="1066" y="2387"/>
                <a:ext cx="1224" cy="318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121920" tIns="60960" rIns="121920" bIns="60960" anchor="ctr" anchorCtr="0"/>
              <a:p>
                <a:pPr>
                  <a:buFontTx/>
                </a:pPr>
                <a:endParaRPr lang="zh-CN" altLang="en-US" sz="1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8211" name="Picture 56" descr="背景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3" y="2750"/>
              <a:ext cx="657" cy="81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12" name="AutoShape 57"/>
            <p:cNvSpPr/>
            <p:nvPr/>
          </p:nvSpPr>
          <p:spPr>
            <a:xfrm>
              <a:off x="4604" y="2840"/>
              <a:ext cx="226" cy="499"/>
            </a:xfrm>
            <a:prstGeom prst="downArrow">
              <a:avLst>
                <a:gd name="adj1" fmla="val 50000"/>
                <a:gd name="adj2" fmla="val 55158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21920" tIns="60960" rIns="121920" bIns="60960" anchor="ctr" anchorCtr="0"/>
            <a:p>
              <a:pPr>
                <a:buFontTx/>
              </a:pPr>
              <a:endParaRPr lang="zh-CN" altLang="en-US" sz="1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097280" name="Picture 58" descr="TIM图片201906171419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852668">
            <a:off x="7697788" y="4056063"/>
            <a:ext cx="709612" cy="82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9165" name="Rectangle 59"/>
          <p:cNvSpPr/>
          <p:nvPr/>
        </p:nvSpPr>
        <p:spPr>
          <a:xfrm>
            <a:off x="2490788" y="4786313"/>
            <a:ext cx="4379912" cy="614362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松开手指，观察变化</a:t>
            </a:r>
            <a:r>
              <a:rPr lang="zh-CN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zh-CN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208 L -0.03923 -0.05017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97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3"/>
          <p:cNvSpPr/>
          <p:nvPr/>
        </p:nvSpPr>
        <p:spPr>
          <a:xfrm>
            <a:off x="-25400" y="-26987"/>
            <a:ext cx="12192000" cy="847725"/>
          </a:xfrm>
          <a:prstGeom prst="rect">
            <a:avLst/>
          </a:prstGeom>
          <a:solidFill>
            <a:srgbClr val="FDEADA"/>
          </a:solidFill>
          <a:ln w="9525">
            <a:noFill/>
          </a:ln>
        </p:spPr>
        <p:txBody>
          <a:bodyPr lIns="121920" tIns="60960" rIns="121920" bIns="60960" anchor="ctr" anchorCtr="0"/>
          <a:p>
            <a:pPr algn="ctr">
              <a:buFontTx/>
            </a:pPr>
            <a:endParaRPr lang="zh-CN" altLang="en-US" sz="1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9218" name="组合 345"/>
          <p:cNvGrpSpPr/>
          <p:nvPr/>
        </p:nvGrpSpPr>
        <p:grpSpPr>
          <a:xfrm>
            <a:off x="2159000" y="1169988"/>
            <a:ext cx="7969250" cy="3649662"/>
            <a:chOff x="2700" y="6900"/>
            <a:chExt cx="7380" cy="3205"/>
          </a:xfrm>
        </p:grpSpPr>
        <p:grpSp>
          <p:nvGrpSpPr>
            <p:cNvPr id="9219" name="组合 347"/>
            <p:cNvGrpSpPr/>
            <p:nvPr/>
          </p:nvGrpSpPr>
          <p:grpSpPr>
            <a:xfrm>
              <a:off x="2700" y="6900"/>
              <a:ext cx="7380" cy="2718"/>
              <a:chOff x="2700" y="6900"/>
              <a:chExt cx="7380" cy="2718"/>
            </a:xfrm>
          </p:grpSpPr>
          <p:pic>
            <p:nvPicPr>
              <p:cNvPr id="9220" name="Picture 5" descr="C:\Users\lenovo\AppData\Roaming\Tencent\Users\2323033937\QQ\WinTemp\RichOle\V4SMK8TQP7YDCSJEMWB0B9X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700" y="7056"/>
                <a:ext cx="3060" cy="256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221" name="Picture 6" descr="C:\Users\lenovo\AppData\Roaming\Tencent\Users\2323033937\QQ\WinTemp\RichOle\S@H`F5R$I%W$N@@J6ZQ3YBW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20" y="6900"/>
                <a:ext cx="3060" cy="263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9222" name="Picture 7" descr="C:\Users\lenovo\AppData\Roaming\Tencent\Users\2323033937\QQ\WinTemp\RichOle\)OSR{EG05DHA8G14WBEJ_AT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" y="8148"/>
                <a:ext cx="780" cy="46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9223" name="Text Box 8"/>
            <p:cNvSpPr/>
            <p:nvPr/>
          </p:nvSpPr>
          <p:spPr>
            <a:xfrm>
              <a:off x="3928" y="9481"/>
              <a:ext cx="14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920" tIns="60960" rIns="121920" bIns="60960" anchor="t" anchorCtr="0"/>
            <a:p>
              <a:pPr eaLnBrk="0" hangingPunct="0">
                <a:buFontTx/>
              </a:pPr>
              <a:r>
                <a:rPr lang="ko-KR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ko-KR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4" name="Text Box 9"/>
            <p:cNvSpPr/>
            <p:nvPr/>
          </p:nvSpPr>
          <p:spPr>
            <a:xfrm>
              <a:off x="8285" y="9481"/>
              <a:ext cx="14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920" tIns="60960" rIns="121920" bIns="60960" anchor="t" anchorCtr="0"/>
            <a:p>
              <a:pPr eaLnBrk="0" hangingPunct="0">
                <a:buFontTx/>
              </a:pPr>
              <a:r>
                <a:rPr lang="ko-KR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ko-KR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25" name="Rectangle 10"/>
          <p:cNvSpPr/>
          <p:nvPr/>
        </p:nvSpPr>
        <p:spPr>
          <a:xfrm>
            <a:off x="993775" y="96838"/>
            <a:ext cx="3443288" cy="674687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algn="ctr" eaLnBrk="0" hangingPunct="0">
              <a:buFontTx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（二）扎孔观察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26" name="Rectangle 11"/>
          <p:cNvSpPr/>
          <p:nvPr/>
        </p:nvSpPr>
        <p:spPr>
          <a:xfrm>
            <a:off x="-49212" y="4516438"/>
            <a:ext cx="12673012" cy="206057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ctr" anchorCtr="0">
            <a:spAutoFit/>
          </a:bodyPr>
          <a:p>
            <a:pPr marL="449580" indent="-1254760" eaLnBrk="0" hangingPunct="0">
              <a:lnSpc>
                <a:spcPct val="150000"/>
              </a:lnSpc>
              <a:buFontTx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▲观察与思考：① 当松开手指后杯子中的水面发生了什么变化？</a:t>
            </a:r>
            <a:endParaRPr lang="zh-CN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49580" indent="-1254760" eaLnBrk="0" hangingPunct="0">
              <a:lnSpc>
                <a:spcPct val="150000"/>
              </a:lnSpc>
              <a:buFontTx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                 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请你在图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和图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的杯子中用线画出水面的位置。</a:t>
            </a:r>
            <a:endParaRPr lang="zh-CN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49580" indent="-1254760" eaLnBrk="0" hangingPunct="0">
              <a:lnSpc>
                <a:spcPct val="150000"/>
              </a:lnSpc>
              <a:buFontTx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                 ② 还有哪些情况发生了变化？</a:t>
            </a:r>
            <a:endParaRPr lang="zh-CN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矩形 3"/>
          <p:cNvSpPr/>
          <p:nvPr/>
        </p:nvSpPr>
        <p:spPr>
          <a:xfrm>
            <a:off x="-23812" y="0"/>
            <a:ext cx="12192000" cy="844550"/>
          </a:xfrm>
          <a:prstGeom prst="rect">
            <a:avLst/>
          </a:prstGeom>
          <a:solidFill>
            <a:srgbClr val="FDEADA"/>
          </a:solidFill>
          <a:ln w="9525">
            <a:noFill/>
          </a:ln>
        </p:spPr>
        <p:txBody>
          <a:bodyPr lIns="121920" tIns="60960" rIns="121920" bIns="60960" anchor="ctr" anchorCtr="0"/>
          <a:p>
            <a:pPr algn="ctr">
              <a:buFontTx/>
            </a:pPr>
            <a:endParaRPr lang="zh-CN" altLang="en-US" sz="1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TextBox 9"/>
          <p:cNvSpPr/>
          <p:nvPr/>
        </p:nvSpPr>
        <p:spPr>
          <a:xfrm>
            <a:off x="407988" y="65088"/>
            <a:ext cx="5664200" cy="676275"/>
          </a:xfrm>
          <a:prstGeom prst="rect">
            <a:avLst/>
          </a:prstGeom>
          <a:noFill/>
          <a:ln w="9525">
            <a:noFill/>
          </a:ln>
        </p:spPr>
        <p:txBody>
          <a:bodyPr lIns="121920" tIns="60960" rIns="121920" bIns="60960" anchor="t" anchorCtr="0">
            <a:spAutoFit/>
          </a:bodyPr>
          <a:p>
            <a:pPr algn="ctr">
              <a:buFontTx/>
            </a:pPr>
            <a:r>
              <a:rPr lang="zh-CN" altLang="en-US" sz="3600" b="1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打气观察实验步骤：</a:t>
            </a:r>
            <a:endParaRPr lang="zh-CN" altLang="en-US" sz="3600" b="1" dirty="0">
              <a:solidFill>
                <a:srgbClr val="0000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9181" name="Rectangle 4"/>
          <p:cNvSpPr/>
          <p:nvPr/>
        </p:nvSpPr>
        <p:spPr>
          <a:xfrm>
            <a:off x="1416050" y="2276475"/>
            <a:ext cx="4379913" cy="614363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按住杯子，球针入孔</a:t>
            </a:r>
            <a:r>
              <a:rPr lang="zh-CN" altLang="en-US" sz="32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zh-CN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9183" name="Rectangle 5"/>
          <p:cNvSpPr/>
          <p:nvPr/>
        </p:nvSpPr>
        <p:spPr>
          <a:xfrm>
            <a:off x="1487488" y="3933825"/>
            <a:ext cx="4357687" cy="612775"/>
          </a:xfrm>
          <a:prstGeom prst="rect">
            <a:avLst/>
          </a:prstGeom>
          <a:noFill/>
          <a:ln w="9525">
            <a:noFill/>
          </a:ln>
        </p:spPr>
        <p:txBody>
          <a:bodyPr wrap="none" lIns="121920" tIns="60960" rIns="121920" bIns="60960" anchor="ctr" anchorCtr="0">
            <a:spAutoFit/>
          </a:bodyPr>
          <a:p>
            <a:pPr eaLnBrk="0" hangingPunct="0">
              <a:buFontTx/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慢慢打气，观察变化 </a:t>
            </a:r>
            <a:endParaRPr lang="zh-CN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6384925" y="1268413"/>
            <a:ext cx="3648075" cy="3425825"/>
            <a:chOff x="3606" y="663"/>
            <a:chExt cx="1724" cy="1618"/>
          </a:xfrm>
        </p:grpSpPr>
        <p:pic>
          <p:nvPicPr>
            <p:cNvPr id="10246" name="Picture 7" descr="[8GC[}NYB5XN~%0S5{5Z}C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06" y="663"/>
              <a:ext cx="1724" cy="16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7" name="AutoShape 8"/>
            <p:cNvSpPr/>
            <p:nvPr/>
          </p:nvSpPr>
          <p:spPr>
            <a:xfrm>
              <a:off x="4967" y="1616"/>
              <a:ext cx="181" cy="453"/>
            </a:xfrm>
            <a:prstGeom prst="downArrow">
              <a:avLst>
                <a:gd name="adj1" fmla="val 50000"/>
                <a:gd name="adj2" fmla="val 62522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21920" tIns="60960" rIns="121920" bIns="60960" anchor="ctr" anchorCtr="0"/>
            <a:p>
              <a:pPr>
                <a:buFontTx/>
              </a:pPr>
              <a:endParaRPr lang="zh-CN" altLang="en-US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8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49150" cy="6850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0" y="2564765"/>
            <a:ext cx="223012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3"/>
          <p:cNvSpPr/>
          <p:nvPr/>
        </p:nvSpPr>
        <p:spPr>
          <a:xfrm>
            <a:off x="-23812" y="0"/>
            <a:ext cx="12192000" cy="1344613"/>
          </a:xfrm>
          <a:prstGeom prst="rect">
            <a:avLst/>
          </a:prstGeom>
          <a:solidFill>
            <a:srgbClr val="FDEADA"/>
          </a:solidFill>
          <a:ln w="9525">
            <a:noFill/>
          </a:ln>
        </p:spPr>
        <p:txBody>
          <a:bodyPr lIns="121920" tIns="60960" rIns="121920" bIns="60960" anchor="ctr" anchorCtr="0"/>
          <a:p>
            <a:pPr algn="ctr">
              <a:buFontTx/>
            </a:pPr>
            <a:endParaRPr lang="zh-CN" altLang="en-US" sz="1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097300" name="Picture 3" descr="R)%FC8020DBDBHOW_O1KN~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075" y="1412875"/>
            <a:ext cx="5384800" cy="2386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302" name="Picture 4" descr="JR2B{LR`WC42[LDR~YPT9N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5" y="4137025"/>
            <a:ext cx="3409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304" name="Picture 5" descr="{VDZ@K4(3Q7VK}@FU3E@~B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63" y="4137025"/>
            <a:ext cx="3451225" cy="2419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jk5N2NlY2M3YTYxOWZiOGYxNjRiYWQ5ODRlZGVhYmY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/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Calibri</vt:lpstr>
      <vt:lpstr>微软雅黑</vt:lpstr>
      <vt:lpstr>黑体</vt:lpstr>
      <vt:lpstr>华文中宋</vt:lpstr>
      <vt:lpstr>Gulim</vt:lpstr>
      <vt:lpstr>Malgun Gothic</vt:lpstr>
      <vt:lpstr>Arial Unicode MS</vt:lpstr>
      <vt:lpstr>Calibri Light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☞ ♚ ☜</cp:lastModifiedBy>
  <cp:revision>6</cp:revision>
  <dcterms:created xsi:type="dcterms:W3CDTF">2022-08-28T03:11:00Z</dcterms:created>
  <dcterms:modified xsi:type="dcterms:W3CDTF">2024-07-01T02:13:13Z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23D61A7DDE8849BF85C65EC145628C63_11</vt:lpwstr>
  </property>
  <property fmtid="{D5CDD505-2E9C-101B-9397-08002B2CF9AE}" pid="4" name="KSOTemplateUUID">
    <vt:lpwstr>v1.0_mb_tJt+GdyZ/4TYzOHKra19wQ==</vt:lpwstr>
  </property>
</Properties>
</file>