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37" r:id="rId4"/>
    <p:sldId id="316" r:id="rId5"/>
    <p:sldId id="318" r:id="rId6"/>
    <p:sldId id="319" r:id="rId7"/>
    <p:sldId id="320" r:id="rId8"/>
    <p:sldId id="321" r:id="rId9"/>
    <p:sldId id="323" r:id="rId10"/>
    <p:sldId id="332" r:id="rId11"/>
    <p:sldId id="324" r:id="rId12"/>
    <p:sldId id="333" r:id="rId13"/>
    <p:sldId id="325" r:id="rId14"/>
    <p:sldId id="327" r:id="rId15"/>
    <p:sldId id="334" r:id="rId16"/>
    <p:sldId id="335" r:id="rId17"/>
    <p:sldId id="336" r:id="rId1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85"/>
    <p:restoredTop sz="94660"/>
  </p:normalViewPr>
  <p:slideViewPr>
    <p:cSldViewPr showGuides="1">
      <p:cViewPr varScale="1">
        <p:scale>
          <a:sx n="63" d="100"/>
          <a:sy n="63" d="100"/>
        </p:scale>
        <p:origin x="-155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.jpeg"/><Relationship Id="rId3" Type="http://schemas.openxmlformats.org/officeDocument/2006/relationships/image" Target="../media/image14.wmf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GIF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image" Target="../media/image2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wmf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wmf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50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513" y="2060575"/>
            <a:ext cx="5106987" cy="339883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51" name="Group 16"/>
          <p:cNvGrpSpPr/>
          <p:nvPr/>
        </p:nvGrpSpPr>
        <p:grpSpPr>
          <a:xfrm>
            <a:off x="250825" y="260350"/>
            <a:ext cx="4643438" cy="1295400"/>
            <a:chOff x="0" y="119"/>
            <a:chExt cx="2925" cy="816"/>
          </a:xfrm>
        </p:grpSpPr>
        <p:pic>
          <p:nvPicPr>
            <p:cNvPr id="2052" name="Picture 14" descr="I6)P8%IVE}{@YPU7}$~Q8}V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19"/>
              <a:ext cx="2813" cy="78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53" name="Rectangle 15"/>
            <p:cNvSpPr/>
            <p:nvPr/>
          </p:nvSpPr>
          <p:spPr>
            <a:xfrm>
              <a:off x="2336" y="799"/>
              <a:ext cx="589" cy="13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6" name="Picture 6" descr="200742314444852470"/>
          <p:cNvPicPr>
            <a:picLocks noChangeAspect="1"/>
          </p:cNvPicPr>
          <p:nvPr/>
        </p:nvPicPr>
        <p:blipFill>
          <a:blip r:embed="rId1"/>
          <a:srcRect l="13924" t="17680" r="15178" b="11273"/>
          <a:stretch>
            <a:fillRect/>
          </a:stretch>
        </p:blipFill>
        <p:spPr>
          <a:xfrm>
            <a:off x="0" y="0"/>
            <a:ext cx="4716463" cy="3673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4628" name="Picture 4" descr="200742314485887182"/>
          <p:cNvPicPr>
            <a:picLocks noChangeAspect="1"/>
          </p:cNvPicPr>
          <p:nvPr/>
        </p:nvPicPr>
        <p:blipFill>
          <a:blip r:embed="rId2"/>
          <a:srcRect l="4214" t="11511" r="6204" b="12289"/>
          <a:stretch>
            <a:fillRect/>
          </a:stretch>
        </p:blipFill>
        <p:spPr>
          <a:xfrm>
            <a:off x="4716463" y="3716338"/>
            <a:ext cx="4427537" cy="314166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" name="Group 7"/>
          <p:cNvGrpSpPr/>
          <p:nvPr/>
        </p:nvGrpSpPr>
        <p:grpSpPr>
          <a:xfrm>
            <a:off x="5508625" y="404813"/>
            <a:ext cx="3095625" cy="2376487"/>
            <a:chOff x="3470" y="255"/>
            <a:chExt cx="1950" cy="1497"/>
          </a:xfrm>
        </p:grpSpPr>
        <p:pic>
          <p:nvPicPr>
            <p:cNvPr id="11273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0" y="391"/>
              <a:ext cx="732" cy="122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274" name="AutoShape 5"/>
            <p:cNvSpPr/>
            <p:nvPr/>
          </p:nvSpPr>
          <p:spPr>
            <a:xfrm>
              <a:off x="3470" y="255"/>
              <a:ext cx="1950" cy="1497"/>
            </a:xfrm>
            <a:prstGeom prst="wedgeEllipseCallout">
              <a:avLst>
                <a:gd name="adj1" fmla="val -117384"/>
                <a:gd name="adj2" fmla="val 33833"/>
              </a:avLst>
            </a:prstGeom>
            <a:noFill/>
            <a:ln w="254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algn="ctr"/>
              <a:endParaRPr lang="zh-CN" altLang="zh-CN" dirty="0">
                <a:latin typeface="Arial" panose="020B0604020202020204" pitchFamily="34" charset="0"/>
              </a:endParaRPr>
            </a:p>
          </p:txBody>
        </p:sp>
      </p:grpSp>
      <p:sp>
        <p:nvSpPr>
          <p:cNvPr id="11269" name="Rectangle 8"/>
          <p:cNvSpPr/>
          <p:nvPr/>
        </p:nvSpPr>
        <p:spPr>
          <a:xfrm>
            <a:off x="1476375" y="3789363"/>
            <a:ext cx="19431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latin typeface="Arial" panose="020B0604020202020204" pitchFamily="34" charset="0"/>
              </a:rPr>
              <a:t>螺丝钉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sp>
        <p:nvSpPr>
          <p:cNvPr id="154633" name="Rectangle 9"/>
          <p:cNvSpPr/>
          <p:nvPr/>
        </p:nvSpPr>
        <p:spPr>
          <a:xfrm>
            <a:off x="6732588" y="2997200"/>
            <a:ext cx="1727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latin typeface="Arial" panose="020B0604020202020204" pitchFamily="34" charset="0"/>
              </a:rPr>
              <a:t>铁钉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  <p:pic>
        <p:nvPicPr>
          <p:cNvPr id="154635" name="Picture 11" descr="4C)S{(CC8{%H_OZ9(ZQN6`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54575"/>
            <a:ext cx="2627313" cy="2003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4636" name="Rectangle 12"/>
          <p:cNvSpPr/>
          <p:nvPr/>
        </p:nvSpPr>
        <p:spPr>
          <a:xfrm>
            <a:off x="2700338" y="5516563"/>
            <a:ext cx="1439862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latin typeface="Arial" panose="020B0604020202020204" pitchFamily="34" charset="0"/>
              </a:rPr>
              <a:t>螺丝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33" grpId="0"/>
      <p:bldP spid="1546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ext Box 3"/>
          <p:cNvSpPr txBox="1"/>
          <p:nvPr/>
        </p:nvSpPr>
        <p:spPr>
          <a:xfrm>
            <a:off x="1331913" y="3429000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菜刀</a:t>
            </a:r>
            <a:endParaRPr lang="zh-CN" altLang="en-US" sz="2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2291" name="Picture 6" descr="1701D"/>
          <p:cNvPicPr>
            <a:picLocks noChangeAspect="1"/>
          </p:cNvPicPr>
          <p:nvPr/>
        </p:nvPicPr>
        <p:blipFill>
          <a:blip r:embed="rId1"/>
          <a:srcRect l="2182" t="8008" r="5406" b="13481"/>
          <a:stretch>
            <a:fillRect/>
          </a:stretch>
        </p:blipFill>
        <p:spPr>
          <a:xfrm>
            <a:off x="179388" y="0"/>
            <a:ext cx="3635375" cy="3413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3848" name="Picture 8" descr="CL2Z5D6~O{[HSRSXJZCTUF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663" y="0"/>
            <a:ext cx="4859337" cy="5661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49" name="Text Box 9"/>
          <p:cNvSpPr txBox="1"/>
          <p:nvPr/>
        </p:nvSpPr>
        <p:spPr>
          <a:xfrm>
            <a:off x="6659563" y="5805488"/>
            <a:ext cx="15128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斧头</a:t>
            </a:r>
            <a:endParaRPr lang="zh-CN" altLang="en-US" sz="2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163850" name="Picture 10" descr="I_[$~Z1F3TU@I4{D0A9H4M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16438"/>
            <a:ext cx="3240088" cy="2341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51" name="Text Box 11"/>
          <p:cNvSpPr txBox="1"/>
          <p:nvPr/>
        </p:nvSpPr>
        <p:spPr>
          <a:xfrm>
            <a:off x="3276600" y="6092825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剪刀</a:t>
            </a:r>
            <a:endParaRPr lang="zh-CN" altLang="en-US" sz="2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9" grpId="0"/>
      <p:bldP spid="1638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314" name="Picture 2" descr="1709D"/>
          <p:cNvPicPr>
            <a:picLocks noChangeAspect="1"/>
          </p:cNvPicPr>
          <p:nvPr/>
        </p:nvPicPr>
        <p:blipFill>
          <a:blip r:embed="rId1"/>
          <a:srcRect l="3120" t="21100" r="4358" b="16071"/>
          <a:stretch>
            <a:fillRect/>
          </a:stretch>
        </p:blipFill>
        <p:spPr>
          <a:xfrm>
            <a:off x="0" y="0"/>
            <a:ext cx="5219700" cy="3916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5" name="Rectangle 3"/>
          <p:cNvSpPr/>
          <p:nvPr/>
        </p:nvSpPr>
        <p:spPr>
          <a:xfrm>
            <a:off x="6516688" y="1341438"/>
            <a:ext cx="17287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Arial" panose="020B0604020202020204" pitchFamily="34" charset="0"/>
              </a:rPr>
              <a:t>引  桥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pic>
        <p:nvPicPr>
          <p:cNvPr id="13316" name="Picture 5" descr="zgsysyw1992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3022600"/>
            <a:ext cx="5724525" cy="3835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8" name="Picture 2" descr="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15746" flipH="1">
            <a:off x="2555875" y="3141663"/>
            <a:ext cx="3527425" cy="2665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9" name="Rectangle 4"/>
          <p:cNvSpPr/>
          <p:nvPr/>
        </p:nvSpPr>
        <p:spPr>
          <a:xfrm>
            <a:off x="971550" y="1341438"/>
            <a:ext cx="7345363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latin typeface="Arial" panose="020B0604020202020204" pitchFamily="34" charset="0"/>
              </a:rPr>
              <a:t>骑自行车上坡时，怎样骑可以省力？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ext Box 2"/>
          <p:cNvSpPr txBox="1"/>
          <p:nvPr/>
        </p:nvSpPr>
        <p:spPr>
          <a:xfrm>
            <a:off x="1908175" y="1773238"/>
            <a:ext cx="320675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ahoma" panose="020B0604030504040204" pitchFamily="34" charset="0"/>
              </a:rPr>
              <a:t>A</a:t>
            </a:r>
            <a:endParaRPr lang="en-US" altLang="zh-CN" dirty="0">
              <a:latin typeface="Tahoma" panose="020B0604030504040204" pitchFamily="34" charset="0"/>
            </a:endParaRPr>
          </a:p>
        </p:txBody>
      </p:sp>
      <p:sp>
        <p:nvSpPr>
          <p:cNvPr id="15363" name="Text Box 3"/>
          <p:cNvSpPr txBox="1"/>
          <p:nvPr/>
        </p:nvSpPr>
        <p:spPr>
          <a:xfrm>
            <a:off x="3851275" y="1700213"/>
            <a:ext cx="320675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ahoma" panose="020B0604030504040204" pitchFamily="34" charset="0"/>
              </a:rPr>
              <a:t>B</a:t>
            </a:r>
            <a:endParaRPr lang="en-US" altLang="zh-CN" dirty="0">
              <a:latin typeface="Tahoma" panose="020B0604030504040204" pitchFamily="34" charset="0"/>
            </a:endParaRPr>
          </a:p>
        </p:txBody>
      </p:sp>
      <p:sp>
        <p:nvSpPr>
          <p:cNvPr id="15364" name="Text Box 4"/>
          <p:cNvSpPr txBox="1"/>
          <p:nvPr/>
        </p:nvSpPr>
        <p:spPr>
          <a:xfrm>
            <a:off x="5940425" y="1771650"/>
            <a:ext cx="320675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latin typeface="Tahoma" panose="020B0604030504040204" pitchFamily="34" charset="0"/>
              </a:rPr>
              <a:t>C</a:t>
            </a:r>
            <a:endParaRPr lang="en-US" altLang="zh-CN" dirty="0">
              <a:latin typeface="Tahoma" panose="020B0604030504040204" pitchFamily="34" charset="0"/>
            </a:endParaRPr>
          </a:p>
        </p:txBody>
      </p:sp>
      <p:sp>
        <p:nvSpPr>
          <p:cNvPr id="15365" name="Text Box 5"/>
          <p:cNvSpPr txBox="1"/>
          <p:nvPr/>
        </p:nvSpPr>
        <p:spPr>
          <a:xfrm>
            <a:off x="468313" y="2349500"/>
            <a:ext cx="8269287" cy="3749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ahoma" panose="020B0604030504040204" pitchFamily="34" charset="0"/>
              </a:rPr>
              <a:t>1</a:t>
            </a:r>
            <a:r>
              <a:rPr lang="zh-CN" altLang="en-US" sz="2000" b="1" dirty="0">
                <a:latin typeface="Tahoma" panose="020B0604030504040204" pitchFamily="34" charset="0"/>
              </a:rPr>
              <a:t>、上图三个斜面中（           ）最省力。</a:t>
            </a:r>
            <a:endParaRPr lang="zh-CN" altLang="en-US" sz="2000" b="1" dirty="0">
              <a:latin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latin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ahoma" panose="020B0604030504040204" pitchFamily="34" charset="0"/>
              </a:rPr>
              <a:t>2</a:t>
            </a:r>
            <a:r>
              <a:rPr lang="zh-CN" altLang="en-US" sz="2000" b="1" dirty="0">
                <a:latin typeface="Tahoma" panose="020B0604030504040204" pitchFamily="34" charset="0"/>
              </a:rPr>
              <a:t>、螺丝钉的螺纹是斜面的变形。同样粗细的螺丝钉，螺纹越密，旋进木</a:t>
            </a:r>
            <a:endParaRPr lang="zh-CN" altLang="en-US" sz="2000" b="1" dirty="0">
              <a:latin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Tahoma" panose="020B0604030504040204" pitchFamily="34" charset="0"/>
              </a:rPr>
              <a:t>     头时（        ）。</a:t>
            </a:r>
            <a:endParaRPr lang="zh-CN" altLang="en-US" sz="2000" b="1" dirty="0">
              <a:latin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Tahoma" panose="020B0604030504040204" pitchFamily="34" charset="0"/>
              </a:rPr>
              <a:t>      </a:t>
            </a:r>
            <a:r>
              <a:rPr lang="en-US" altLang="zh-CN" sz="2000" b="1" dirty="0">
                <a:latin typeface="Tahoma" panose="020B0604030504040204" pitchFamily="34" charset="0"/>
              </a:rPr>
              <a:t>A</a:t>
            </a:r>
            <a:r>
              <a:rPr lang="zh-CN" altLang="en-US" sz="2000" b="1" dirty="0">
                <a:latin typeface="Tahoma" panose="020B0604030504040204" pitchFamily="34" charset="0"/>
              </a:rPr>
              <a:t>、越费力    </a:t>
            </a:r>
            <a:r>
              <a:rPr lang="en-US" altLang="zh-CN" sz="2000" b="1" dirty="0">
                <a:latin typeface="Tahoma" panose="020B0604030504040204" pitchFamily="34" charset="0"/>
              </a:rPr>
              <a:t>B</a:t>
            </a:r>
            <a:r>
              <a:rPr lang="zh-CN" altLang="en-US" sz="2000" b="1" dirty="0">
                <a:latin typeface="Tahoma" panose="020B0604030504040204" pitchFamily="34" charset="0"/>
              </a:rPr>
              <a:t>、越省力    </a:t>
            </a:r>
            <a:r>
              <a:rPr lang="en-US" altLang="zh-CN" sz="2000" b="1" dirty="0">
                <a:latin typeface="Tahoma" panose="020B0604030504040204" pitchFamily="34" charset="0"/>
              </a:rPr>
              <a:t>C</a:t>
            </a:r>
            <a:r>
              <a:rPr lang="zh-CN" altLang="en-US" sz="2000" b="1" dirty="0">
                <a:latin typeface="Tahoma" panose="020B0604030504040204" pitchFamily="34" charset="0"/>
              </a:rPr>
              <a:t>、不省力也不费力</a:t>
            </a:r>
            <a:endParaRPr lang="zh-CN" altLang="en-US" sz="2000" b="1" dirty="0">
              <a:latin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latin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Tahoma" panose="020B0604030504040204" pitchFamily="34" charset="0"/>
              </a:rPr>
              <a:t>3</a:t>
            </a:r>
            <a:r>
              <a:rPr lang="zh-CN" altLang="en-US" sz="2000" b="1" dirty="0">
                <a:latin typeface="Tahoma" panose="020B0604030504040204" pitchFamily="34" charset="0"/>
              </a:rPr>
              <a:t>、下列物品中，应用斜面原理制成的是（            ）。</a:t>
            </a:r>
            <a:endParaRPr lang="zh-CN" altLang="en-US" sz="2000" b="1" dirty="0">
              <a:latin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Tahoma" panose="020B0604030504040204" pitchFamily="34" charset="0"/>
              </a:rPr>
              <a:t>       </a:t>
            </a:r>
            <a:r>
              <a:rPr lang="en-US" altLang="zh-CN" sz="2000" b="1" dirty="0">
                <a:latin typeface="Tahoma" panose="020B0604030504040204" pitchFamily="34" charset="0"/>
              </a:rPr>
              <a:t>A</a:t>
            </a:r>
            <a:r>
              <a:rPr lang="zh-CN" altLang="en-US" sz="2000" b="1" dirty="0">
                <a:latin typeface="Tahoma" panose="020B0604030504040204" pitchFamily="34" charset="0"/>
              </a:rPr>
              <a:t>、跷跷板     </a:t>
            </a:r>
            <a:r>
              <a:rPr lang="en-US" altLang="zh-CN" sz="2000" b="1" dirty="0">
                <a:latin typeface="Tahoma" panose="020B0604030504040204" pitchFamily="34" charset="0"/>
              </a:rPr>
              <a:t>B</a:t>
            </a:r>
            <a:r>
              <a:rPr lang="zh-CN" altLang="en-US" sz="2000" b="1" dirty="0">
                <a:latin typeface="Tahoma" panose="020B0604030504040204" pitchFamily="34" charset="0"/>
              </a:rPr>
              <a:t>、扳手    </a:t>
            </a:r>
            <a:r>
              <a:rPr lang="en-US" altLang="zh-CN" sz="2000" b="1" dirty="0">
                <a:latin typeface="Tahoma" panose="020B0604030504040204" pitchFamily="34" charset="0"/>
              </a:rPr>
              <a:t>C</a:t>
            </a:r>
            <a:r>
              <a:rPr lang="zh-CN" altLang="en-US" sz="2000" b="1" dirty="0">
                <a:latin typeface="Tahoma" panose="020B0604030504040204" pitchFamily="34" charset="0"/>
              </a:rPr>
              <a:t>、购物商场的楼梯式电梯</a:t>
            </a:r>
            <a:endParaRPr lang="zh-CN" altLang="en-US" sz="2000" b="1" dirty="0">
              <a:latin typeface="Tahoma" panose="020B0604030504040204" pitchFamily="34" charset="0"/>
            </a:endParaRPr>
          </a:p>
        </p:txBody>
      </p:sp>
      <p:sp>
        <p:nvSpPr>
          <p:cNvPr id="165894" name="Text Box 6"/>
          <p:cNvSpPr txBox="1"/>
          <p:nvPr/>
        </p:nvSpPr>
        <p:spPr>
          <a:xfrm>
            <a:off x="3203575" y="2420938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solidFill>
                  <a:schemeClr val="hlink"/>
                </a:solidFill>
                <a:latin typeface="Tahoma" panose="020B0604030504040204" pitchFamily="34" charset="0"/>
              </a:rPr>
              <a:t>C</a:t>
            </a:r>
            <a:endParaRPr lang="en-US" altLang="zh-CN" sz="2400" b="1" dirty="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165896" name="Text Box 8"/>
          <p:cNvSpPr txBox="1"/>
          <p:nvPr/>
        </p:nvSpPr>
        <p:spPr>
          <a:xfrm>
            <a:off x="1763713" y="3789363"/>
            <a:ext cx="3937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solidFill>
                  <a:schemeClr val="hlink"/>
                </a:solidFill>
                <a:latin typeface="Tahoma" panose="020B0604030504040204" pitchFamily="34" charset="0"/>
              </a:rPr>
              <a:t>B</a:t>
            </a:r>
            <a:endParaRPr lang="en-US" altLang="zh-CN" sz="2400" b="1" dirty="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pic>
        <p:nvPicPr>
          <p:cNvPr id="15368" name="Picture 9" descr="斜面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350" y="620713"/>
            <a:ext cx="1566863" cy="11699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69" name="Picture 10" descr="斜面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713" y="620713"/>
            <a:ext cx="1428750" cy="1066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370" name="Picture 11" descr="斜面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700" y="620713"/>
            <a:ext cx="1803400" cy="11382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5900" name="Text Box 12"/>
          <p:cNvSpPr txBox="1"/>
          <p:nvPr/>
        </p:nvSpPr>
        <p:spPr>
          <a:xfrm>
            <a:off x="5580063" y="5203825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solidFill>
                  <a:schemeClr val="hlink"/>
                </a:solidFill>
                <a:latin typeface="Tahoma" panose="020B0604030504040204" pitchFamily="34" charset="0"/>
              </a:rPr>
              <a:t>C</a:t>
            </a:r>
            <a:endParaRPr lang="en-US" altLang="zh-CN" sz="2400" b="1" dirty="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4" grpId="0"/>
      <p:bldP spid="165896" grpId="0"/>
      <p:bldP spid="1659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Text Box 2"/>
          <p:cNvSpPr txBox="1"/>
          <p:nvPr/>
        </p:nvSpPr>
        <p:spPr>
          <a:xfrm>
            <a:off x="755650" y="404813"/>
            <a:ext cx="7272338" cy="1152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45000"/>
              </a:lnSpc>
            </a:pPr>
            <a:r>
              <a:rPr lang="en-US" altLang="zh-CN" sz="2400" b="1" dirty="0">
                <a:latin typeface="Tahoma" panose="020B0604030504040204" pitchFamily="34" charset="0"/>
              </a:rPr>
              <a:t>4</a:t>
            </a:r>
            <a:r>
              <a:rPr lang="zh-CN" altLang="en-US" sz="2400" b="1" dirty="0">
                <a:latin typeface="Tahoma" panose="020B0604030504040204" pitchFamily="34" charset="0"/>
              </a:rPr>
              <a:t>、如图，用测力计分别沿</a:t>
            </a:r>
            <a:r>
              <a:rPr lang="en-US" altLang="zh-CN" sz="2400" b="1" dirty="0">
                <a:latin typeface="Tahoma" panose="020B0604030504040204" pitchFamily="34" charset="0"/>
              </a:rPr>
              <a:t>A</a:t>
            </a:r>
            <a:r>
              <a:rPr lang="zh-CN" altLang="en-US" sz="2400" b="1" dirty="0">
                <a:latin typeface="Tahoma" panose="020B0604030504040204" pitchFamily="34" charset="0"/>
              </a:rPr>
              <a:t>、</a:t>
            </a:r>
            <a:r>
              <a:rPr lang="en-US" altLang="zh-CN" sz="2400" b="1" dirty="0">
                <a:latin typeface="Tahoma" panose="020B0604030504040204" pitchFamily="34" charset="0"/>
              </a:rPr>
              <a:t>B</a:t>
            </a:r>
            <a:r>
              <a:rPr lang="zh-CN" altLang="en-US" sz="2400" b="1" dirty="0">
                <a:latin typeface="Tahoma" panose="020B0604030504040204" pitchFamily="34" charset="0"/>
              </a:rPr>
              <a:t>两个面拉动同一物体至相同高度，测力计的读数将（       ）</a:t>
            </a:r>
            <a:endParaRPr lang="zh-CN" altLang="en-US" sz="2400" b="1" dirty="0">
              <a:latin typeface="Tahoma" panose="020B0604030504040204" pitchFamily="34" charset="0"/>
            </a:endParaRPr>
          </a:p>
        </p:txBody>
      </p:sp>
      <p:grpSp>
        <p:nvGrpSpPr>
          <p:cNvPr id="16387" name="Group 9"/>
          <p:cNvGrpSpPr/>
          <p:nvPr/>
        </p:nvGrpSpPr>
        <p:grpSpPr>
          <a:xfrm>
            <a:off x="971550" y="1701800"/>
            <a:ext cx="3238500" cy="1873250"/>
            <a:chOff x="703" y="1570"/>
            <a:chExt cx="2040" cy="1180"/>
          </a:xfrm>
        </p:grpSpPr>
        <p:pic>
          <p:nvPicPr>
            <p:cNvPr id="16400" name="Picture 4" descr="斜面E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03" y="1570"/>
              <a:ext cx="1950" cy="118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401" name="Text Box 5"/>
            <p:cNvSpPr txBox="1"/>
            <p:nvPr/>
          </p:nvSpPr>
          <p:spPr>
            <a:xfrm>
              <a:off x="703" y="2251"/>
              <a:ext cx="22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000" b="1" dirty="0">
                  <a:latin typeface="Tahoma" panose="020B0604030504040204" pitchFamily="34" charset="0"/>
                </a:rPr>
                <a:t>A</a:t>
              </a:r>
              <a:endParaRPr lang="en-US" altLang="zh-CN" sz="2000" b="1" dirty="0">
                <a:latin typeface="Tahoma" panose="020B0604030504040204" pitchFamily="34" charset="0"/>
              </a:endParaRPr>
            </a:p>
          </p:txBody>
        </p:sp>
        <p:sp>
          <p:nvSpPr>
            <p:cNvPr id="16402" name="Text Box 6"/>
            <p:cNvSpPr txBox="1"/>
            <p:nvPr/>
          </p:nvSpPr>
          <p:spPr>
            <a:xfrm>
              <a:off x="2517" y="2273"/>
              <a:ext cx="22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000" b="1" dirty="0">
                  <a:latin typeface="Tahoma" panose="020B0604030504040204" pitchFamily="34" charset="0"/>
                </a:rPr>
                <a:t>B</a:t>
              </a:r>
              <a:endParaRPr lang="en-US" altLang="zh-CN" sz="2000" b="1" dirty="0">
                <a:latin typeface="Tahoma" panose="020B0604030504040204" pitchFamily="34" charset="0"/>
              </a:endParaRPr>
            </a:p>
          </p:txBody>
        </p:sp>
      </p:grpSp>
      <p:sp>
        <p:nvSpPr>
          <p:cNvPr id="16388" name="Text Box 7"/>
          <p:cNvSpPr txBox="1"/>
          <p:nvPr/>
        </p:nvSpPr>
        <p:spPr>
          <a:xfrm>
            <a:off x="4643438" y="2133600"/>
            <a:ext cx="3892550" cy="11874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latin typeface="Tahoma" panose="020B0604030504040204" pitchFamily="34" charset="0"/>
              </a:rPr>
              <a:t>A</a:t>
            </a:r>
            <a:r>
              <a:rPr lang="zh-CN" altLang="en-US" sz="2400" b="1" dirty="0">
                <a:latin typeface="Tahoma" panose="020B0604030504040204" pitchFamily="34" charset="0"/>
              </a:rPr>
              <a:t>、一样大      </a:t>
            </a:r>
            <a:endParaRPr lang="zh-CN" altLang="en-US" sz="2400" b="1" dirty="0">
              <a:latin typeface="Tahoma" panose="020B0604030504040204" pitchFamily="34" charset="0"/>
            </a:endParaRPr>
          </a:p>
          <a:p>
            <a:r>
              <a:rPr lang="en-US" altLang="zh-CN" sz="2400" b="1" dirty="0">
                <a:latin typeface="Tahoma" panose="020B0604030504040204" pitchFamily="34" charset="0"/>
              </a:rPr>
              <a:t>B</a:t>
            </a:r>
            <a:r>
              <a:rPr lang="zh-CN" altLang="en-US" sz="2400" b="1" dirty="0">
                <a:latin typeface="Tahoma" panose="020B0604030504040204" pitchFamily="34" charset="0"/>
              </a:rPr>
              <a:t>、在</a:t>
            </a:r>
            <a:r>
              <a:rPr lang="en-US" altLang="zh-CN" sz="2400" b="1" dirty="0">
                <a:latin typeface="Tahoma" panose="020B0604030504040204" pitchFamily="34" charset="0"/>
              </a:rPr>
              <a:t>A</a:t>
            </a:r>
            <a:r>
              <a:rPr lang="zh-CN" altLang="en-US" sz="2400" b="1" dirty="0">
                <a:latin typeface="Tahoma" panose="020B0604030504040204" pitchFamily="34" charset="0"/>
              </a:rPr>
              <a:t>面拉动时读数大      </a:t>
            </a:r>
            <a:endParaRPr lang="zh-CN" altLang="en-US" sz="2400" b="1" dirty="0">
              <a:latin typeface="Tahoma" panose="020B0604030504040204" pitchFamily="34" charset="0"/>
            </a:endParaRPr>
          </a:p>
          <a:p>
            <a:r>
              <a:rPr lang="en-US" altLang="zh-CN" sz="2400" b="1" dirty="0">
                <a:latin typeface="Tahoma" panose="020B0604030504040204" pitchFamily="34" charset="0"/>
              </a:rPr>
              <a:t>C</a:t>
            </a:r>
            <a:r>
              <a:rPr lang="zh-CN" altLang="en-US" sz="2400" b="1" dirty="0">
                <a:latin typeface="Tahoma" panose="020B0604030504040204" pitchFamily="34" charset="0"/>
              </a:rPr>
              <a:t>、在</a:t>
            </a:r>
            <a:r>
              <a:rPr lang="en-US" altLang="zh-CN" sz="2400" b="1" dirty="0">
                <a:latin typeface="Tahoma" panose="020B0604030504040204" pitchFamily="34" charset="0"/>
              </a:rPr>
              <a:t>B</a:t>
            </a:r>
            <a:r>
              <a:rPr lang="zh-CN" altLang="en-US" sz="2400" b="1" dirty="0">
                <a:latin typeface="Tahoma" panose="020B0604030504040204" pitchFamily="34" charset="0"/>
              </a:rPr>
              <a:t>面拉动时读数大</a:t>
            </a:r>
            <a:endParaRPr lang="zh-CN" altLang="en-US" sz="2400" b="1" dirty="0">
              <a:latin typeface="Tahoma" panose="020B0604030504040204" pitchFamily="34" charset="0"/>
            </a:endParaRPr>
          </a:p>
        </p:txBody>
      </p:sp>
      <p:sp>
        <p:nvSpPr>
          <p:cNvPr id="166920" name="Text Box 8"/>
          <p:cNvSpPr txBox="1"/>
          <p:nvPr/>
        </p:nvSpPr>
        <p:spPr>
          <a:xfrm>
            <a:off x="5264150" y="1050925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solidFill>
                  <a:schemeClr val="hlink"/>
                </a:solidFill>
                <a:latin typeface="Tahoma" panose="020B0604030504040204" pitchFamily="34" charset="0"/>
              </a:rPr>
              <a:t>C</a:t>
            </a:r>
            <a:endParaRPr lang="en-US" altLang="zh-CN" sz="2400" b="1" dirty="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16390" name="Rectangle 10"/>
          <p:cNvSpPr/>
          <p:nvPr/>
        </p:nvSpPr>
        <p:spPr>
          <a:xfrm>
            <a:off x="900113" y="3889375"/>
            <a:ext cx="7088187" cy="622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45000"/>
              </a:lnSpc>
            </a:pPr>
            <a:r>
              <a:rPr lang="en-US" altLang="zh-CN" sz="2400" b="1" dirty="0">
                <a:latin typeface="Tahoma" panose="020B0604030504040204" pitchFamily="34" charset="0"/>
              </a:rPr>
              <a:t>5</a:t>
            </a:r>
            <a:r>
              <a:rPr lang="zh-CN" altLang="en-US" sz="2400" b="1" dirty="0">
                <a:latin typeface="Tahoma" panose="020B0604030504040204" pitchFamily="34" charset="0"/>
              </a:rPr>
              <a:t>、如图：斜面（     ）最省力，（     ）斜面费力。</a:t>
            </a:r>
            <a:endParaRPr lang="zh-CN" altLang="en-US" sz="2400" b="1" dirty="0">
              <a:latin typeface="Tahoma" panose="020B0604030504040204" pitchFamily="34" charset="0"/>
            </a:endParaRPr>
          </a:p>
        </p:txBody>
      </p:sp>
      <p:grpSp>
        <p:nvGrpSpPr>
          <p:cNvPr id="16391" name="Group 11"/>
          <p:cNvGrpSpPr/>
          <p:nvPr/>
        </p:nvGrpSpPr>
        <p:grpSpPr>
          <a:xfrm>
            <a:off x="4211638" y="4724400"/>
            <a:ext cx="2649537" cy="1890713"/>
            <a:chOff x="1960" y="2568"/>
            <a:chExt cx="1669" cy="1191"/>
          </a:xfrm>
        </p:grpSpPr>
        <p:pic>
          <p:nvPicPr>
            <p:cNvPr id="16394" name="Picture 12" descr="斜面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18" y="2568"/>
              <a:ext cx="1594" cy="113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395" name="Text Box 13"/>
            <p:cNvSpPr txBox="1"/>
            <p:nvPr/>
          </p:nvSpPr>
          <p:spPr>
            <a:xfrm>
              <a:off x="1960" y="3524"/>
              <a:ext cx="215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b="1" dirty="0">
                  <a:latin typeface="Tahoma" panose="020B0604030504040204" pitchFamily="34" charset="0"/>
                </a:rPr>
                <a:t>A</a:t>
              </a:r>
              <a:endParaRPr lang="en-US" altLang="zh-CN" b="1" dirty="0">
                <a:latin typeface="Tahoma" panose="020B0604030504040204" pitchFamily="34" charset="0"/>
              </a:endParaRPr>
            </a:p>
          </p:txBody>
        </p:sp>
        <p:sp>
          <p:nvSpPr>
            <p:cNvPr id="16396" name="Text Box 14"/>
            <p:cNvSpPr txBox="1"/>
            <p:nvPr/>
          </p:nvSpPr>
          <p:spPr>
            <a:xfrm>
              <a:off x="2381" y="3528"/>
              <a:ext cx="215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b="1" dirty="0">
                  <a:latin typeface="Tahoma" panose="020B0604030504040204" pitchFamily="34" charset="0"/>
                </a:rPr>
                <a:t>B</a:t>
              </a:r>
              <a:endParaRPr lang="en-US" altLang="zh-CN" b="1" dirty="0">
                <a:latin typeface="Tahoma" panose="020B0604030504040204" pitchFamily="34" charset="0"/>
              </a:endParaRPr>
            </a:p>
          </p:txBody>
        </p:sp>
        <p:sp>
          <p:nvSpPr>
            <p:cNvPr id="16397" name="Text Box 15"/>
            <p:cNvSpPr txBox="1"/>
            <p:nvPr/>
          </p:nvSpPr>
          <p:spPr>
            <a:xfrm>
              <a:off x="2789" y="3528"/>
              <a:ext cx="21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b="1" dirty="0">
                  <a:latin typeface="Tahoma" panose="020B0604030504040204" pitchFamily="34" charset="0"/>
                </a:rPr>
                <a:t>C</a:t>
              </a:r>
              <a:endParaRPr lang="en-US" altLang="zh-CN" b="1" dirty="0">
                <a:latin typeface="Tahoma" panose="020B0604030504040204" pitchFamily="34" charset="0"/>
              </a:endParaRPr>
            </a:p>
          </p:txBody>
        </p:sp>
        <p:sp>
          <p:nvSpPr>
            <p:cNvPr id="16398" name="Text Box 16"/>
            <p:cNvSpPr txBox="1"/>
            <p:nvPr/>
          </p:nvSpPr>
          <p:spPr>
            <a:xfrm>
              <a:off x="3152" y="3528"/>
              <a:ext cx="225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b="1" dirty="0">
                  <a:latin typeface="Tahoma" panose="020B0604030504040204" pitchFamily="34" charset="0"/>
                </a:rPr>
                <a:t>D</a:t>
              </a:r>
              <a:endParaRPr lang="en-US" altLang="zh-CN" b="1" dirty="0">
                <a:latin typeface="Tahoma" panose="020B0604030504040204" pitchFamily="34" charset="0"/>
              </a:endParaRPr>
            </a:p>
          </p:txBody>
        </p:sp>
        <p:sp>
          <p:nvSpPr>
            <p:cNvPr id="16399" name="Text Box 17"/>
            <p:cNvSpPr txBox="1"/>
            <p:nvPr/>
          </p:nvSpPr>
          <p:spPr>
            <a:xfrm>
              <a:off x="3424" y="3528"/>
              <a:ext cx="205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b="1" dirty="0">
                  <a:latin typeface="Tahoma" panose="020B0604030504040204" pitchFamily="34" charset="0"/>
                </a:rPr>
                <a:t>E</a:t>
              </a:r>
              <a:endParaRPr lang="en-US" altLang="zh-CN" b="1" dirty="0">
                <a:latin typeface="Tahoma" panose="020B0604030504040204" pitchFamily="34" charset="0"/>
              </a:endParaRPr>
            </a:p>
          </p:txBody>
        </p:sp>
      </p:grpSp>
      <p:sp>
        <p:nvSpPr>
          <p:cNvPr id="166930" name="Text Box 18"/>
          <p:cNvSpPr txBox="1"/>
          <p:nvPr/>
        </p:nvSpPr>
        <p:spPr>
          <a:xfrm>
            <a:off x="3348038" y="4005263"/>
            <a:ext cx="3921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solidFill>
                  <a:schemeClr val="hlink"/>
                </a:solidFill>
                <a:latin typeface="Tahoma" panose="020B0604030504040204" pitchFamily="34" charset="0"/>
              </a:rPr>
              <a:t>A</a:t>
            </a:r>
            <a:endParaRPr lang="en-US" altLang="zh-CN" sz="2400" b="1" dirty="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166931" name="Rectangle 19"/>
          <p:cNvSpPr/>
          <p:nvPr/>
        </p:nvSpPr>
        <p:spPr>
          <a:xfrm>
            <a:off x="5695950" y="4005263"/>
            <a:ext cx="46037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solidFill>
                  <a:schemeClr val="hlink"/>
                </a:solidFill>
                <a:latin typeface="Tahoma" panose="020B0604030504040204" pitchFamily="34" charset="0"/>
              </a:rPr>
              <a:t>E </a:t>
            </a:r>
            <a:endParaRPr lang="en-US" altLang="zh-CN" sz="2400" b="1" dirty="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20" grpId="0"/>
      <p:bldP spid="166930" grpId="0"/>
      <p:bldP spid="1669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Text Box 2"/>
          <p:cNvSpPr txBox="1"/>
          <p:nvPr/>
        </p:nvSpPr>
        <p:spPr>
          <a:xfrm>
            <a:off x="250825" y="273050"/>
            <a:ext cx="8497888" cy="6324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45000"/>
              </a:lnSpc>
            </a:pPr>
            <a:r>
              <a:rPr lang="en-US" altLang="zh-CN" sz="2400" b="1" dirty="0">
                <a:latin typeface="Tahoma" panose="020B0604030504040204" pitchFamily="34" charset="0"/>
              </a:rPr>
              <a:t>6</a:t>
            </a:r>
            <a:r>
              <a:rPr lang="zh-CN" altLang="en-US" sz="2400" b="1" dirty="0">
                <a:latin typeface="Tahoma" panose="020B0604030504040204" pitchFamily="34" charset="0"/>
              </a:rPr>
              <a:t>、人们利用斜面搬运重物是为了。（     ）</a:t>
            </a:r>
            <a:endParaRPr lang="zh-CN" altLang="en-US" sz="2400" b="1" dirty="0">
              <a:latin typeface="Tahoma" panose="020B0604030504040204" pitchFamily="34" charset="0"/>
            </a:endParaRPr>
          </a:p>
          <a:p>
            <a:pPr>
              <a:lnSpc>
                <a:spcPct val="145000"/>
              </a:lnSpc>
            </a:pPr>
            <a:r>
              <a:rPr lang="zh-CN" altLang="en-US" sz="2400" b="1" dirty="0">
                <a:latin typeface="Tahoma" panose="020B0604030504040204" pitchFamily="34" charset="0"/>
              </a:rPr>
              <a:t>      </a:t>
            </a:r>
            <a:r>
              <a:rPr lang="en-US" altLang="zh-CN" sz="2400" b="1" dirty="0">
                <a:latin typeface="Tahoma" panose="020B0604030504040204" pitchFamily="34" charset="0"/>
              </a:rPr>
              <a:t>A</a:t>
            </a:r>
            <a:r>
              <a:rPr lang="zh-CN" altLang="en-US" sz="2400" b="1" dirty="0">
                <a:latin typeface="Tahoma" panose="020B0604030504040204" pitchFamily="34" charset="0"/>
              </a:rPr>
              <a:t>、费力      </a:t>
            </a:r>
            <a:r>
              <a:rPr lang="en-US" altLang="zh-CN" sz="2400" b="1" dirty="0">
                <a:latin typeface="Tahoma" panose="020B0604030504040204" pitchFamily="34" charset="0"/>
              </a:rPr>
              <a:t>B</a:t>
            </a:r>
            <a:r>
              <a:rPr lang="zh-CN" altLang="en-US" sz="2400" b="1" dirty="0">
                <a:latin typeface="Tahoma" panose="020B0604030504040204" pitchFamily="34" charset="0"/>
              </a:rPr>
              <a:t>、省力      </a:t>
            </a:r>
            <a:r>
              <a:rPr lang="en-US" altLang="zh-CN" sz="2400" b="1" dirty="0">
                <a:latin typeface="Tahoma" panose="020B0604030504040204" pitchFamily="34" charset="0"/>
              </a:rPr>
              <a:t>C</a:t>
            </a:r>
            <a:r>
              <a:rPr lang="zh-CN" altLang="en-US" sz="2400" b="1" dirty="0">
                <a:latin typeface="Tahoma" panose="020B0604030504040204" pitchFamily="34" charset="0"/>
              </a:rPr>
              <a:t>、少移动距离</a:t>
            </a:r>
            <a:endParaRPr lang="zh-CN" altLang="en-US" sz="2400" b="1" dirty="0">
              <a:latin typeface="Tahoma" panose="020B0604030504040204" pitchFamily="34" charset="0"/>
            </a:endParaRPr>
          </a:p>
          <a:p>
            <a:pPr>
              <a:lnSpc>
                <a:spcPct val="145000"/>
              </a:lnSpc>
            </a:pPr>
            <a:endParaRPr lang="zh-CN" altLang="en-US" sz="2400" b="1" dirty="0">
              <a:latin typeface="Tahoma" panose="020B0604030504040204" pitchFamily="34" charset="0"/>
            </a:endParaRPr>
          </a:p>
          <a:p>
            <a:pPr>
              <a:lnSpc>
                <a:spcPct val="145000"/>
              </a:lnSpc>
            </a:pPr>
            <a:r>
              <a:rPr lang="en-US" altLang="zh-CN" sz="2400" b="1" dirty="0">
                <a:latin typeface="Tahoma" panose="020B0604030504040204" pitchFamily="34" charset="0"/>
              </a:rPr>
              <a:t>7</a:t>
            </a:r>
            <a:r>
              <a:rPr lang="zh-CN" altLang="en-US" sz="2400" b="1" dirty="0">
                <a:latin typeface="Tahoma" panose="020B0604030504040204" pitchFamily="34" charset="0"/>
              </a:rPr>
              <a:t>、木工师傅用斧头作为工具，是利用（     ）能省力的原理。</a:t>
            </a:r>
            <a:endParaRPr lang="zh-CN" altLang="en-US" sz="2400" b="1" dirty="0">
              <a:latin typeface="Tahoma" panose="020B0604030504040204" pitchFamily="34" charset="0"/>
            </a:endParaRPr>
          </a:p>
          <a:p>
            <a:pPr>
              <a:lnSpc>
                <a:spcPct val="145000"/>
              </a:lnSpc>
            </a:pPr>
            <a:r>
              <a:rPr lang="zh-CN" altLang="en-US" sz="2400" b="1" dirty="0">
                <a:latin typeface="Tahoma" panose="020B0604030504040204" pitchFamily="34" charset="0"/>
              </a:rPr>
              <a:t>      </a:t>
            </a:r>
            <a:r>
              <a:rPr lang="en-US" altLang="zh-CN" sz="2400" b="1" dirty="0">
                <a:latin typeface="Tahoma" panose="020B0604030504040204" pitchFamily="34" charset="0"/>
              </a:rPr>
              <a:t>A</a:t>
            </a:r>
            <a:r>
              <a:rPr lang="zh-CN" altLang="en-US" sz="2400" b="1" dirty="0">
                <a:latin typeface="Tahoma" panose="020B0604030504040204" pitchFamily="34" charset="0"/>
              </a:rPr>
              <a:t>、滑轮       </a:t>
            </a:r>
            <a:r>
              <a:rPr lang="en-US" altLang="zh-CN" sz="2400" b="1" dirty="0">
                <a:latin typeface="Tahoma" panose="020B0604030504040204" pitchFamily="34" charset="0"/>
              </a:rPr>
              <a:t>B</a:t>
            </a:r>
            <a:r>
              <a:rPr lang="zh-CN" altLang="en-US" sz="2400" b="1" dirty="0">
                <a:latin typeface="Tahoma" panose="020B0604030504040204" pitchFamily="34" charset="0"/>
              </a:rPr>
              <a:t>、轮轴        </a:t>
            </a:r>
            <a:r>
              <a:rPr lang="en-US" altLang="zh-CN" sz="2400" b="1" dirty="0">
                <a:latin typeface="Tahoma" panose="020B0604030504040204" pitchFamily="34" charset="0"/>
              </a:rPr>
              <a:t>C</a:t>
            </a:r>
            <a:r>
              <a:rPr lang="zh-CN" altLang="en-US" sz="2400" b="1" dirty="0">
                <a:latin typeface="Tahoma" panose="020B0604030504040204" pitchFamily="34" charset="0"/>
              </a:rPr>
              <a:t>、斜面</a:t>
            </a:r>
            <a:endParaRPr lang="zh-CN" altLang="en-US" sz="2400" b="1" dirty="0">
              <a:latin typeface="Tahoma" panose="020B0604030504040204" pitchFamily="34" charset="0"/>
            </a:endParaRPr>
          </a:p>
          <a:p>
            <a:pPr>
              <a:lnSpc>
                <a:spcPct val="145000"/>
              </a:lnSpc>
            </a:pPr>
            <a:endParaRPr lang="zh-CN" altLang="en-US" sz="2400" b="1" dirty="0">
              <a:latin typeface="Tahoma" panose="020B0604030504040204" pitchFamily="34" charset="0"/>
            </a:endParaRPr>
          </a:p>
          <a:p>
            <a:pPr>
              <a:lnSpc>
                <a:spcPct val="145000"/>
              </a:lnSpc>
            </a:pPr>
            <a:r>
              <a:rPr lang="en-US" altLang="zh-CN" sz="2400" b="1" dirty="0">
                <a:latin typeface="Tahoma" panose="020B0604030504040204" pitchFamily="34" charset="0"/>
              </a:rPr>
              <a:t>8</a:t>
            </a:r>
            <a:r>
              <a:rPr lang="zh-CN" altLang="en-US" sz="2400" b="1" dirty="0">
                <a:latin typeface="Tahoma" panose="020B0604030504040204" pitchFamily="34" charset="0"/>
              </a:rPr>
              <a:t>、两颗长短、粗细一样的螺丝钉，一颗螺纹密些，一颗螺</a:t>
            </a:r>
            <a:endParaRPr lang="zh-CN" altLang="en-US" sz="2400" b="1" dirty="0">
              <a:latin typeface="Tahoma" panose="020B0604030504040204" pitchFamily="34" charset="0"/>
            </a:endParaRPr>
          </a:p>
          <a:p>
            <a:pPr>
              <a:lnSpc>
                <a:spcPct val="145000"/>
              </a:lnSpc>
            </a:pPr>
            <a:r>
              <a:rPr lang="zh-CN" altLang="en-US" sz="2400" b="1" dirty="0">
                <a:latin typeface="Tahoma" panose="020B0604030504040204" pitchFamily="34" charset="0"/>
              </a:rPr>
              <a:t>      纹疏些，用同样的螺丝刀旋动他们的时候（     ）。</a:t>
            </a:r>
            <a:endParaRPr lang="zh-CN" altLang="en-US" sz="2400" b="1" dirty="0">
              <a:latin typeface="Tahoma" panose="020B0604030504040204" pitchFamily="34" charset="0"/>
            </a:endParaRPr>
          </a:p>
          <a:p>
            <a:pPr>
              <a:lnSpc>
                <a:spcPct val="145000"/>
              </a:lnSpc>
            </a:pPr>
            <a:r>
              <a:rPr lang="zh-CN" altLang="en-US" sz="2400" b="1" dirty="0">
                <a:latin typeface="Tahoma" panose="020B0604030504040204" pitchFamily="34" charset="0"/>
              </a:rPr>
              <a:t> </a:t>
            </a:r>
            <a:r>
              <a:rPr lang="en-US" altLang="zh-CN" sz="2400" b="1" dirty="0">
                <a:latin typeface="Tahoma" panose="020B0604030504040204" pitchFamily="34" charset="0"/>
              </a:rPr>
              <a:t>A</a:t>
            </a:r>
            <a:r>
              <a:rPr lang="zh-CN" altLang="en-US" sz="2400" b="1" dirty="0">
                <a:latin typeface="Tahoma" panose="020B0604030504040204" pitchFamily="34" charset="0"/>
              </a:rPr>
              <a:t>、螺纹密的要省力些      </a:t>
            </a:r>
            <a:r>
              <a:rPr lang="en-US" altLang="zh-CN" sz="2400" b="1" dirty="0">
                <a:latin typeface="Tahoma" panose="020B0604030504040204" pitchFamily="34" charset="0"/>
              </a:rPr>
              <a:t>B</a:t>
            </a:r>
            <a:r>
              <a:rPr lang="zh-CN" altLang="en-US" sz="2400" b="1" dirty="0">
                <a:latin typeface="Tahoma" panose="020B0604030504040204" pitchFamily="34" charset="0"/>
              </a:rPr>
              <a:t>、螺纹疏的要省力些   </a:t>
            </a:r>
            <a:r>
              <a:rPr lang="en-US" altLang="zh-CN" sz="2400" b="1" dirty="0">
                <a:latin typeface="Tahoma" panose="020B0604030504040204" pitchFamily="34" charset="0"/>
              </a:rPr>
              <a:t>C</a:t>
            </a:r>
            <a:r>
              <a:rPr lang="zh-CN" altLang="en-US" sz="2400" b="1" dirty="0">
                <a:latin typeface="Tahoma" panose="020B0604030504040204" pitchFamily="34" charset="0"/>
              </a:rPr>
              <a:t>、一样   </a:t>
            </a:r>
            <a:endParaRPr lang="zh-CN" altLang="en-US" sz="2400" b="1" dirty="0">
              <a:latin typeface="Tahoma" panose="020B0604030504040204" pitchFamily="34" charset="0"/>
            </a:endParaRPr>
          </a:p>
          <a:p>
            <a:endParaRPr lang="zh-CN" altLang="en-US" sz="2400" b="1" dirty="0">
              <a:latin typeface="Tahoma" panose="020B0604030504040204" pitchFamily="34" charset="0"/>
            </a:endParaRPr>
          </a:p>
          <a:p>
            <a:r>
              <a:rPr lang="en-US" altLang="zh-CN" sz="2400" b="1" dirty="0">
                <a:latin typeface="Tahoma" panose="020B0604030504040204" pitchFamily="34" charset="0"/>
              </a:rPr>
              <a:t>9</a:t>
            </a:r>
            <a:r>
              <a:rPr lang="zh-CN" altLang="en-US" sz="2400" b="1" dirty="0">
                <a:latin typeface="Tahoma" panose="020B0604030504040204" pitchFamily="34" charset="0"/>
              </a:rPr>
              <a:t>、利用斜面将货物装上汽车时，下列说法正确的是。（      ）</a:t>
            </a:r>
            <a:endParaRPr lang="zh-CN" altLang="en-US" sz="2400" b="1" dirty="0">
              <a:latin typeface="Tahoma" panose="020B0604030504040204" pitchFamily="34" charset="0"/>
            </a:endParaRPr>
          </a:p>
          <a:p>
            <a:r>
              <a:rPr lang="zh-CN" altLang="en-US" sz="2400" b="1" dirty="0">
                <a:latin typeface="Tahoma" panose="020B0604030504040204" pitchFamily="34" charset="0"/>
              </a:rPr>
              <a:t>     </a:t>
            </a:r>
            <a:r>
              <a:rPr lang="en-US" altLang="zh-CN" sz="2400" b="1" dirty="0">
                <a:latin typeface="Tahoma" panose="020B0604030504040204" pitchFamily="34" charset="0"/>
              </a:rPr>
              <a:t>A</a:t>
            </a:r>
            <a:r>
              <a:rPr lang="zh-CN" altLang="en-US" sz="2400" b="1" dirty="0">
                <a:latin typeface="Tahoma" panose="020B0604030504040204" pitchFamily="34" charset="0"/>
              </a:rPr>
              <a:t>、斜面越长越省力         </a:t>
            </a:r>
            <a:r>
              <a:rPr lang="en-US" altLang="zh-CN" sz="2400" b="1" dirty="0">
                <a:latin typeface="Tahoma" panose="020B0604030504040204" pitchFamily="34" charset="0"/>
              </a:rPr>
              <a:t>B</a:t>
            </a:r>
            <a:r>
              <a:rPr lang="zh-CN" altLang="en-US" sz="2400" b="1" dirty="0">
                <a:latin typeface="Tahoma" panose="020B0604030504040204" pitchFamily="34" charset="0"/>
              </a:rPr>
              <a:t>、斜面越短越省力   </a:t>
            </a:r>
            <a:endParaRPr lang="zh-CN" altLang="en-US" sz="2400" b="1" dirty="0">
              <a:latin typeface="Tahoma" panose="020B0604030504040204" pitchFamily="34" charset="0"/>
            </a:endParaRPr>
          </a:p>
          <a:p>
            <a:r>
              <a:rPr lang="zh-CN" altLang="en-US" sz="2400" b="1" dirty="0">
                <a:latin typeface="Tahoma" panose="020B0604030504040204" pitchFamily="34" charset="0"/>
              </a:rPr>
              <a:t>     </a:t>
            </a:r>
            <a:r>
              <a:rPr lang="en-US" altLang="zh-CN" sz="2400" b="1" dirty="0">
                <a:latin typeface="Tahoma" panose="020B0604030504040204" pitchFamily="34" charset="0"/>
              </a:rPr>
              <a:t>C</a:t>
            </a:r>
            <a:r>
              <a:rPr lang="zh-CN" altLang="en-US" sz="2400" b="1" dirty="0">
                <a:latin typeface="Tahoma" panose="020B0604030504040204" pitchFamily="34" charset="0"/>
              </a:rPr>
              <a:t>、在货物重量和汽车高度一定时斜面越长越省力。</a:t>
            </a:r>
            <a:endParaRPr lang="zh-CN" altLang="en-US" sz="2000" b="1" dirty="0">
              <a:latin typeface="Tahoma" panose="020B0604030504040204" pitchFamily="34" charset="0"/>
            </a:endParaRPr>
          </a:p>
        </p:txBody>
      </p:sp>
      <p:sp>
        <p:nvSpPr>
          <p:cNvPr id="167940" name="Text Box 4"/>
          <p:cNvSpPr txBox="1"/>
          <p:nvPr/>
        </p:nvSpPr>
        <p:spPr>
          <a:xfrm>
            <a:off x="5435600" y="404813"/>
            <a:ext cx="39370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solidFill>
                  <a:schemeClr val="hlink"/>
                </a:solidFill>
                <a:latin typeface="Tahoma" panose="020B0604030504040204" pitchFamily="34" charset="0"/>
              </a:rPr>
              <a:t>B</a:t>
            </a:r>
            <a:endParaRPr lang="en-US" altLang="zh-CN" sz="2400" b="1" dirty="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167941" name="Text Box 5"/>
          <p:cNvSpPr txBox="1"/>
          <p:nvPr/>
        </p:nvSpPr>
        <p:spPr>
          <a:xfrm>
            <a:off x="5795963" y="2035175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solidFill>
                  <a:schemeClr val="hlink"/>
                </a:solidFill>
                <a:latin typeface="Tahoma" panose="020B0604030504040204" pitchFamily="34" charset="0"/>
              </a:rPr>
              <a:t>C</a:t>
            </a:r>
            <a:endParaRPr lang="en-US" altLang="zh-CN" sz="2400" b="1" dirty="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167942" name="Text Box 6"/>
          <p:cNvSpPr txBox="1"/>
          <p:nvPr/>
        </p:nvSpPr>
        <p:spPr>
          <a:xfrm>
            <a:off x="6732588" y="4124325"/>
            <a:ext cx="3921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solidFill>
                  <a:schemeClr val="hlink"/>
                </a:solidFill>
                <a:latin typeface="Tahoma" panose="020B0604030504040204" pitchFamily="34" charset="0"/>
              </a:rPr>
              <a:t>A</a:t>
            </a:r>
            <a:endParaRPr lang="en-US" altLang="zh-CN" sz="2400" b="1" dirty="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167943" name="Text Box 7"/>
          <p:cNvSpPr txBox="1"/>
          <p:nvPr/>
        </p:nvSpPr>
        <p:spPr>
          <a:xfrm>
            <a:off x="7956550" y="5373688"/>
            <a:ext cx="3873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solidFill>
                  <a:schemeClr val="hlink"/>
                </a:solidFill>
                <a:latin typeface="Tahoma" panose="020B0604030504040204" pitchFamily="34" charset="0"/>
              </a:rPr>
              <a:t>C</a:t>
            </a:r>
            <a:endParaRPr lang="en-US" altLang="zh-CN" sz="2400" b="1" dirty="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40" grpId="0"/>
      <p:bldP spid="167941" grpId="0"/>
      <p:bldP spid="167942" grpId="0"/>
      <p:bldP spid="1679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07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404813"/>
            <a:ext cx="4176713" cy="3895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1013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888" y="1052513"/>
            <a:ext cx="2122487" cy="12303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8" name="Picture 2" descr="IHNTR]R)M1)RTJ3DEQ%}CK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4787900" cy="33083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099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00" y="188913"/>
            <a:ext cx="3816350" cy="32686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9268" name="Rectangle 4"/>
          <p:cNvSpPr/>
          <p:nvPr/>
        </p:nvSpPr>
        <p:spPr>
          <a:xfrm>
            <a:off x="179388" y="4149725"/>
            <a:ext cx="8640762" cy="191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在车厢和地面之间搭一块木板，构成一个倾斜的面。</a:t>
            </a:r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zh-CN" altLang="en-US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zh-CN" altLang="en-US" sz="2400" b="1" dirty="0">
                <a:latin typeface="Arial" panose="020B0604020202020204" pitchFamily="34" charset="0"/>
              </a:rPr>
              <a:t>把物体放在这个面上，沿着这个面往上推或拉。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endParaRPr lang="zh-CN" altLang="en-US" sz="2400" b="1" dirty="0">
              <a:latin typeface="Arial" panose="020B0604020202020204" pitchFamily="34" charset="0"/>
            </a:endParaRPr>
          </a:p>
          <a:p>
            <a:r>
              <a:rPr lang="zh-CN" altLang="en-US" sz="2400" b="1" dirty="0">
                <a:latin typeface="Arial" panose="020B0604020202020204" pitchFamily="34" charset="0"/>
              </a:rPr>
              <a:t> 这个面就成为了简单机械中的一种</a:t>
            </a:r>
            <a:r>
              <a:rPr lang="en-US" altLang="zh-CN" sz="2400" b="1" dirty="0">
                <a:latin typeface="Arial" panose="020B0604020202020204" pitchFamily="34" charset="0"/>
              </a:rPr>
              <a:t>——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斜面</a:t>
            </a:r>
            <a:r>
              <a:rPr lang="zh-CN" altLang="en-US" sz="2400" b="1" dirty="0">
                <a:latin typeface="Arial" panose="020B0604020202020204" pitchFamily="34" charset="0"/>
              </a:rPr>
              <a:t>。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68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charRg st="25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9268">
                                            <p:txEl>
                                              <p:charRg st="25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>
                                            <p:txEl>
                                              <p:charRg st="48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9268">
                                            <p:txEl>
                                              <p:charRg st="48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122" name="Picture 3" descr="IHNTR]R)M1)RTJ3DEQ%}CK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87438"/>
            <a:ext cx="9144000" cy="57705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AutoShape 4"/>
          <p:cNvSpPr/>
          <p:nvPr/>
        </p:nvSpPr>
        <p:spPr>
          <a:xfrm>
            <a:off x="4284663" y="692150"/>
            <a:ext cx="3744912" cy="1657350"/>
          </a:xfrm>
          <a:prstGeom prst="cloudCallout">
            <a:avLst>
              <a:gd name="adj1" fmla="val 21727"/>
              <a:gd name="adj2" fmla="val 117625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zh-CN" altLang="en-US" sz="2800" dirty="0">
                <a:latin typeface="Arial" panose="020B0604020202020204" pitchFamily="34" charset="0"/>
              </a:rPr>
              <a:t>你们觉得斜面有什么用？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5"/>
          <p:cNvSpPr/>
          <p:nvPr/>
        </p:nvSpPr>
        <p:spPr>
          <a:xfrm>
            <a:off x="395288" y="260350"/>
            <a:ext cx="43926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Arial" panose="020B0604020202020204" pitchFamily="34" charset="0"/>
              </a:rPr>
              <a:t>研究主题：斜面能不能省力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159750" name="Rectangle 6"/>
          <p:cNvSpPr/>
          <p:nvPr/>
        </p:nvSpPr>
        <p:spPr>
          <a:xfrm>
            <a:off x="323850" y="765175"/>
            <a:ext cx="55435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Arial" panose="020B0604020202020204" pitchFamily="34" charset="0"/>
              </a:rPr>
              <a:t>实验器材：弹簧秤、木板、钩码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159751" name="Rectangle 7"/>
          <p:cNvSpPr/>
          <p:nvPr/>
        </p:nvSpPr>
        <p:spPr>
          <a:xfrm>
            <a:off x="401638" y="1268413"/>
            <a:ext cx="5465762" cy="22828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Arial" panose="020B0604020202020204" pitchFamily="34" charset="0"/>
              </a:rPr>
              <a:t>实验步骤：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</a:rPr>
              <a:t>1.</a:t>
            </a:r>
            <a:r>
              <a:rPr lang="zh-CN" altLang="en-US" sz="2400" b="1" dirty="0">
                <a:latin typeface="Arial" panose="020B0604020202020204" pitchFamily="34" charset="0"/>
              </a:rPr>
              <a:t>搭好斜面装置。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</a:rPr>
              <a:t>2.</a:t>
            </a:r>
            <a:r>
              <a:rPr lang="zh-CN" altLang="en-US" sz="2400" b="1" dirty="0">
                <a:latin typeface="Arial" panose="020B0604020202020204" pitchFamily="34" charset="0"/>
              </a:rPr>
              <a:t>测出直接提升物体所需的力。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</a:rPr>
              <a:t>3.</a:t>
            </a:r>
            <a:r>
              <a:rPr lang="zh-CN" altLang="en-US" sz="2400" b="1" dirty="0">
                <a:latin typeface="Arial" panose="020B0604020202020204" pitchFamily="34" charset="0"/>
              </a:rPr>
              <a:t>再测出沿斜面提升物体的力。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</a:rPr>
              <a:t>4.</a:t>
            </a:r>
            <a:r>
              <a:rPr lang="zh-CN" altLang="en-US" sz="2400" b="1" dirty="0">
                <a:latin typeface="Arial" panose="020B0604020202020204" pitchFamily="34" charset="0"/>
              </a:rPr>
              <a:t>改变物体的重量，重复以上步骤。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r>
              <a:rPr lang="en-US" altLang="zh-CN" sz="2400" b="1" dirty="0">
                <a:latin typeface="Arial" panose="020B0604020202020204" pitchFamily="34" charset="0"/>
              </a:rPr>
              <a:t>5.</a:t>
            </a:r>
            <a:r>
              <a:rPr lang="zh-CN" altLang="en-US" sz="2400" b="1" dirty="0">
                <a:latin typeface="Arial" panose="020B0604020202020204" pitchFamily="34" charset="0"/>
              </a:rPr>
              <a:t>分析数据、整理发现。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graphicFrame>
        <p:nvGraphicFramePr>
          <p:cNvPr id="159789" name="Group 45"/>
          <p:cNvGraphicFramePr>
            <a:graphicFrameLocks noGrp="1"/>
          </p:cNvGraphicFramePr>
          <p:nvPr/>
        </p:nvGraphicFramePr>
        <p:xfrm>
          <a:off x="250825" y="3792538"/>
          <a:ext cx="8353425" cy="2949575"/>
        </p:xfrm>
        <a:graphic>
          <a:graphicData uri="http://schemas.openxmlformats.org/drawingml/2006/table">
            <a:tbl>
              <a:tblPr/>
              <a:tblGrid>
                <a:gridCol w="1728788"/>
                <a:gridCol w="985837"/>
                <a:gridCol w="1355725"/>
                <a:gridCol w="1355725"/>
                <a:gridCol w="1274763"/>
                <a:gridCol w="1652587"/>
              </a:tblGrid>
              <a:tr h="50323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提升不同重量的物体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我们的发现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467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</a:tr>
              <a:tr h="936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直接提升物体的力（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35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沿斜面提升物体的力（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</a:tr>
            </a:tbl>
          </a:graphicData>
        </a:graphic>
      </p:graphicFrame>
      <p:grpSp>
        <p:nvGrpSpPr>
          <p:cNvPr id="2" name="Group 46"/>
          <p:cNvGrpSpPr/>
          <p:nvPr/>
        </p:nvGrpSpPr>
        <p:grpSpPr>
          <a:xfrm>
            <a:off x="7812088" y="549275"/>
            <a:ext cx="503237" cy="1289050"/>
            <a:chOff x="2160" y="1908"/>
            <a:chExt cx="1980" cy="4524"/>
          </a:xfrm>
        </p:grpSpPr>
        <p:sp>
          <p:nvSpPr>
            <p:cNvPr id="6189" name="AutoShape 47"/>
            <p:cNvSpPr/>
            <p:nvPr/>
          </p:nvSpPr>
          <p:spPr>
            <a:xfrm>
              <a:off x="2160" y="3936"/>
              <a:ext cx="1980" cy="2496"/>
            </a:xfrm>
            <a:prstGeom prst="cube">
              <a:avLst>
                <a:gd name="adj" fmla="val 25000"/>
              </a:avLst>
            </a:prstGeom>
            <a:solidFill>
              <a:srgbClr val="3366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190" name="AutoShape 48"/>
            <p:cNvSpPr/>
            <p:nvPr/>
          </p:nvSpPr>
          <p:spPr>
            <a:xfrm>
              <a:off x="3060" y="1908"/>
              <a:ext cx="360" cy="2189"/>
            </a:xfrm>
            <a:prstGeom prst="upArrow">
              <a:avLst>
                <a:gd name="adj1" fmla="val 50000"/>
                <a:gd name="adj2" fmla="val 152013"/>
              </a:avLst>
            </a:prstGeom>
            <a:solidFill>
              <a:srgbClr val="FF00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3" name="Group 49"/>
          <p:cNvGrpSpPr/>
          <p:nvPr/>
        </p:nvGrpSpPr>
        <p:grpSpPr>
          <a:xfrm>
            <a:off x="5508625" y="2060575"/>
            <a:ext cx="3429000" cy="1287463"/>
            <a:chOff x="432" y="2832"/>
            <a:chExt cx="2160" cy="811"/>
          </a:xfrm>
        </p:grpSpPr>
        <p:sp>
          <p:nvSpPr>
            <p:cNvPr id="6184" name="AutoShape 50"/>
            <p:cNvSpPr/>
            <p:nvPr/>
          </p:nvSpPr>
          <p:spPr>
            <a:xfrm rot="1641936" flipH="1" flipV="1">
              <a:off x="1872" y="3206"/>
              <a:ext cx="518" cy="248"/>
            </a:xfrm>
            <a:prstGeom prst="cube">
              <a:avLst>
                <a:gd name="adj" fmla="val 25000"/>
              </a:avLst>
            </a:prstGeom>
            <a:solidFill>
              <a:srgbClr val="3366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185" name="Rectangle 51"/>
            <p:cNvSpPr/>
            <p:nvPr/>
          </p:nvSpPr>
          <p:spPr>
            <a:xfrm flipH="1">
              <a:off x="582" y="2832"/>
              <a:ext cx="261" cy="809"/>
            </a:xfrm>
            <a:prstGeom prst="rect">
              <a:avLst/>
            </a:prstGeom>
            <a:solidFill>
              <a:srgbClr val="0099CC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186" name="AutoShape 52"/>
            <p:cNvSpPr/>
            <p:nvPr/>
          </p:nvSpPr>
          <p:spPr>
            <a:xfrm rot="1672646" flipH="1" flipV="1">
              <a:off x="644" y="3161"/>
              <a:ext cx="1872" cy="62"/>
            </a:xfrm>
            <a:prstGeom prst="cube">
              <a:avLst>
                <a:gd name="adj" fmla="val 25000"/>
              </a:avLst>
            </a:prstGeom>
            <a:solidFill>
              <a:srgbClr val="0099CC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6187" name="AutoShape 53"/>
            <p:cNvSpPr/>
            <p:nvPr/>
          </p:nvSpPr>
          <p:spPr>
            <a:xfrm rot="-3764081" flipH="1">
              <a:off x="1595" y="2857"/>
              <a:ext cx="92" cy="438"/>
            </a:xfrm>
            <a:prstGeom prst="upArrow">
              <a:avLst>
                <a:gd name="adj1" fmla="val 50000"/>
                <a:gd name="adj2" fmla="val 119021"/>
              </a:avLst>
            </a:prstGeom>
            <a:solidFill>
              <a:srgbClr val="FF0000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vert="eaVert" anchor="ctr" anchorCtr="0"/>
            <a:p>
              <a:pPr algn="ctr"/>
              <a:endParaRPr lang="zh-CN" altLang="zh-CN" dirty="0">
                <a:latin typeface="Garamond" panose="02020404030301010803" pitchFamily="18" charset="0"/>
              </a:endParaRPr>
            </a:p>
          </p:txBody>
        </p:sp>
        <p:sp>
          <p:nvSpPr>
            <p:cNvPr id="6188" name="Line 54"/>
            <p:cNvSpPr/>
            <p:nvPr/>
          </p:nvSpPr>
          <p:spPr>
            <a:xfrm>
              <a:off x="432" y="3629"/>
              <a:ext cx="2160" cy="14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59799" name="Rectangle 55"/>
          <p:cNvSpPr/>
          <p:nvPr/>
        </p:nvSpPr>
        <p:spPr>
          <a:xfrm>
            <a:off x="6300788" y="1052513"/>
            <a:ext cx="1366837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直接提升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59800" name="Rectangle 56"/>
          <p:cNvSpPr/>
          <p:nvPr/>
        </p:nvSpPr>
        <p:spPr>
          <a:xfrm>
            <a:off x="6300788" y="2852738"/>
            <a:ext cx="1584325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沿斜面提升</a:t>
            </a:r>
            <a:endParaRPr lang="zh-CN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9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9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9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0" grpId="0"/>
      <p:bldP spid="159751" grpId="0"/>
      <p:bldP spid="159799" grpId="0"/>
      <p:bldP spid="15980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/>
          <p:nvPr/>
        </p:nvSpPr>
        <p:spPr>
          <a:xfrm>
            <a:off x="1547813" y="188913"/>
            <a:ext cx="5899150" cy="884237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研究不同坡度斜面作用的实验记录表</a:t>
            </a:r>
            <a:endParaRPr lang="zh-CN" altLang="en-US" sz="2800" b="1" dirty="0">
              <a:latin typeface="Arial" panose="020B0604020202020204" pitchFamily="34" charset="0"/>
            </a:endParaRPr>
          </a:p>
          <a:p>
            <a:pPr eaLnBrk="0" hangingPunct="0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、表示坡度由小到大）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  <p:graphicFrame>
        <p:nvGraphicFramePr>
          <p:cNvPr id="158759" name="Group 39"/>
          <p:cNvGraphicFramePr>
            <a:graphicFrameLocks noGrp="1"/>
          </p:cNvGraphicFramePr>
          <p:nvPr/>
        </p:nvGraphicFramePr>
        <p:xfrm>
          <a:off x="323850" y="4581525"/>
          <a:ext cx="8424863" cy="2101850"/>
        </p:xfrm>
        <a:graphic>
          <a:graphicData uri="http://schemas.openxmlformats.org/drawingml/2006/table">
            <a:tbl>
              <a:tblPr/>
              <a:tblGrid>
                <a:gridCol w="1727200"/>
                <a:gridCol w="1157288"/>
                <a:gridCol w="1304925"/>
                <a:gridCol w="1109662"/>
                <a:gridCol w="1038225"/>
                <a:gridCol w="2087563"/>
              </a:tblGrid>
              <a:tr h="649288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直接提升物体的力（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沿不同斜面提升物体的力（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我们的发现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/>
                </a:tc>
              </a:tr>
              <a:tr h="854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66"/>
          <p:cNvGrpSpPr/>
          <p:nvPr/>
        </p:nvGrpSpPr>
        <p:grpSpPr>
          <a:xfrm>
            <a:off x="395288" y="1196975"/>
            <a:ext cx="8139112" cy="2884488"/>
            <a:chOff x="249" y="754"/>
            <a:chExt cx="5127" cy="1817"/>
          </a:xfrm>
        </p:grpSpPr>
        <p:grpSp>
          <p:nvGrpSpPr>
            <p:cNvPr id="7197" name="Group 46"/>
            <p:cNvGrpSpPr/>
            <p:nvPr/>
          </p:nvGrpSpPr>
          <p:grpSpPr>
            <a:xfrm>
              <a:off x="249" y="1752"/>
              <a:ext cx="1502" cy="819"/>
              <a:chOff x="3360" y="2784"/>
              <a:chExt cx="1502" cy="819"/>
            </a:xfrm>
          </p:grpSpPr>
          <p:sp>
            <p:nvSpPr>
              <p:cNvPr id="7215" name="AutoShape 47"/>
              <p:cNvSpPr/>
              <p:nvPr/>
            </p:nvSpPr>
            <p:spPr>
              <a:xfrm rot="-2855348">
                <a:off x="4031" y="2567"/>
                <a:ext cx="77" cy="510"/>
              </a:xfrm>
              <a:prstGeom prst="upArrow">
                <a:avLst>
                  <a:gd name="adj1" fmla="val 50000"/>
                  <a:gd name="adj2" fmla="val 165584"/>
                </a:avLst>
              </a:prstGeom>
              <a:solidFill>
                <a:srgbClr val="FF0000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216" name="AutoShape 48"/>
              <p:cNvSpPr/>
              <p:nvPr/>
            </p:nvSpPr>
            <p:spPr>
              <a:xfrm rot="2734464" flipH="1" flipV="1">
                <a:off x="4244" y="3099"/>
                <a:ext cx="482" cy="233"/>
              </a:xfrm>
              <a:prstGeom prst="cube">
                <a:avLst>
                  <a:gd name="adj" fmla="val 25000"/>
                </a:avLst>
              </a:prstGeom>
              <a:solidFill>
                <a:srgbClr val="3366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217" name="Rectangle 49"/>
              <p:cNvSpPr/>
              <p:nvPr/>
            </p:nvSpPr>
            <p:spPr>
              <a:xfrm flipH="1">
                <a:off x="3510" y="2788"/>
                <a:ext cx="261" cy="809"/>
              </a:xfrm>
              <a:prstGeom prst="rect">
                <a:avLst/>
              </a:prstGeom>
              <a:solidFill>
                <a:srgbClr val="0099CC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218" name="AutoShape 50"/>
              <p:cNvSpPr/>
              <p:nvPr/>
            </p:nvSpPr>
            <p:spPr>
              <a:xfrm rot="2612051" flipH="1">
                <a:off x="3567" y="3118"/>
                <a:ext cx="1295" cy="65"/>
              </a:xfrm>
              <a:prstGeom prst="cube">
                <a:avLst>
                  <a:gd name="adj" fmla="val 13069"/>
                </a:avLst>
              </a:prstGeom>
              <a:solidFill>
                <a:srgbClr val="0099CC"/>
              </a:solidFill>
              <a:ln w="9525" cap="flat" cmpd="sng">
                <a:solidFill>
                  <a:srgbClr val="FF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219" name="Line 51"/>
              <p:cNvSpPr/>
              <p:nvPr/>
            </p:nvSpPr>
            <p:spPr>
              <a:xfrm>
                <a:off x="3360" y="3595"/>
                <a:ext cx="1440" cy="8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7198" name="Group 65"/>
            <p:cNvGrpSpPr/>
            <p:nvPr/>
          </p:nvGrpSpPr>
          <p:grpSpPr>
            <a:xfrm>
              <a:off x="295" y="754"/>
              <a:ext cx="5081" cy="1728"/>
              <a:chOff x="204" y="2387"/>
              <a:chExt cx="5081" cy="1728"/>
            </a:xfrm>
          </p:grpSpPr>
          <p:grpSp>
            <p:nvGrpSpPr>
              <p:cNvPr id="7199" name="Group 28"/>
              <p:cNvGrpSpPr/>
              <p:nvPr/>
            </p:nvGrpSpPr>
            <p:grpSpPr>
              <a:xfrm>
                <a:off x="204" y="2387"/>
                <a:ext cx="2426" cy="810"/>
                <a:chOff x="2370" y="7061"/>
                <a:chExt cx="7200" cy="2023"/>
              </a:xfrm>
            </p:grpSpPr>
            <p:sp>
              <p:nvSpPr>
                <p:cNvPr id="7210" name="AutoShape 29"/>
                <p:cNvSpPr/>
                <p:nvPr/>
              </p:nvSpPr>
              <p:spPr>
                <a:xfrm rot="1214703" flipH="1" flipV="1">
                  <a:off x="6300" y="7524"/>
                  <a:ext cx="1294" cy="620"/>
                </a:xfrm>
                <a:prstGeom prst="cube">
                  <a:avLst>
                    <a:gd name="adj" fmla="val 25000"/>
                  </a:avLst>
                </a:prstGeom>
                <a:solidFill>
                  <a:srgbClr val="3366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11" name="Rectangle 30"/>
                <p:cNvSpPr/>
                <p:nvPr/>
              </p:nvSpPr>
              <p:spPr>
                <a:xfrm flipH="1">
                  <a:off x="2745" y="7061"/>
                  <a:ext cx="653" cy="2023"/>
                </a:xfrm>
                <a:prstGeom prst="rect">
                  <a:avLst/>
                </a:prstGeom>
                <a:solidFill>
                  <a:srgbClr val="0099CC"/>
                </a:solidFill>
                <a:ln w="9525" cap="flat" cmpd="sng">
                  <a:solidFill>
                    <a:srgbClr val="FFFF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 anchorCtr="0"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12" name="AutoShape 31"/>
                <p:cNvSpPr/>
                <p:nvPr/>
              </p:nvSpPr>
              <p:spPr>
                <a:xfrm rot="1142137" flipH="1" flipV="1">
                  <a:off x="2910" y="7828"/>
                  <a:ext cx="6447" cy="167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99CC"/>
                </a:solidFill>
                <a:ln w="9525" cap="flat" cmpd="sng">
                  <a:solidFill>
                    <a:srgbClr val="FFFF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 anchorCtr="0"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13" name="AutoShape 32"/>
                <p:cNvSpPr/>
                <p:nvPr/>
              </p:nvSpPr>
              <p:spPr>
                <a:xfrm rot="-4222203" flipH="1">
                  <a:off x="5370" y="6702"/>
                  <a:ext cx="228" cy="1248"/>
                </a:xfrm>
                <a:prstGeom prst="upArrow">
                  <a:avLst>
                    <a:gd name="adj1" fmla="val 50000"/>
                    <a:gd name="adj2" fmla="val 136842"/>
                  </a:avLst>
                </a:prstGeom>
                <a:solidFill>
                  <a:srgbClr val="FF0000"/>
                </a:solidFill>
                <a:ln w="9525" cap="flat" cmpd="sng">
                  <a:solidFill>
                    <a:srgbClr val="FFFF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vert="eaVert" anchor="ctr" anchorCtr="0"/>
                <a:p>
                  <a:pPr algn="ctr"/>
                  <a:endParaRPr lang="zh-CN" altLang="zh-CN" dirty="0"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7214" name="Line 33"/>
                <p:cNvSpPr/>
                <p:nvPr/>
              </p:nvSpPr>
              <p:spPr>
                <a:xfrm>
                  <a:off x="2370" y="9055"/>
                  <a:ext cx="7200" cy="0"/>
                </a:xfrm>
                <a:prstGeom prst="line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200" name="Group 40"/>
              <p:cNvGrpSpPr/>
              <p:nvPr/>
            </p:nvGrpSpPr>
            <p:grpSpPr>
              <a:xfrm>
                <a:off x="3289" y="2432"/>
                <a:ext cx="1996" cy="816"/>
                <a:chOff x="432" y="2832"/>
                <a:chExt cx="2160" cy="811"/>
              </a:xfrm>
            </p:grpSpPr>
            <p:sp>
              <p:nvSpPr>
                <p:cNvPr id="7205" name="AutoShape 41"/>
                <p:cNvSpPr/>
                <p:nvPr/>
              </p:nvSpPr>
              <p:spPr>
                <a:xfrm rot="1641936" flipH="1" flipV="1">
                  <a:off x="1872" y="3206"/>
                  <a:ext cx="518" cy="248"/>
                </a:xfrm>
                <a:prstGeom prst="cube">
                  <a:avLst>
                    <a:gd name="adj" fmla="val 25000"/>
                  </a:avLst>
                </a:prstGeom>
                <a:solidFill>
                  <a:srgbClr val="3366FF"/>
                </a:solidFill>
                <a:ln w="952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06" name="Rectangle 42"/>
                <p:cNvSpPr/>
                <p:nvPr/>
              </p:nvSpPr>
              <p:spPr>
                <a:xfrm flipH="1">
                  <a:off x="582" y="2832"/>
                  <a:ext cx="261" cy="809"/>
                </a:xfrm>
                <a:prstGeom prst="rect">
                  <a:avLst/>
                </a:prstGeom>
                <a:solidFill>
                  <a:srgbClr val="0099CC"/>
                </a:solidFill>
                <a:ln w="9525" cap="flat" cmpd="sng">
                  <a:solidFill>
                    <a:srgbClr val="FFFF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 anchorCtr="0"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07" name="AutoShape 43"/>
                <p:cNvSpPr/>
                <p:nvPr/>
              </p:nvSpPr>
              <p:spPr>
                <a:xfrm rot="1672646" flipH="1" flipV="1">
                  <a:off x="644" y="3161"/>
                  <a:ext cx="1872" cy="62"/>
                </a:xfrm>
                <a:prstGeom prst="cube">
                  <a:avLst>
                    <a:gd name="adj" fmla="val 25000"/>
                  </a:avLst>
                </a:prstGeom>
                <a:solidFill>
                  <a:srgbClr val="0099CC"/>
                </a:solidFill>
                <a:ln w="9525" cap="flat" cmpd="sng">
                  <a:solidFill>
                    <a:srgbClr val="FFFF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ctr" anchorCtr="0"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208" name="AutoShape 44"/>
                <p:cNvSpPr/>
                <p:nvPr/>
              </p:nvSpPr>
              <p:spPr>
                <a:xfrm rot="-3764081" flipH="1">
                  <a:off x="1595" y="2857"/>
                  <a:ext cx="92" cy="438"/>
                </a:xfrm>
                <a:prstGeom prst="upArrow">
                  <a:avLst>
                    <a:gd name="adj1" fmla="val 50000"/>
                    <a:gd name="adj2" fmla="val 119021"/>
                  </a:avLst>
                </a:prstGeom>
                <a:solidFill>
                  <a:srgbClr val="FF0000"/>
                </a:solidFill>
                <a:ln w="9525" cap="flat" cmpd="sng">
                  <a:solidFill>
                    <a:srgbClr val="FFFFFF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vert="eaVert" anchor="ctr" anchorCtr="0"/>
                <a:p>
                  <a:pPr algn="ctr"/>
                  <a:endParaRPr lang="zh-CN" altLang="zh-CN" dirty="0">
                    <a:latin typeface="Garamond" panose="02020404030301010803" pitchFamily="18" charset="0"/>
                  </a:endParaRPr>
                </a:p>
              </p:txBody>
            </p:sp>
            <p:sp>
              <p:nvSpPr>
                <p:cNvPr id="7209" name="Line 45"/>
                <p:cNvSpPr/>
                <p:nvPr/>
              </p:nvSpPr>
              <p:spPr>
                <a:xfrm>
                  <a:off x="432" y="3629"/>
                  <a:ext cx="2160" cy="14"/>
                </a:xfrm>
                <a:prstGeom prst="line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7201" name="Rectangle 60"/>
              <p:cNvSpPr/>
              <p:nvPr/>
            </p:nvSpPr>
            <p:spPr>
              <a:xfrm>
                <a:off x="613" y="3884"/>
                <a:ext cx="48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zh-CN" altLang="en-US" b="1" dirty="0">
                    <a:latin typeface="Arial" panose="020B0604020202020204" pitchFamily="34" charset="0"/>
                  </a:rPr>
                  <a:t>坡度</a:t>
                </a:r>
                <a:r>
                  <a:rPr lang="en-US" altLang="zh-CN" b="1" dirty="0">
                    <a:latin typeface="Arial" panose="020B0604020202020204" pitchFamily="34" charset="0"/>
                  </a:rPr>
                  <a:t>3</a:t>
                </a:r>
                <a:endParaRPr lang="en-US" altLang="zh-CN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202" name="Rectangle 61"/>
              <p:cNvSpPr/>
              <p:nvPr/>
            </p:nvSpPr>
            <p:spPr>
              <a:xfrm>
                <a:off x="613" y="2886"/>
                <a:ext cx="48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zh-CN" altLang="en-US" b="1" dirty="0">
                    <a:latin typeface="Arial" panose="020B0604020202020204" pitchFamily="34" charset="0"/>
                  </a:rPr>
                  <a:t>坡度</a:t>
                </a:r>
                <a:r>
                  <a:rPr lang="en-US" altLang="zh-CN" b="1" dirty="0">
                    <a:latin typeface="Arial" panose="020B0604020202020204" pitchFamily="34" charset="0"/>
                  </a:rPr>
                  <a:t>1</a:t>
                </a:r>
                <a:endParaRPr lang="en-US" altLang="zh-CN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203" name="Rectangle 62"/>
              <p:cNvSpPr/>
              <p:nvPr/>
            </p:nvSpPr>
            <p:spPr>
              <a:xfrm>
                <a:off x="3697" y="2931"/>
                <a:ext cx="48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zh-CN" altLang="en-US" b="1" dirty="0">
                    <a:latin typeface="Arial" panose="020B0604020202020204" pitchFamily="34" charset="0"/>
                  </a:rPr>
                  <a:t>坡度</a:t>
                </a:r>
                <a:r>
                  <a:rPr lang="en-US" altLang="zh-CN" b="1" dirty="0">
                    <a:latin typeface="Arial" panose="020B0604020202020204" pitchFamily="34" charset="0"/>
                  </a:rPr>
                  <a:t>2</a:t>
                </a:r>
                <a:endParaRPr lang="en-US" altLang="zh-CN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204" name="Rectangle 63"/>
              <p:cNvSpPr/>
              <p:nvPr/>
            </p:nvSpPr>
            <p:spPr>
              <a:xfrm>
                <a:off x="3742" y="3884"/>
                <a:ext cx="48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zh-CN" altLang="en-US" b="1" dirty="0">
                    <a:latin typeface="Arial" panose="020B0604020202020204" pitchFamily="34" charset="0"/>
                  </a:rPr>
                  <a:t>坡度</a:t>
                </a:r>
                <a:r>
                  <a:rPr lang="en-US" altLang="zh-CN" b="1" dirty="0">
                    <a:latin typeface="Arial" panose="020B0604020202020204" pitchFamily="34" charset="0"/>
                  </a:rPr>
                  <a:t>4</a:t>
                </a:r>
                <a:endParaRPr lang="en-US" altLang="zh-CN" b="1" dirty="0">
                  <a:latin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8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4"/>
          <p:cNvSpPr/>
          <p:nvPr/>
        </p:nvSpPr>
        <p:spPr>
          <a:xfrm>
            <a:off x="323850" y="549275"/>
            <a:ext cx="28797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Arial" panose="020B0604020202020204" pitchFamily="34" charset="0"/>
              </a:rPr>
              <a:t>实验一的发现：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5"/>
          <p:cNvSpPr/>
          <p:nvPr/>
        </p:nvSpPr>
        <p:spPr>
          <a:xfrm>
            <a:off x="250825" y="1844675"/>
            <a:ext cx="2590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Arial" panose="020B0604020202020204" pitchFamily="34" charset="0"/>
              </a:rPr>
              <a:t>实验二的发现：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157702" name="Rectangle 6"/>
          <p:cNvSpPr/>
          <p:nvPr/>
        </p:nvSpPr>
        <p:spPr>
          <a:xfrm>
            <a:off x="3203575" y="549275"/>
            <a:ext cx="331311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斜面能省力。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57703" name="Rectangle 7"/>
          <p:cNvSpPr/>
          <p:nvPr/>
        </p:nvSpPr>
        <p:spPr>
          <a:xfrm>
            <a:off x="3203575" y="1844675"/>
            <a:ext cx="5472113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不同坡度的斜面都能省力，坡度越小越省力。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/>
      <p:bldP spid="1577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8" name="Picture 2" descr="20073141712511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64050" y="0"/>
            <a:ext cx="4679950" cy="4248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Text Box 3"/>
          <p:cNvSpPr txBox="1"/>
          <p:nvPr/>
        </p:nvSpPr>
        <p:spPr>
          <a:xfrm>
            <a:off x="1258888" y="1557338"/>
            <a:ext cx="2590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盘山公路</a:t>
            </a:r>
            <a:endParaRPr lang="zh-CN" altLang="en-US" sz="2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9220" name="Picture 4" descr="200975175458888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6825"/>
            <a:ext cx="5651500" cy="4321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55653" name="Picture 5" descr="U@@EDQ[F856[XUG7UQK8X8B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888" y="4508500"/>
            <a:ext cx="2592387" cy="2155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2" name="Text Box 6"/>
          <p:cNvSpPr txBox="1"/>
          <p:nvPr/>
        </p:nvSpPr>
        <p:spPr>
          <a:xfrm>
            <a:off x="323850" y="549275"/>
            <a:ext cx="410368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生活中斜面的应用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242" name="Picture 8" descr="1706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752725"/>
            <a:ext cx="5508625" cy="4105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62825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363" y="0"/>
            <a:ext cx="4211637" cy="3937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4" name="Text Box 10"/>
          <p:cNvSpPr txBox="1"/>
          <p:nvPr/>
        </p:nvSpPr>
        <p:spPr>
          <a:xfrm>
            <a:off x="684213" y="1268413"/>
            <a:ext cx="39592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生活中斜面的应用</a:t>
            </a:r>
            <a:endParaRPr lang="zh-CN" altLang="en-US" sz="32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62827" name="Rectangle 11"/>
          <p:cNvSpPr/>
          <p:nvPr/>
        </p:nvSpPr>
        <p:spPr>
          <a:xfrm>
            <a:off x="6516688" y="4149725"/>
            <a:ext cx="2376487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3200" b="1" dirty="0">
                <a:latin typeface="Arial" panose="020B0604020202020204" pitchFamily="34" charset="0"/>
              </a:rPr>
              <a:t>       zā</a:t>
            </a:r>
            <a:endParaRPr lang="en-US" altLang="zh-CN" sz="3200" b="1" dirty="0">
              <a:latin typeface="Arial" panose="020B0604020202020204" pitchFamily="34" charset="0"/>
            </a:endParaRPr>
          </a:p>
          <a:p>
            <a:r>
              <a:rPr lang="zh-CN" altLang="en-US" sz="3200" b="1" dirty="0">
                <a:latin typeface="Arial" panose="020B0604020202020204" pitchFamily="34" charset="0"/>
              </a:rPr>
              <a:t>桥区匝道</a:t>
            </a:r>
            <a:endParaRPr lang="zh-CN" altLang="en-US" sz="32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7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1127</Words>
  <Application>WPS 演示</Application>
  <PresentationFormat>全屏显示(4:3)</PresentationFormat>
  <Paragraphs>186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Times New Roman</vt:lpstr>
      <vt:lpstr>Garamond</vt:lpstr>
      <vt:lpstr>Tahoma</vt:lpstr>
      <vt:lpstr>微软雅黑</vt:lpstr>
      <vt:lpstr>Arial Unicode MS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☞ ♚ ☜</cp:lastModifiedBy>
  <cp:revision>120</cp:revision>
  <dcterms:created xsi:type="dcterms:W3CDTF">2011-09-05T00:35:38Z</dcterms:created>
  <dcterms:modified xsi:type="dcterms:W3CDTF">2024-07-01T02:02:40Z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792DFBDE166E4DCCA7989C536845D712_11</vt:lpwstr>
  </property>
  <property fmtid="{D5CDD505-2E9C-101B-9397-08002B2CF9AE}" pid="3" name="KSOProductBuildVer">
    <vt:lpwstr>2052-12.1.0.17133</vt:lpwstr>
  </property>
</Properties>
</file>