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45" r:id="rId4"/>
    <p:sldId id="352" r:id="rId6"/>
    <p:sldId id="353" r:id="rId7"/>
    <p:sldId id="297" r:id="rId8"/>
    <p:sldId id="356" r:id="rId9"/>
    <p:sldId id="346" r:id="rId10"/>
    <p:sldId id="361" r:id="rId11"/>
    <p:sldId id="357" r:id="rId12"/>
    <p:sldId id="363" r:id="rId13"/>
    <p:sldId id="360" r:id="rId14"/>
    <p:sldId id="358" r:id="rId15"/>
    <p:sldId id="372" r:id="rId16"/>
    <p:sldId id="373" r:id="rId17"/>
    <p:sldId id="26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9FAA"/>
    <a:srgbClr val="ECAAB3"/>
    <a:srgbClr val="DAE3F3"/>
    <a:srgbClr val="E3B7B7"/>
    <a:srgbClr val="F6D6DB"/>
    <a:srgbClr val="8FAADC"/>
    <a:srgbClr val="799AD5"/>
    <a:srgbClr val="9DC3E6"/>
    <a:srgbClr val="FFCD7D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4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C4E6F-AC13-494C-8FF7-94AD139231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2CC4A-9882-4C3E-985B-A654C52F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D4FB-E543-44E9-9240-BF368CDFB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D4FB-E543-44E9-9240-BF368CDFB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D4FB-E543-44E9-9240-BF368CDFB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D4FB-E543-44E9-9240-BF368CDFB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5D4FB-E543-44E9-9240-BF368CDFB26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4C79-0270-4A4B-94FF-DADAB81EE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0259E-0A2B-41B0-B39E-2F7D9FD219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jpeg"/><Relationship Id="rId8" Type="http://schemas.openxmlformats.org/officeDocument/2006/relationships/image" Target="../media/image21.jpeg"/><Relationship Id="rId7" Type="http://schemas.openxmlformats.org/officeDocument/2006/relationships/image" Target="../media/image20.jpeg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5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jpeg"/><Relationship Id="rId6" Type="http://schemas.openxmlformats.org/officeDocument/2006/relationships/image" Target="../media/image7.jpeg"/><Relationship Id="rId5" Type="http://schemas.openxmlformats.org/officeDocument/2006/relationships/image" Target="../media/image12.jpeg"/><Relationship Id="rId4" Type="http://schemas.openxmlformats.org/officeDocument/2006/relationships/image" Target="../media/image3.jpeg"/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05292" y="-205317"/>
            <a:ext cx="10925387" cy="7829127"/>
            <a:chOff x="-801" y="-591"/>
            <a:chExt cx="12904" cy="9247"/>
          </a:xfrm>
        </p:grpSpPr>
        <p:cxnSp>
          <p:nvCxnSpPr>
            <p:cNvPr id="3" name="直接连接符 2"/>
            <p:cNvCxnSpPr/>
            <p:nvPr/>
          </p:nvCxnSpPr>
          <p:spPr>
            <a:xfrm flipH="1">
              <a:off x="-801" y="462"/>
              <a:ext cx="1116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H="1">
              <a:off x="-465" y="1217"/>
              <a:ext cx="111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 flipV="1">
              <a:off x="-523" y="2004"/>
              <a:ext cx="11669" cy="6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-523" y="2777"/>
              <a:ext cx="1228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-437" y="3522"/>
              <a:ext cx="12540" cy="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-440" y="4227"/>
              <a:ext cx="11555" cy="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-593" y="4974"/>
              <a:ext cx="11824" cy="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-801" y="5693"/>
              <a:ext cx="11372" cy="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-528" y="6558"/>
              <a:ext cx="1106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-609" y="7346"/>
              <a:ext cx="10053" cy="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365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12" y="-591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104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789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349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31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506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834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663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451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201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897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977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-97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0580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1145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任意多边形 6"/>
          <p:cNvSpPr/>
          <p:nvPr/>
        </p:nvSpPr>
        <p:spPr>
          <a:xfrm>
            <a:off x="5638505" y="-376767"/>
            <a:ext cx="10823787" cy="7592815"/>
          </a:xfrm>
          <a:custGeom>
            <a:avLst/>
            <a:gdLst>
              <a:gd name="connisteX0" fmla="*/ 556824 w 8117911"/>
              <a:gd name="connsiteY0" fmla="*/ 106179 h 7299525"/>
              <a:gd name="connisteX1" fmla="*/ 3090474 w 8117911"/>
              <a:gd name="connsiteY1" fmla="*/ 2963044 h 7299525"/>
              <a:gd name="connisteX2" fmla="*/ 1699824 w 8117911"/>
              <a:gd name="connsiteY2" fmla="*/ 6601594 h 7299525"/>
              <a:gd name="connisteX3" fmla="*/ 7338624 w 8117911"/>
              <a:gd name="connsiteY3" fmla="*/ 6563494 h 7299525"/>
              <a:gd name="connisteX4" fmla="*/ 7071924 w 8117911"/>
              <a:gd name="connsiteY4" fmla="*/ 734829 h 7299525"/>
              <a:gd name="connisteX5" fmla="*/ 575874 w 8117911"/>
              <a:gd name="connsiteY5" fmla="*/ 144279 h 7299525"/>
              <a:gd name="connisteX6" fmla="*/ 594924 w 8117911"/>
              <a:gd name="connsiteY6" fmla="*/ 125229 h 7299525"/>
              <a:gd name="connisteX7" fmla="*/ 690174 w 8117911"/>
              <a:gd name="connsiteY7" fmla="*/ 296679 h 7299525"/>
              <a:gd name="connisteX8" fmla="*/ 633024 w 8117911"/>
              <a:gd name="connsiteY8" fmla="*/ 258579 h 7299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8117911" h="7299526">
                <a:moveTo>
                  <a:pt x="556825" y="106179"/>
                </a:moveTo>
                <a:cubicBezTo>
                  <a:pt x="1091495" y="604654"/>
                  <a:pt x="2861875" y="1663834"/>
                  <a:pt x="3090475" y="2963044"/>
                </a:cubicBezTo>
                <a:cubicBezTo>
                  <a:pt x="3319075" y="4262254"/>
                  <a:pt x="850195" y="5881504"/>
                  <a:pt x="1699825" y="6601594"/>
                </a:cubicBezTo>
                <a:cubicBezTo>
                  <a:pt x="2549455" y="7321684"/>
                  <a:pt x="6264205" y="7736974"/>
                  <a:pt x="7338625" y="6563494"/>
                </a:cubicBezTo>
                <a:cubicBezTo>
                  <a:pt x="8413045" y="5390014"/>
                  <a:pt x="8424475" y="2018799"/>
                  <a:pt x="7071925" y="734829"/>
                </a:cubicBezTo>
                <a:cubicBezTo>
                  <a:pt x="5719375" y="-549141"/>
                  <a:pt x="1871275" y="266199"/>
                  <a:pt x="575875" y="144279"/>
                </a:cubicBezTo>
                <a:cubicBezTo>
                  <a:pt x="-719525" y="22359"/>
                  <a:pt x="572065" y="94749"/>
                  <a:pt x="594925" y="125229"/>
                </a:cubicBezTo>
                <a:cubicBezTo>
                  <a:pt x="617785" y="155709"/>
                  <a:pt x="682555" y="270009"/>
                  <a:pt x="690175" y="296679"/>
                </a:cubicBezTo>
                <a:cubicBezTo>
                  <a:pt x="697795" y="323349"/>
                  <a:pt x="646360" y="269374"/>
                  <a:pt x="633025" y="258579"/>
                </a:cubicBezTo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97768" y="2809531"/>
            <a:ext cx="1389380" cy="138938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2" name="标题 1"/>
          <p:cNvSpPr txBox="1"/>
          <p:nvPr/>
        </p:nvSpPr>
        <p:spPr>
          <a:xfrm>
            <a:off x="467058" y="2844071"/>
            <a:ext cx="8868183" cy="1175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spc="500" dirty="0"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6600" b="1" spc="500" dirty="0">
                <a:latin typeface="黑体" panose="02010609060101010101" pitchFamily="49" charset="-122"/>
                <a:ea typeface="黑体" panose="02010609060101010101" pitchFamily="49" charset="-122"/>
              </a:rPr>
              <a:t>食物链与食物网</a:t>
            </a:r>
            <a:endParaRPr lang="zh-CN" altLang="en-US" sz="6600" b="1" spc="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5909" y="1959070"/>
            <a:ext cx="749514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教科版五年级下册 第一单元 《生物与环境》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5" name="椭圆 34"/>
          <p:cNvSpPr/>
          <p:nvPr>
            <p:custDataLst>
              <p:tags r:id="rId1"/>
            </p:custDataLst>
          </p:nvPr>
        </p:nvSpPr>
        <p:spPr>
          <a:xfrm>
            <a:off x="9284970" y="686435"/>
            <a:ext cx="2423160" cy="86804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2023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春新版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5"/>
          <p:cNvSpPr txBox="1"/>
          <p:nvPr/>
        </p:nvSpPr>
        <p:spPr>
          <a:xfrm>
            <a:off x="5300089" y="556978"/>
            <a:ext cx="166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食物网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探索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8"/>
          <a:stretch>
            <a:fillRect/>
          </a:stretch>
        </p:blipFill>
        <p:spPr>
          <a:xfrm>
            <a:off x="4464351" y="3818798"/>
            <a:ext cx="1593385" cy="1098870"/>
          </a:xfrm>
          <a:prstGeom prst="ellipse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44" y="1064777"/>
            <a:ext cx="1669911" cy="1252433"/>
          </a:xfrm>
          <a:prstGeom prst="ellipse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216" y="1761594"/>
            <a:ext cx="1877464" cy="1252433"/>
          </a:xfrm>
          <a:prstGeom prst="ellipse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t="8752" r="13737" b="11769"/>
          <a:stretch>
            <a:fillRect/>
          </a:stretch>
        </p:blipFill>
        <p:spPr>
          <a:xfrm>
            <a:off x="7806541" y="3777962"/>
            <a:ext cx="1590408" cy="1034162"/>
          </a:xfrm>
          <a:prstGeom prst="ellipse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3484" b="24389"/>
          <a:stretch>
            <a:fillRect/>
          </a:stretch>
        </p:blipFill>
        <p:spPr>
          <a:xfrm>
            <a:off x="1355422" y="3572018"/>
            <a:ext cx="1686630" cy="1231506"/>
          </a:xfrm>
          <a:prstGeom prst="ellipse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>
            <a:fillRect/>
          </a:stretch>
        </p:blipFill>
        <p:spPr>
          <a:xfrm>
            <a:off x="2387605" y="1787868"/>
            <a:ext cx="1815738" cy="1318292"/>
          </a:xfrm>
          <a:prstGeom prst="ellipse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5" t="34445" r="24756"/>
          <a:stretch>
            <a:fillRect/>
          </a:stretch>
        </p:blipFill>
        <p:spPr>
          <a:xfrm>
            <a:off x="3051084" y="5136203"/>
            <a:ext cx="1686630" cy="1234629"/>
          </a:xfrm>
          <a:prstGeom prst="ellipse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9"/>
          <a:stretch>
            <a:fillRect/>
          </a:stretch>
        </p:blipFill>
        <p:spPr>
          <a:xfrm>
            <a:off x="8211216" y="4982408"/>
            <a:ext cx="1529996" cy="1187301"/>
          </a:xfrm>
          <a:prstGeom prst="ellipse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2989" r="3342" b="11603"/>
          <a:stretch>
            <a:fillRect/>
          </a:stretch>
        </p:blipFill>
        <p:spPr>
          <a:xfrm>
            <a:off x="5739931" y="5332458"/>
            <a:ext cx="1791982" cy="1195410"/>
          </a:xfrm>
          <a:prstGeom prst="ellipse">
            <a:avLst/>
          </a:prstGeom>
        </p:spPr>
      </p:pic>
      <p:cxnSp>
        <p:nvCxnSpPr>
          <p:cNvPr id="3" name="直接箭头连接符 2"/>
          <p:cNvCxnSpPr>
            <a:stCxn id="33" idx="0"/>
            <a:endCxn id="31" idx="5"/>
          </p:cNvCxnSpPr>
          <p:nvPr/>
        </p:nvCxnSpPr>
        <p:spPr>
          <a:xfrm flipH="1" flipV="1">
            <a:off x="2795051" y="4623174"/>
            <a:ext cx="1099348" cy="513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1" idx="7"/>
            <a:endCxn id="29" idx="2"/>
          </p:cNvCxnSpPr>
          <p:nvPr/>
        </p:nvCxnSpPr>
        <p:spPr>
          <a:xfrm flipV="1">
            <a:off x="2795051" y="2387811"/>
            <a:ext cx="5416165" cy="13645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5" idx="1"/>
            <a:endCxn id="27" idx="4"/>
          </p:cNvCxnSpPr>
          <p:nvPr/>
        </p:nvCxnSpPr>
        <p:spPr>
          <a:xfrm flipH="1" flipV="1">
            <a:off x="5261044" y="4917668"/>
            <a:ext cx="741317" cy="58985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7" idx="0"/>
            <a:endCxn id="32" idx="5"/>
          </p:cNvCxnSpPr>
          <p:nvPr/>
        </p:nvCxnSpPr>
        <p:spPr>
          <a:xfrm flipH="1" flipV="1">
            <a:off x="3937434" y="2913101"/>
            <a:ext cx="1323610" cy="9056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6"/>
            <a:endCxn id="29" idx="2"/>
          </p:cNvCxnSpPr>
          <p:nvPr/>
        </p:nvCxnSpPr>
        <p:spPr>
          <a:xfrm flipV="1">
            <a:off x="4203343" y="2387811"/>
            <a:ext cx="4007873" cy="5920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1" idx="6"/>
            <a:endCxn id="28" idx="3"/>
          </p:cNvCxnSpPr>
          <p:nvPr/>
        </p:nvCxnSpPr>
        <p:spPr>
          <a:xfrm flipV="1">
            <a:off x="3042052" y="2133795"/>
            <a:ext cx="2463545" cy="20539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0" idx="0"/>
            <a:endCxn id="28" idx="5"/>
          </p:cNvCxnSpPr>
          <p:nvPr/>
        </p:nvCxnSpPr>
        <p:spPr>
          <a:xfrm flipH="1" flipV="1">
            <a:off x="6686402" y="2133795"/>
            <a:ext cx="1915343" cy="16441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4" idx="2"/>
            <a:endCxn id="27" idx="6"/>
          </p:cNvCxnSpPr>
          <p:nvPr/>
        </p:nvCxnSpPr>
        <p:spPr>
          <a:xfrm flipH="1" flipV="1">
            <a:off x="6057736" y="4368233"/>
            <a:ext cx="2153480" cy="1207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27" idx="6"/>
            <a:endCxn id="30" idx="1"/>
          </p:cNvCxnSpPr>
          <p:nvPr/>
        </p:nvCxnSpPr>
        <p:spPr>
          <a:xfrm flipV="1">
            <a:off x="6057736" y="3929412"/>
            <a:ext cx="1981715" cy="4388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0" idx="1"/>
            <a:endCxn id="32" idx="6"/>
          </p:cNvCxnSpPr>
          <p:nvPr/>
        </p:nvCxnSpPr>
        <p:spPr>
          <a:xfrm flipH="1" flipV="1">
            <a:off x="4203343" y="2447014"/>
            <a:ext cx="3836108" cy="14823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60663" y="1268083"/>
            <a:ext cx="9222024" cy="3606994"/>
            <a:chOff x="1444558" y="1396327"/>
            <a:chExt cx="9222024" cy="3606994"/>
          </a:xfrm>
        </p:grpSpPr>
        <p:sp>
          <p:nvSpPr>
            <p:cNvPr id="2" name="矩形: 圆角 1"/>
            <p:cNvSpPr/>
            <p:nvPr/>
          </p:nvSpPr>
          <p:spPr>
            <a:xfrm>
              <a:off x="1444558" y="1396327"/>
              <a:ext cx="9222024" cy="360699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1" name="Rectangle 1"/>
            <p:cNvSpPr>
              <a:spLocks noChangeArrowheads="1"/>
            </p:cNvSpPr>
            <p:nvPr/>
          </p:nvSpPr>
          <p:spPr bwMode="auto">
            <a:xfrm>
              <a:off x="1724213" y="1758680"/>
              <a:ext cx="8661991" cy="27084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ctr" anchorCtr="0" compatLnSpc="1">
              <a:spAutoFit/>
            </a:bodyPr>
            <a:lstStyle/>
            <a:p>
              <a:pPr indent="406400" defTabSz="12192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ahoma" panose="020B0604030504040204" pitchFamily="34" charset="0"/>
                </a:rPr>
                <a:t>绿豆苗和生活在它周围的生物间有着哪些食物关系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ahoma" panose="020B0604030504040204" pitchFamily="34" charset="0"/>
                </a:rPr>
                <a:t>?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endParaRPr>
            </a:p>
            <a:p>
              <a:pPr indent="406400" defTabSz="12192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endParaRPr>
            </a:p>
            <a:p>
              <a:pPr indent="406400" defTabSz="12192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ahoma" panose="020B0604030504040204" pitchFamily="34" charset="0"/>
                </a:rPr>
                <a:t>绿豆苗生长所需的条件是怎样获得的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ahoma" panose="020B0604030504040204" pitchFamily="34" charset="0"/>
                </a:rPr>
                <a:t>?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ahoma" panose="020B0604030504040204" pitchFamily="34" charset="0"/>
                </a:rPr>
                <a:t>绿豆苗又为它周围的生物提供了哪些条件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ahoma" panose="020B0604030504040204" pitchFamily="34" charset="0"/>
                </a:rPr>
                <a:t>?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endParaRPr>
            </a:p>
            <a:p>
              <a:pPr indent="406400" defTabSz="12192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endParaRPr>
            </a:p>
            <a:p>
              <a:pPr indent="406400" defTabSz="1219200" fontAlgn="base">
                <a:spcBef>
                  <a:spcPct val="0"/>
                </a:spcBef>
                <a:spcAft>
                  <a:spcPct val="0"/>
                </a:spcAft>
                <a:buFontTx/>
                <a:buAutoNum type="arabicPeriod"/>
              </a:pP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ahoma" panose="020B0604030504040204" pitchFamily="34" charset="0"/>
                </a:rPr>
                <a:t>举例说明自然界的生物之间有着哪些食物关系。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7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研讨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2"/>
          <a:stretch>
            <a:fillRect/>
          </a:stretch>
        </p:blipFill>
        <p:spPr>
          <a:xfrm>
            <a:off x="10390369" y="4492076"/>
            <a:ext cx="1263433" cy="1552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360891" y="788492"/>
            <a:ext cx="65916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模拟食物网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准备：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2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拓展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32745" y="1899158"/>
            <a:ext cx="6745856" cy="2665562"/>
            <a:chOff x="1820174" y="2027209"/>
            <a:chExt cx="6745856" cy="2665562"/>
          </a:xfrm>
        </p:grpSpPr>
        <p:sp>
          <p:nvSpPr>
            <p:cNvPr id="5" name="矩形: 圆角 4"/>
            <p:cNvSpPr/>
            <p:nvPr/>
          </p:nvSpPr>
          <p:spPr>
            <a:xfrm>
              <a:off x="1820174" y="2027209"/>
              <a:ext cx="6745856" cy="266556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233172" y="2431333"/>
              <a:ext cx="6030933" cy="16933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不同颜色的棉绳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条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长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4—6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米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塑料套圈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个、生物头环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绿豆苗、蚜虫、蜗牛、瓢虫、青蛙、鸟</a:t>
              </a: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8" t="9772" r="7713"/>
          <a:stretch>
            <a:fillRect/>
          </a:stretch>
        </p:blipFill>
        <p:spPr>
          <a:xfrm>
            <a:off x="1407414" y="3429000"/>
            <a:ext cx="1818123" cy="20482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8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3B7B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TextBox 28"/>
          <p:cNvSpPr txBox="1"/>
          <p:nvPr/>
        </p:nvSpPr>
        <p:spPr>
          <a:xfrm>
            <a:off x="1521581" y="316805"/>
            <a:ext cx="1226905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 练一练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45" y="4908550"/>
            <a:ext cx="1880870" cy="188087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52779" y="753403"/>
            <a:ext cx="8794115" cy="54032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一、选择题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1.下列食物链中表达正确的是（  </a:t>
            </a:r>
            <a:r>
              <a:rPr lang="en-US"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）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A.青蛙←田鼠→蛇←鹰      B.兔→青草→鹰→狐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C.油菜→菜青虫→鸡→鹰    D.青草→青蛙→蛇→鹰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2.在食物链“藻类→水蚤→鲫鱼→人类”中，含能量最多的环节是（  </a:t>
            </a:r>
            <a:r>
              <a:rPr lang="en-US"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）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A. 藻类       B.水蚤       C.鲫鱼       D.人类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3.江南某水乡地区历来是粮食高产区，但近十几年来，有人为了赚取小利二而大量捕杀青蛙，致使该地区的水稻产量大幅度下降。造成粮食减产的主要原因是这个系统中（ </a:t>
            </a:r>
            <a:r>
              <a:rPr lang="en-US"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）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A.食物链遭到严重破坏      B.植被受到了严重破坏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C.环境受到严重的污染      D.发生了严重的地质灾害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4.绿豆苗和生活在它周围的生物间有着哪些食物关系？（</a:t>
            </a:r>
            <a:r>
              <a:rPr lang="en-US"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</a:t>
            </a: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 绿豆苗→蚜虫→瓢虫→鸟  B 绿豆苗→瓢虫→蚜虫→鸟  C 绿豆苗→鸟→蚜虫→瓢虫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D 绿豆苗→蚜虫→鸟→瓢虫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5.一般情况下，处在食物链底端的“食物”比处在食物链顶端的“食物”更容易（</a:t>
            </a:r>
            <a:r>
              <a:rPr lang="en-US"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）。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A 灭绝  B 繁衍  C 死亡  D 存活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endParaRPr lang="zh-CN" altLang="en-US" sz="1400" spc="4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3945" y="1028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464550" y="1861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797050" y="2999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316470" y="3806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435735" y="5197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8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9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3B7B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TextBox 28"/>
          <p:cNvSpPr txBox="1"/>
          <p:nvPr/>
        </p:nvSpPr>
        <p:spPr>
          <a:xfrm>
            <a:off x="1521581" y="316805"/>
            <a:ext cx="1226905" cy="36893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/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 练一练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545" y="4908550"/>
            <a:ext cx="1880870" cy="188087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1127760" y="1426210"/>
            <a:ext cx="9446895" cy="31667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30000"/>
              </a:lnSpc>
            </a:pPr>
            <a:r>
              <a:rPr lang="zh-CN"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二、</a:t>
            </a:r>
            <a:r>
              <a:rPr sz="1400" spc="40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判断题</a:t>
            </a:r>
            <a:endParaRPr sz="1400" spc="40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1.食物链通常是从绿色植物开始，到凶猛的肉食性动物终止（</a:t>
            </a:r>
            <a:r>
              <a:rPr lang="en-US" sz="1400" spc="40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 ）。</a:t>
            </a: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2.食物链中能自己制造食物的叫生产者，直接或间接以生产者为食物的叫消费者（</a:t>
            </a:r>
            <a:r>
              <a:rPr lang="en-US" sz="1400" spc="400"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 ）。</a:t>
            </a: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3.老鼠吃种子，蛇吃老鼠，老鹰吃蛇，这叫“魔高一尺，道高一丈”（</a:t>
            </a:r>
            <a:r>
              <a:rPr lang="en-US" sz="1400" spc="400"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 </a:t>
            </a: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）。</a:t>
            </a: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4.食物链：绿豆苗→瓢虫→蚜虫→蜘蛛（</a:t>
            </a:r>
            <a:r>
              <a:rPr lang="en-US" sz="1400" spc="400"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 </a:t>
            </a: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 ）。</a:t>
            </a: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5.狮子、老虎等野兽能吃人，所以他们在食物链中的位置比人高（</a:t>
            </a:r>
            <a:r>
              <a:rPr lang="en-US" sz="1400" spc="400"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  </a:t>
            </a: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 ）。</a:t>
            </a: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304800">
              <a:lnSpc>
                <a:spcPct val="130000"/>
              </a:lnSpc>
            </a:pPr>
            <a:r>
              <a:rPr sz="1400" spc="400">
                <a:ea typeface="黑体" panose="02010609060101010101" pitchFamily="49" charset="-122"/>
                <a:cs typeface="Arial" panose="020B0604020202020204" pitchFamily="34" charset="0"/>
              </a:rPr>
              <a:t>          </a:t>
            </a:r>
            <a:endParaRPr sz="1400" spc="400"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91425" y="1711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700895" y="2261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128000" y="3930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√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573135" y="2820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708650" y="3380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-590698" y="-188064"/>
            <a:ext cx="13373100" cy="7854527"/>
            <a:chOff x="-2483" y="-591"/>
            <a:chExt cx="15795" cy="9277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-2415" y="1217"/>
              <a:ext cx="156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-2112" y="462"/>
              <a:ext cx="1542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-2415" y="1981"/>
              <a:ext cx="15603" cy="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-1999" y="2777"/>
              <a:ext cx="15016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-2119" y="3520"/>
              <a:ext cx="15307" cy="2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-2415" y="4227"/>
              <a:ext cx="1560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>
              <a:off x="-2297" y="4972"/>
              <a:ext cx="15108" cy="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-2119" y="5767"/>
              <a:ext cx="15307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-1999" y="6558"/>
              <a:ext cx="1531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-2483" y="7307"/>
              <a:ext cx="1579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65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12" y="-591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104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789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49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31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06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5834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63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451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8201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897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977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-97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80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1453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-812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-1542" y="-42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2136" y="-457"/>
              <a:ext cx="0" cy="911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任意多边形: 形状 23"/>
          <p:cNvSpPr/>
          <p:nvPr/>
        </p:nvSpPr>
        <p:spPr>
          <a:xfrm>
            <a:off x="0" y="2979174"/>
            <a:ext cx="12192000" cy="3878826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矩形: 圆角 13"/>
          <p:cNvSpPr/>
          <p:nvPr/>
        </p:nvSpPr>
        <p:spPr>
          <a:xfrm>
            <a:off x="2507226" y="1706065"/>
            <a:ext cx="8568814" cy="30724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1" name="标题 1"/>
          <p:cNvSpPr txBox="1"/>
          <p:nvPr/>
        </p:nvSpPr>
        <p:spPr>
          <a:xfrm>
            <a:off x="2429215" y="2632518"/>
            <a:ext cx="8868183" cy="11759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spc="500" dirty="0">
                <a:latin typeface="黑体" panose="02010609060101010101" pitchFamily="49" charset="-122"/>
                <a:ea typeface="黑体" panose="02010609060101010101" pitchFamily="49" charset="-122"/>
              </a:rPr>
              <a:t>谢谢观看</a:t>
            </a:r>
            <a:endParaRPr lang="zh-CN" altLang="en-US" sz="7200" b="1" spc="5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3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4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聚焦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532060" y="889311"/>
            <a:ext cx="9127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通过观察，你在绿豆苗丛中发现了什么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07" y="1417641"/>
            <a:ext cx="6869386" cy="443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8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9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聚焦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sp>
        <p:nvSpPr>
          <p:cNvPr id="31" name="TextBox 5"/>
          <p:cNvSpPr txBox="1"/>
          <p:nvPr/>
        </p:nvSpPr>
        <p:spPr>
          <a:xfrm>
            <a:off x="2932982" y="849697"/>
            <a:ext cx="6475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绿豆苗和其他生物之间会有什么联系？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8"/>
          <a:stretch>
            <a:fillRect/>
          </a:stretch>
        </p:blipFill>
        <p:spPr>
          <a:xfrm>
            <a:off x="4244609" y="3188292"/>
            <a:ext cx="2046691" cy="1411490"/>
          </a:xfrm>
          <a:prstGeom prst="ellipse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93" y="1513878"/>
            <a:ext cx="1985501" cy="1489126"/>
          </a:xfrm>
          <a:prstGeom prst="ellipse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8" y="1407602"/>
            <a:ext cx="2391592" cy="1595402"/>
          </a:xfrm>
          <a:prstGeom prst="ellipse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r="13737"/>
          <a:stretch>
            <a:fillRect/>
          </a:stretch>
        </p:blipFill>
        <p:spPr>
          <a:xfrm>
            <a:off x="9003806" y="1716005"/>
            <a:ext cx="2115855" cy="1731071"/>
          </a:xfrm>
          <a:prstGeom prst="ellipse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3484" b="24389"/>
          <a:stretch>
            <a:fillRect/>
          </a:stretch>
        </p:blipFill>
        <p:spPr>
          <a:xfrm>
            <a:off x="1333113" y="3780404"/>
            <a:ext cx="1888151" cy="1378648"/>
          </a:xfrm>
          <a:prstGeom prst="ellipse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>
            <a:fillRect/>
          </a:stretch>
        </p:blipFill>
        <p:spPr>
          <a:xfrm>
            <a:off x="1174574" y="1853409"/>
            <a:ext cx="2046691" cy="1485973"/>
          </a:xfrm>
          <a:prstGeom prst="ellipse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5" t="34445" r="24756"/>
          <a:stretch>
            <a:fillRect/>
          </a:stretch>
        </p:blipFill>
        <p:spPr>
          <a:xfrm>
            <a:off x="3221264" y="4785070"/>
            <a:ext cx="2046691" cy="1498197"/>
          </a:xfrm>
          <a:prstGeom prst="ellipse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9"/>
          <a:stretch>
            <a:fillRect/>
          </a:stretch>
        </p:blipFill>
        <p:spPr>
          <a:xfrm>
            <a:off x="8888944" y="4306451"/>
            <a:ext cx="2230717" cy="1731071"/>
          </a:xfrm>
          <a:prstGeom prst="ellipse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2989" r="3342" b="11603"/>
          <a:stretch>
            <a:fillRect/>
          </a:stretch>
        </p:blipFill>
        <p:spPr>
          <a:xfrm>
            <a:off x="6612214" y="3332837"/>
            <a:ext cx="2391592" cy="1595403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787" y="2155104"/>
            <a:ext cx="5827983" cy="376577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76855" y="886926"/>
            <a:ext cx="583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绿豆苗是否有被动物吃过的痕迹？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会是被什么动物吃过呢？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04628" y="5000164"/>
            <a:ext cx="2208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蚜虫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98998" y="4421263"/>
            <a:ext cx="672075" cy="6480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6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7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探索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832" y="2831279"/>
            <a:ext cx="3031837" cy="1879739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2876431" y="753406"/>
            <a:ext cx="64391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蚜虫能从绿豆苗的叶子里获得什么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蚜虫可能又会被谁吃掉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1967541" y="2924944"/>
            <a:ext cx="672075" cy="50405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4751851" y="2492896"/>
            <a:ext cx="1056117" cy="720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>
            <a:off x="6816080" y="3429000"/>
            <a:ext cx="288032" cy="57606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8129477" y="4899103"/>
            <a:ext cx="1536171" cy="420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2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3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探索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2989" r="3342" b="11603"/>
          <a:stretch>
            <a:fillRect/>
          </a:stretch>
        </p:blipFill>
        <p:spPr>
          <a:xfrm>
            <a:off x="316130" y="3472496"/>
            <a:ext cx="2391592" cy="1595403"/>
          </a:xfrm>
          <a:prstGeom prst="ellipse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8"/>
          <a:stretch>
            <a:fillRect/>
          </a:stretch>
        </p:blipFill>
        <p:spPr>
          <a:xfrm>
            <a:off x="2707722" y="2148954"/>
            <a:ext cx="2046691" cy="1411490"/>
          </a:xfrm>
          <a:prstGeom prst="ellipse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r="13737"/>
          <a:stretch>
            <a:fillRect/>
          </a:stretch>
        </p:blipFill>
        <p:spPr>
          <a:xfrm>
            <a:off x="5868829" y="1908596"/>
            <a:ext cx="1861915" cy="1411491"/>
          </a:xfrm>
          <a:prstGeom prst="ellipse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79" y="1983370"/>
            <a:ext cx="1985501" cy="1489126"/>
          </a:xfrm>
          <a:prstGeom prst="ellipse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1" t="9528" r="6225"/>
          <a:stretch>
            <a:fillRect/>
          </a:stretch>
        </p:blipFill>
        <p:spPr>
          <a:xfrm>
            <a:off x="9856744" y="4401032"/>
            <a:ext cx="1647647" cy="1198299"/>
          </a:xfrm>
          <a:prstGeom prst="ellipse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>
            <a:fillRect/>
          </a:stretch>
        </p:blipFill>
        <p:spPr>
          <a:xfrm>
            <a:off x="6045589" y="4088501"/>
            <a:ext cx="2046691" cy="1485973"/>
          </a:xfrm>
          <a:prstGeom prst="ellipse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3484" b="24389"/>
          <a:stretch>
            <a:fillRect/>
          </a:stretch>
        </p:blipFill>
        <p:spPr>
          <a:xfrm>
            <a:off x="2898818" y="4457816"/>
            <a:ext cx="1888151" cy="1378648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3700732" y="3428434"/>
            <a:ext cx="7171049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78" name="矩形 77"/>
          <p:cNvSpPr/>
          <p:nvPr/>
        </p:nvSpPr>
        <p:spPr>
          <a:xfrm>
            <a:off x="1225059" y="3429000"/>
            <a:ext cx="1393710" cy="5760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矩形 19"/>
          <p:cNvSpPr/>
          <p:nvPr/>
        </p:nvSpPr>
        <p:spPr>
          <a:xfrm>
            <a:off x="1704619" y="1099637"/>
            <a:ext cx="87827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像这样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一定区域内的生物之间因为食物关系，构成很多链条状的联系，像这样的食物关系，叫做食物链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可以用箭头表示食物链中“谁被谁吃”的关系，注意箭头的方向。</a:t>
            </a:r>
            <a:endParaRPr lang="zh-CN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70804" y="3450998"/>
            <a:ext cx="9646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绿豆苗          蚜虫        瓢虫       蜘蛛      小鸟   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3" name="直接箭头连接符 72"/>
          <p:cNvCxnSpPr/>
          <p:nvPr/>
        </p:nvCxnSpPr>
        <p:spPr>
          <a:xfrm>
            <a:off x="5068006" y="3706431"/>
            <a:ext cx="768085" cy="61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2708684" y="3765687"/>
            <a:ext cx="689380" cy="61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7203365" y="3706431"/>
            <a:ext cx="768085" cy="61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9068186" y="3706431"/>
            <a:ext cx="768085" cy="617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225059" y="4797125"/>
            <a:ext cx="2112235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生产者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867327" y="4780710"/>
            <a:ext cx="2208245" cy="5760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消费者</a:t>
            </a:r>
            <a:endParaRPr lang="zh-CN" altLang="en-US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700732" y="5068742"/>
            <a:ext cx="2976331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26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27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探索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78" grpId="0" animBg="1"/>
      <p:bldP spid="20" grpId="0"/>
      <p:bldP spid="63" grpId="0"/>
      <p:bldP spid="77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42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43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探索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8"/>
          <a:stretch>
            <a:fillRect/>
          </a:stretch>
        </p:blipFill>
        <p:spPr>
          <a:xfrm>
            <a:off x="4244609" y="3188292"/>
            <a:ext cx="2046691" cy="1411490"/>
          </a:xfrm>
          <a:prstGeom prst="ellipse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93" y="1513878"/>
            <a:ext cx="1985501" cy="1489126"/>
          </a:xfrm>
          <a:prstGeom prst="ellipse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8" y="1407602"/>
            <a:ext cx="2391592" cy="1595402"/>
          </a:xfrm>
          <a:prstGeom prst="ellipse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5" r="13737"/>
          <a:stretch>
            <a:fillRect/>
          </a:stretch>
        </p:blipFill>
        <p:spPr>
          <a:xfrm>
            <a:off x="9003806" y="1716005"/>
            <a:ext cx="2115855" cy="1731071"/>
          </a:xfrm>
          <a:prstGeom prst="ellipse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9" r="13484" b="24389"/>
          <a:stretch>
            <a:fillRect/>
          </a:stretch>
        </p:blipFill>
        <p:spPr>
          <a:xfrm>
            <a:off x="1333113" y="3780404"/>
            <a:ext cx="1888151" cy="1378648"/>
          </a:xfrm>
          <a:prstGeom prst="ellipse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"/>
          <a:stretch>
            <a:fillRect/>
          </a:stretch>
        </p:blipFill>
        <p:spPr>
          <a:xfrm>
            <a:off x="1174574" y="1853409"/>
            <a:ext cx="2046691" cy="1485973"/>
          </a:xfrm>
          <a:prstGeom prst="ellipse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5" t="34445" r="24756"/>
          <a:stretch>
            <a:fillRect/>
          </a:stretch>
        </p:blipFill>
        <p:spPr>
          <a:xfrm>
            <a:off x="3221264" y="4785070"/>
            <a:ext cx="2046691" cy="1498197"/>
          </a:xfrm>
          <a:prstGeom prst="ellipse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99"/>
          <a:stretch>
            <a:fillRect/>
          </a:stretch>
        </p:blipFill>
        <p:spPr>
          <a:xfrm>
            <a:off x="8888944" y="4306451"/>
            <a:ext cx="2230717" cy="1731071"/>
          </a:xfrm>
          <a:prstGeom prst="ellipse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2989" r="3342" b="11603"/>
          <a:stretch>
            <a:fillRect/>
          </a:stretch>
        </p:blipFill>
        <p:spPr>
          <a:xfrm>
            <a:off x="6612214" y="3332837"/>
            <a:ext cx="2391592" cy="1595403"/>
          </a:xfrm>
          <a:prstGeom prst="ellipse">
            <a:avLst/>
          </a:prstGeom>
        </p:spPr>
      </p:pic>
      <p:sp>
        <p:nvSpPr>
          <p:cNvPr id="55" name="TextBox 5"/>
          <p:cNvSpPr txBox="1"/>
          <p:nvPr/>
        </p:nvSpPr>
        <p:spPr>
          <a:xfrm>
            <a:off x="2496277" y="863066"/>
            <a:ext cx="719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你能在绿豆苗丛中找到更多的食物链吗？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DCCD5505-AE73-44a1-970D-555A998C0FAE.png"/>
          <p:cNvPicPr>
            <a:picLocks noGrp="1" noChangeAspect="1"/>
          </p:cNvPicPr>
          <p:nvPr>
            <p:ph idx="1"/>
          </p:nvPr>
        </p:nvPicPr>
        <p:blipFill rotWithShape="1">
          <a:blip r:embed="rId1" cstate="print"/>
          <a:srcRect t="4271"/>
          <a:stretch>
            <a:fillRect/>
          </a:stretch>
        </p:blipFill>
        <p:spPr>
          <a:xfrm>
            <a:off x="2050958" y="3140983"/>
            <a:ext cx="8090084" cy="3203178"/>
          </a:xfr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194250" y="784280"/>
            <a:ext cx="5803500" cy="518125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利用套筒游戏，寻找食物链。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04247" y="1357413"/>
            <a:ext cx="8164968" cy="1708214"/>
            <a:chOff x="1904247" y="1357413"/>
            <a:chExt cx="8164968" cy="1708214"/>
          </a:xfrm>
        </p:grpSpPr>
        <p:sp>
          <p:nvSpPr>
            <p:cNvPr id="2" name="流程图: 可选过程 1"/>
            <p:cNvSpPr/>
            <p:nvPr/>
          </p:nvSpPr>
          <p:spPr>
            <a:xfrm>
              <a:off x="1904247" y="1357413"/>
              <a:ext cx="8164968" cy="1708214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307737" y="1464014"/>
              <a:ext cx="7357989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我们可以根据食物关系，“被吃”的生物套筒套入到“能吃该生物”的套筒内的套筒游戏来表示食物链，一起来试试吧。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4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5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探索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1138688" y="1794295"/>
            <a:ext cx="8445260" cy="34591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5"/>
          <p:cNvSpPr txBox="1"/>
          <p:nvPr/>
        </p:nvSpPr>
        <p:spPr>
          <a:xfrm>
            <a:off x="4272265" y="1051690"/>
            <a:ext cx="3647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实验要求及活动手册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1481846" y="1965458"/>
            <a:ext cx="7836754" cy="28444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920" tIns="60960" rIns="121920" bIns="60960" numCol="1" anchor="ctr" anchorCtr="0" compatLnSpc="1">
            <a:spAutoFit/>
          </a:bodyPr>
          <a:lstStyle/>
          <a:p>
            <a:pPr defTabSz="12192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将课前的实践观察活动中将绿豆苗周围的生物记录在圆圈内。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  <a:p>
            <a:pPr defTabSz="1219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ahoma" panose="020B0604030504040204" pitchFamily="34" charset="0"/>
              </a:rPr>
              <a:t>基于生物之间的食物关系用画箭头的方法表示谁被谁吃的食物关系。如果两种生物间已经有箭头链接了，画第二条食物链时就不再画箭头了。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7" name="任意多边形: 形状 23"/>
          <p:cNvSpPr/>
          <p:nvPr/>
        </p:nvSpPr>
        <p:spPr>
          <a:xfrm>
            <a:off x="0" y="6527868"/>
            <a:ext cx="12192000" cy="330131"/>
          </a:xfrm>
          <a:custGeom>
            <a:avLst/>
            <a:gdLst>
              <a:gd name="connsiteX0" fmla="*/ 6096000 w 12192000"/>
              <a:gd name="connsiteY0" fmla="*/ 0 h 5132848"/>
              <a:gd name="connsiteX1" fmla="*/ 12172941 w 12192000"/>
              <a:gd name="connsiteY1" fmla="*/ 2153591 h 5132848"/>
              <a:gd name="connsiteX2" fmla="*/ 12192000 w 12192000"/>
              <a:gd name="connsiteY2" fmla="*/ 2174457 h 5132848"/>
              <a:gd name="connsiteX3" fmla="*/ 12192000 w 12192000"/>
              <a:gd name="connsiteY3" fmla="*/ 5132848 h 5132848"/>
              <a:gd name="connsiteX4" fmla="*/ 0 w 12192000"/>
              <a:gd name="connsiteY4" fmla="*/ 5132848 h 5132848"/>
              <a:gd name="connsiteX5" fmla="*/ 0 w 12192000"/>
              <a:gd name="connsiteY5" fmla="*/ 2174457 h 5132848"/>
              <a:gd name="connsiteX6" fmla="*/ 19059 w 12192000"/>
              <a:gd name="connsiteY6" fmla="*/ 2153591 h 5132848"/>
              <a:gd name="connsiteX7" fmla="*/ 6096000 w 12192000"/>
              <a:gd name="connsiteY7" fmla="*/ 0 h 513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132848">
                <a:moveTo>
                  <a:pt x="6096000" y="0"/>
                </a:moveTo>
                <a:cubicBezTo>
                  <a:pt x="8671349" y="0"/>
                  <a:pt x="10926701" y="862463"/>
                  <a:pt x="12172941" y="2153591"/>
                </a:cubicBezTo>
                <a:lnTo>
                  <a:pt x="12192000" y="2174457"/>
                </a:lnTo>
                <a:lnTo>
                  <a:pt x="12192000" y="5132848"/>
                </a:lnTo>
                <a:lnTo>
                  <a:pt x="0" y="5132848"/>
                </a:lnTo>
                <a:lnTo>
                  <a:pt x="0" y="2174457"/>
                </a:lnTo>
                <a:lnTo>
                  <a:pt x="19059" y="2153591"/>
                </a:lnTo>
                <a:cubicBezTo>
                  <a:pt x="1265299" y="862463"/>
                  <a:pt x="3520651" y="0"/>
                  <a:pt x="6096000" y="0"/>
                </a:cubicBezTo>
                <a:close/>
              </a:path>
            </a:pathLst>
          </a:cu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 rot="9000000">
            <a:off x="323660" y="280159"/>
            <a:ext cx="333523" cy="333523"/>
          </a:xfrm>
          <a:prstGeom prst="ellipse">
            <a:avLst/>
          </a:prstGeom>
          <a:solidFill>
            <a:srgbClr val="E99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1"/>
          <p:cNvSpPr/>
          <p:nvPr/>
        </p:nvSpPr>
        <p:spPr bwMode="auto">
          <a:xfrm rot="19192413">
            <a:off x="432112" y="531080"/>
            <a:ext cx="359291" cy="120760"/>
          </a:xfrm>
          <a:custGeom>
            <a:avLst/>
            <a:gdLst>
              <a:gd name="T0" fmla="*/ 3 w 899"/>
              <a:gd name="T1" fmla="*/ 53 h 302"/>
              <a:gd name="T2" fmla="*/ 17 w 899"/>
              <a:gd name="T3" fmla="*/ 15 h 302"/>
              <a:gd name="T4" fmla="*/ 73 w 899"/>
              <a:gd name="T5" fmla="*/ 20 h 302"/>
              <a:gd name="T6" fmla="*/ 256 w 899"/>
              <a:gd name="T7" fmla="*/ 156 h 302"/>
              <a:gd name="T8" fmla="*/ 362 w 899"/>
              <a:gd name="T9" fmla="*/ 188 h 302"/>
              <a:gd name="T10" fmla="*/ 806 w 899"/>
              <a:gd name="T11" fmla="*/ 50 h 302"/>
              <a:gd name="T12" fmla="*/ 825 w 899"/>
              <a:gd name="T13" fmla="*/ 30 h 302"/>
              <a:gd name="T14" fmla="*/ 881 w 899"/>
              <a:gd name="T15" fmla="*/ 27 h 302"/>
              <a:gd name="T16" fmla="*/ 885 w 899"/>
              <a:gd name="T17" fmla="*/ 83 h 302"/>
              <a:gd name="T18" fmla="*/ 862 w 899"/>
              <a:gd name="T19" fmla="*/ 107 h 302"/>
              <a:gd name="T20" fmla="*/ 347 w 899"/>
              <a:gd name="T21" fmla="*/ 267 h 302"/>
              <a:gd name="T22" fmla="*/ 224 w 899"/>
              <a:gd name="T23" fmla="*/ 229 h 302"/>
              <a:gd name="T24" fmla="*/ 12 w 899"/>
              <a:gd name="T25" fmla="*/ 71 h 302"/>
              <a:gd name="T26" fmla="*/ 3 w 899"/>
              <a:gd name="T27" fmla="*/ 53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99" h="302">
                <a:moveTo>
                  <a:pt x="3" y="53"/>
                </a:moveTo>
                <a:cubicBezTo>
                  <a:pt x="0" y="39"/>
                  <a:pt x="5" y="24"/>
                  <a:pt x="17" y="15"/>
                </a:cubicBezTo>
                <a:cubicBezTo>
                  <a:pt x="34" y="0"/>
                  <a:pt x="59" y="3"/>
                  <a:pt x="73" y="20"/>
                </a:cubicBezTo>
                <a:cubicBezTo>
                  <a:pt x="122" y="78"/>
                  <a:pt x="185" y="126"/>
                  <a:pt x="256" y="156"/>
                </a:cubicBezTo>
                <a:cubicBezTo>
                  <a:pt x="289" y="171"/>
                  <a:pt x="325" y="182"/>
                  <a:pt x="362" y="188"/>
                </a:cubicBezTo>
                <a:cubicBezTo>
                  <a:pt x="524" y="219"/>
                  <a:pt x="690" y="167"/>
                  <a:pt x="806" y="50"/>
                </a:cubicBezTo>
                <a:cubicBezTo>
                  <a:pt x="812" y="44"/>
                  <a:pt x="819" y="37"/>
                  <a:pt x="825" y="30"/>
                </a:cubicBezTo>
                <a:cubicBezTo>
                  <a:pt x="839" y="13"/>
                  <a:pt x="865" y="12"/>
                  <a:pt x="881" y="27"/>
                </a:cubicBezTo>
                <a:cubicBezTo>
                  <a:pt x="898" y="41"/>
                  <a:pt x="899" y="67"/>
                  <a:pt x="885" y="83"/>
                </a:cubicBezTo>
                <a:cubicBezTo>
                  <a:pt x="877" y="91"/>
                  <a:pt x="870" y="99"/>
                  <a:pt x="862" y="107"/>
                </a:cubicBezTo>
                <a:cubicBezTo>
                  <a:pt x="728" y="242"/>
                  <a:pt x="535" y="302"/>
                  <a:pt x="347" y="267"/>
                </a:cubicBezTo>
                <a:cubicBezTo>
                  <a:pt x="305" y="259"/>
                  <a:pt x="263" y="246"/>
                  <a:pt x="224" y="229"/>
                </a:cubicBezTo>
                <a:cubicBezTo>
                  <a:pt x="142" y="194"/>
                  <a:pt x="69" y="139"/>
                  <a:pt x="12" y="71"/>
                </a:cubicBezTo>
                <a:cubicBezTo>
                  <a:pt x="7" y="66"/>
                  <a:pt x="5" y="60"/>
                  <a:pt x="3" y="5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Oval 8"/>
          <p:cNvSpPr/>
          <p:nvPr/>
        </p:nvSpPr>
        <p:spPr>
          <a:xfrm>
            <a:off x="11119661" y="105325"/>
            <a:ext cx="769461" cy="769459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11" name="Oval 8"/>
          <p:cNvSpPr/>
          <p:nvPr/>
        </p:nvSpPr>
        <p:spPr>
          <a:xfrm>
            <a:off x="608343" y="5861247"/>
            <a:ext cx="352551" cy="352550"/>
          </a:xfrm>
          <a:prstGeom prst="ellipse">
            <a:avLst/>
          </a:prstGeom>
          <a:solidFill>
            <a:srgbClr val="E3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12" name="圆角矩形 12"/>
          <p:cNvSpPr/>
          <p:nvPr/>
        </p:nvSpPr>
        <p:spPr>
          <a:xfrm>
            <a:off x="960894" y="273671"/>
            <a:ext cx="2264643" cy="455601"/>
          </a:xfrm>
          <a:prstGeom prst="roundRect">
            <a:avLst>
              <a:gd name="adj" fmla="val 50000"/>
            </a:avLst>
          </a:prstGeom>
          <a:solidFill>
            <a:srgbClr val="E99FAA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TextBox 28"/>
          <p:cNvSpPr txBox="1"/>
          <p:nvPr/>
        </p:nvSpPr>
        <p:spPr>
          <a:xfrm>
            <a:off x="1481846" y="321745"/>
            <a:ext cx="12269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lt"/>
              </a:rPr>
              <a:t>探索</a:t>
            </a: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758" y="4432145"/>
            <a:ext cx="1938687" cy="1938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f29e45e8-b07e-4c68-b912-d041ef52f80d"/>
  <p:tag name="COMMONDATA" val="eyJoZGlkIjoiYjk5N2NlY2M3YTYxOWZiOGYxNjRiYWQ5ODRlZGVhYm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宽屏</PresentationFormat>
  <Paragraphs>126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黑体</vt:lpstr>
      <vt:lpstr>楷体</vt:lpstr>
      <vt:lpstr>微软雅黑</vt:lpstr>
      <vt:lpstr>Tahoma</vt:lpstr>
      <vt:lpstr>Times New Roman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利用套筒游戏，寻找食物链。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ZKY-006</dc:creator>
  <cp:lastModifiedBy>☞ ♚ ☜</cp:lastModifiedBy>
  <cp:revision>45</cp:revision>
  <dcterms:created xsi:type="dcterms:W3CDTF">2021-11-08T08:38:00Z</dcterms:created>
  <dcterms:modified xsi:type="dcterms:W3CDTF">2024-07-01T02:12:02Z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4EAFEEDEE9AC44988E463BDDD368D5ED_11</vt:lpwstr>
  </property>
  <property fmtid="{D5CDD505-2E9C-101B-9397-08002B2CF9AE}" pid="3" name="KSOProductBuildVer">
    <vt:lpwstr>2052-12.1.0.17133</vt:lpwstr>
  </property>
  <property fmtid="{D5CDD505-2E9C-101B-9397-08002B2CF9AE}" pid="4" name="KSOTemplateUUID">
    <vt:lpwstr>v1.0_mb_/GcBoVz0sYUVRtpmamz0gQ==</vt:lpwstr>
  </property>
</Properties>
</file>