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1" r:id="rId3"/>
    <p:sldId id="273" r:id="rId5"/>
    <p:sldId id="342" r:id="rId6"/>
    <p:sldId id="341" r:id="rId7"/>
    <p:sldId id="345" r:id="rId8"/>
    <p:sldId id="346" r:id="rId9"/>
    <p:sldId id="299" r:id="rId10"/>
    <p:sldId id="296" r:id="rId11"/>
    <p:sldId id="340" r:id="rId12"/>
    <p:sldId id="350" r:id="rId13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</p:embeddedFont>
    <p:embeddedFont>
      <p:font typeface="华文宋体" panose="02010600040101010101" pitchFamily="2" charset="-122"/>
      <p:regular r:id="rId18"/>
    </p:embeddedFont>
    <p:embeddedFont>
      <p:font typeface="黑体" panose="02010609060101010101" pitchFamily="49" charset="-122"/>
      <p:regular r:id="rId19"/>
    </p:embeddedFont>
    <p:embeddedFont>
      <p:font typeface="等线" panose="02010600030101010101" charset="0"/>
      <p:regular r:id="rId20"/>
      <p:bold r:id="rId21"/>
    </p:embeddedFont>
    <p:embeddedFont>
      <p:font typeface="等线 Light" panose="0201060003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033"/>
    <a:srgbClr val="F4C8E9"/>
    <a:srgbClr val="FBE04A"/>
    <a:srgbClr val="FFFFFF"/>
    <a:srgbClr val="F5BBE3"/>
    <a:srgbClr val="B8A5F6"/>
    <a:srgbClr val="F4A045"/>
    <a:srgbClr val="F1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4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1C6A1-D425-4524-BA93-CB33870E9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35806-5ACC-46E9-902F-1BD1028A3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F2918-5E3A-428D-A0B5-94B80789B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F2918-5E3A-428D-A0B5-94B80789B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F2918-5E3A-428D-A0B5-94B80789B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35806-5ACC-46E9-902F-1BD1028A32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F2918-5E3A-428D-A0B5-94B80789B0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CD07-5EF5-44E8-83D1-20687026D4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4681" y="3051973"/>
            <a:ext cx="737573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6000" b="1" dirty="0">
                <a:sym typeface="+mn-ea"/>
              </a:rPr>
              <a:t>5</a:t>
            </a:r>
            <a:r>
              <a:rPr lang="en-US" altLang="zh-CN" sz="6000" b="1">
                <a:sym typeface="+mn-ea"/>
              </a:rPr>
              <a:t>.  </a:t>
            </a:r>
            <a:r>
              <a:rPr lang="zh-CN" altLang="en-US" sz="6000" b="1" dirty="0">
                <a:sym typeface="+mn-ea"/>
              </a:rPr>
              <a:t>里面是怎样连接的</a:t>
            </a:r>
            <a:endParaRPr lang="zh-CN" altLang="en-US" sz="6000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9509" y="1673225"/>
            <a:ext cx="3735172" cy="42051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9874" y="979671"/>
            <a:ext cx="747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教科版小学科学四年级下册第二单元第五课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94735" y="2609850"/>
            <a:ext cx="4624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FF0000"/>
                </a:solidFill>
              </a:rPr>
              <a:t>     </a:t>
            </a:r>
            <a:r>
              <a:rPr lang="zh-CN" altLang="en-US" sz="5400">
                <a:solidFill>
                  <a:srgbClr val="FF0000"/>
                </a:solidFill>
              </a:rPr>
              <a:t>谢谢欣赏</a:t>
            </a:r>
            <a:endParaRPr lang="zh-CN" altLang="en-US" sz="5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/>
        </p:nvSpPr>
        <p:spPr>
          <a:xfrm>
            <a:off x="4396740" y="915670"/>
            <a:ext cx="3037840" cy="766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200" latinLnBrk="1" hangingPunct="0">
              <a:lnSpc>
                <a:spcPct val="150000"/>
              </a:lnSpc>
            </a:pPr>
            <a:r>
              <a:rPr lang="en-US" altLang="zh-CN" sz="2800" b="1" kern="0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 b="1" kern="0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+mn-lt"/>
              </a:rPr>
              <a:t>想一想</a:t>
            </a:r>
            <a:endParaRPr lang="zh-CN" altLang="en-US" sz="2800" b="1" kern="0" dirty="0">
              <a:solidFill>
                <a:schemeClr val="accent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9528" y="383132"/>
            <a:ext cx="3104177" cy="1476416"/>
            <a:chOff x="619528" y="383132"/>
            <a:chExt cx="3104177" cy="1476416"/>
          </a:xfrm>
        </p:grpSpPr>
        <p:sp>
          <p:nvSpPr>
            <p:cNvPr id="19" name="文本框 18"/>
            <p:cNvSpPr txBox="1"/>
            <p:nvPr/>
          </p:nvSpPr>
          <p:spPr>
            <a:xfrm>
              <a:off x="1762825" y="696059"/>
              <a:ext cx="1960880" cy="89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问题聚焦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3" name="图片 2" descr="图片包含 游戏机, 钟表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email"/>
            <a:stretch>
              <a:fillRect/>
            </a:stretch>
          </p:blipFill>
          <p:spPr>
            <a:xfrm>
              <a:off x="619528" y="383132"/>
              <a:ext cx="1476416" cy="1476416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6302241" y="485910"/>
            <a:ext cx="1063934" cy="1222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04" y="1708420"/>
            <a:ext cx="1073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电线裸露在外，既不美观又不安全。聪明的电工将电线隐藏在接线盒里，我们该如何知道里面是怎样连接的</a:t>
            </a:r>
            <a:r>
              <a:rPr lang="en-US" altLang="zh-CN" sz="2800" dirty="0"/>
              <a:t>?</a:t>
            </a:r>
            <a:r>
              <a:rPr lang="zh-CN" altLang="en-US" sz="2800" dirty="0"/>
              <a:t>  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10" y="2913265"/>
            <a:ext cx="3948164" cy="30165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5151"/>
            <a:ext cx="4921230" cy="2952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/>
        </p:nvSpPr>
        <p:spPr>
          <a:xfrm>
            <a:off x="4396740" y="915670"/>
            <a:ext cx="3037840" cy="766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200" latinLnBrk="1" hangingPunct="0">
              <a:lnSpc>
                <a:spcPct val="150000"/>
              </a:lnSpc>
            </a:pPr>
            <a:r>
              <a:rPr lang="en-US" altLang="zh-CN" sz="2800" b="1" kern="0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 b="1" kern="0" dirty="0">
                <a:solidFill>
                  <a:schemeClr val="accent2"/>
                </a:solidFill>
                <a:ea typeface="微软雅黑" panose="020B0503020204020204" pitchFamily="34" charset="-122"/>
                <a:cs typeface="+mn-ea"/>
                <a:sym typeface="+mn-lt"/>
              </a:rPr>
              <a:t>想一想</a:t>
            </a:r>
            <a:endParaRPr lang="zh-CN" altLang="en-US" sz="2800" b="1" kern="0" dirty="0">
              <a:solidFill>
                <a:schemeClr val="accent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9528" y="383132"/>
            <a:ext cx="3104177" cy="1476416"/>
            <a:chOff x="619528" y="383132"/>
            <a:chExt cx="3104177" cy="1476416"/>
          </a:xfrm>
        </p:grpSpPr>
        <p:sp>
          <p:nvSpPr>
            <p:cNvPr id="19" name="文本框 18"/>
            <p:cNvSpPr txBox="1"/>
            <p:nvPr/>
          </p:nvSpPr>
          <p:spPr>
            <a:xfrm>
              <a:off x="1762825" y="696059"/>
              <a:ext cx="1960880" cy="89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问题聚焦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3" name="图片 2" descr="图片包含 游戏机, 钟表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email"/>
            <a:stretch>
              <a:fillRect/>
            </a:stretch>
          </p:blipFill>
          <p:spPr>
            <a:xfrm>
              <a:off x="619528" y="383132"/>
              <a:ext cx="1476416" cy="1476416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email"/>
          <a:stretch>
            <a:fillRect/>
          </a:stretch>
        </p:blipFill>
        <p:spPr>
          <a:xfrm>
            <a:off x="6302241" y="485910"/>
            <a:ext cx="1063934" cy="1222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0304" y="1708420"/>
            <a:ext cx="1073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电线裸露在外，既不美观又不安全。聪明的电工将电线隐藏在接线盒里，我们该如何知道里面是怎样连接的</a:t>
            </a:r>
            <a:r>
              <a:rPr lang="en-US" altLang="zh-CN" sz="2800" dirty="0"/>
              <a:t>?</a:t>
            </a:r>
            <a:r>
              <a:rPr lang="zh-CN" altLang="en-US" sz="2800" dirty="0"/>
              <a:t>  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35570" y="2369172"/>
            <a:ext cx="3120861" cy="41611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76711" y="5419110"/>
            <a:ext cx="248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简单电路暗盒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655" y="367090"/>
            <a:ext cx="10599746" cy="1476416"/>
            <a:chOff x="667655" y="367090"/>
            <a:chExt cx="10599746" cy="1476416"/>
          </a:xfrm>
        </p:grpSpPr>
        <p:sp>
          <p:nvSpPr>
            <p:cNvPr id="3" name="文本框 2"/>
            <p:cNvSpPr txBox="1"/>
            <p:nvPr/>
          </p:nvSpPr>
          <p:spPr>
            <a:xfrm>
              <a:off x="1762825" y="696059"/>
              <a:ext cx="1082348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探索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4" name="图片 3" descr="图片包含 游戏机, 钟表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email"/>
            <a:stretch>
              <a:fillRect/>
            </a:stretch>
          </p:blipFill>
          <p:spPr>
            <a:xfrm>
              <a:off x="667655" y="367090"/>
              <a:ext cx="1476416" cy="147641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239241" y="696059"/>
              <a:ext cx="8028160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用电路检测器检测电路暗盒的连接方式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55321" y="1696000"/>
            <a:ext cx="10012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1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、自制电路检测器</a:t>
            </a:r>
            <a:r>
              <a:rPr lang="zh-CN" altLang="en-US" sz="28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自检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后</a:t>
            </a:r>
            <a:r>
              <a:rPr lang="zh-CN" altLang="en-US" sz="28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轮流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检测电路暗盒的不同接线柱。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73" y="2564499"/>
            <a:ext cx="6395453" cy="3597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655" y="367090"/>
            <a:ext cx="10599746" cy="1476416"/>
            <a:chOff x="667655" y="367090"/>
            <a:chExt cx="10599746" cy="1476416"/>
          </a:xfrm>
        </p:grpSpPr>
        <p:sp>
          <p:nvSpPr>
            <p:cNvPr id="3" name="文本框 2"/>
            <p:cNvSpPr txBox="1"/>
            <p:nvPr/>
          </p:nvSpPr>
          <p:spPr>
            <a:xfrm>
              <a:off x="1762825" y="696059"/>
              <a:ext cx="1082348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探索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4" name="图片 3" descr="图片包含 游戏机, 钟表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email"/>
            <a:stretch>
              <a:fillRect/>
            </a:stretch>
          </p:blipFill>
          <p:spPr>
            <a:xfrm>
              <a:off x="667655" y="367090"/>
              <a:ext cx="1476416" cy="147641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239241" y="696059"/>
              <a:ext cx="8028160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用电路检测器检测电路暗盒的连接方式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55321" y="1696000"/>
            <a:ext cx="10012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2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、观察记录每次检测后电路检测器中小灯泡是亮还是不亮。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83" y="2557698"/>
            <a:ext cx="9009165" cy="3387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655" y="367090"/>
            <a:ext cx="10599746" cy="1476416"/>
            <a:chOff x="667655" y="367090"/>
            <a:chExt cx="10599746" cy="1476416"/>
          </a:xfrm>
        </p:grpSpPr>
        <p:sp>
          <p:nvSpPr>
            <p:cNvPr id="3" name="文本框 2"/>
            <p:cNvSpPr txBox="1"/>
            <p:nvPr/>
          </p:nvSpPr>
          <p:spPr>
            <a:xfrm>
              <a:off x="1762825" y="696059"/>
              <a:ext cx="1082348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探索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pic>
          <p:nvPicPr>
            <p:cNvPr id="4" name="图片 3" descr="图片包含 游戏机, 钟表&#10;&#10;描述已自动生成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email"/>
            <a:stretch>
              <a:fillRect/>
            </a:stretch>
          </p:blipFill>
          <p:spPr>
            <a:xfrm>
              <a:off x="667655" y="367090"/>
              <a:ext cx="1476416" cy="147641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239241" y="696059"/>
              <a:ext cx="8028160" cy="815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500" b="1" dirty="0">
                  <a:ea typeface="微软雅黑" panose="020B0503020204020204" pitchFamily="34" charset="-122"/>
                  <a:cs typeface="+mn-ea"/>
                  <a:sym typeface="+mn-lt"/>
                </a:rPr>
                <a:t>用电路检测器检测电路暗盒的连接方式</a:t>
              </a:r>
              <a:endParaRPr lang="zh-CN" altLang="en-US" sz="3500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55321" y="1696000"/>
            <a:ext cx="10012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3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、根据检测结果推测并画出接线盒内</a:t>
            </a:r>
            <a:r>
              <a:rPr lang="zh-CN" altLang="en-US" sz="2800" b="1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所有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可能的连接方式。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75" y="2557698"/>
            <a:ext cx="8332850" cy="2976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灯光&#10;&#10;描述已自动生成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029964" y="664765"/>
            <a:ext cx="4720544" cy="9671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3429" y="752929"/>
            <a:ext cx="426720" cy="899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endParaRPr lang="en-US" altLang="zh-CN" sz="35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 descr="图片包含 游戏机, 钟表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344805" y="464820"/>
            <a:ext cx="1476375" cy="1476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21180" y="963930"/>
            <a:ext cx="317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 </a:t>
            </a:r>
            <a:r>
              <a:rPr lang="zh-CN" altLang="en-US" sz="3600" b="1"/>
              <a:t>提示</a:t>
            </a:r>
            <a:endParaRPr lang="zh-CN" altLang="en-US" sz="3600" b="1"/>
          </a:p>
          <a:p>
            <a:endParaRPr lang="zh-CN" altLang="en-US" sz="3600" b="1"/>
          </a:p>
        </p:txBody>
      </p:sp>
      <p:sp>
        <p:nvSpPr>
          <p:cNvPr id="13" name="文本框 12"/>
          <p:cNvSpPr txBox="1"/>
          <p:nvPr/>
        </p:nvSpPr>
        <p:spPr>
          <a:xfrm>
            <a:off x="1456055" y="1889760"/>
            <a:ext cx="899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不能用电路检测器检测家中的电路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6055" y="2711955"/>
            <a:ext cx="9325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、我们要按顺序，无遗漏地进行检测</a:t>
            </a:r>
            <a:r>
              <a:rPr lang="en-US" altLang="zh-CN" sz="3200" dirty="0"/>
              <a:t>  </a:t>
            </a:r>
            <a:endParaRPr lang="en-US" alt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434782" y="3606482"/>
            <a:ext cx="7120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3、为确保实验准确性需要检测2次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15888"/>
            <a:ext cx="187166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51313" y="188914"/>
            <a:ext cx="63373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用电路检测器检测另一个接线盒</a:t>
            </a:r>
            <a:endParaRPr lang="zh-CN" altLang="en-US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接线柱之间的通断状态记录如下</a:t>
            </a:r>
            <a:endParaRPr lang="zh-CN" altLang="en-US" b="1"/>
          </a:p>
        </p:txBody>
      </p:sp>
      <p:graphicFrame>
        <p:nvGraphicFramePr>
          <p:cNvPr id="134148" name="Group 4"/>
          <p:cNvGraphicFramePr>
            <a:graphicFrameLocks noGrp="1"/>
          </p:cNvGraphicFramePr>
          <p:nvPr/>
        </p:nvGraphicFramePr>
        <p:xfrm>
          <a:off x="1919288" y="1700214"/>
          <a:ext cx="8424862" cy="1873251"/>
        </p:xfrm>
        <a:graphic>
          <a:graphicData uri="http://schemas.openxmlformats.org/drawingml/2006/table">
            <a:tbl>
              <a:tblPr/>
              <a:tblGrid>
                <a:gridCol w="1204912"/>
                <a:gridCol w="1201738"/>
                <a:gridCol w="1204912"/>
                <a:gridCol w="1201738"/>
                <a:gridCol w="1204912"/>
                <a:gridCol w="1201738"/>
                <a:gridCol w="1204912"/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连接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1-2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1-3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1-4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2-3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2-4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3-4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通路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断路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50" name="Group 38"/>
          <p:cNvGrpSpPr/>
          <p:nvPr/>
        </p:nvGrpSpPr>
        <p:grpSpPr bwMode="auto">
          <a:xfrm>
            <a:off x="4727575" y="3068638"/>
            <a:ext cx="596900" cy="360362"/>
            <a:chOff x="1338" y="3929"/>
            <a:chExt cx="376" cy="227"/>
          </a:xfrm>
        </p:grpSpPr>
        <p:sp>
          <p:nvSpPr>
            <p:cNvPr id="13380" name="Line 39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40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1" name="Group 41"/>
          <p:cNvGrpSpPr/>
          <p:nvPr/>
        </p:nvGrpSpPr>
        <p:grpSpPr bwMode="auto">
          <a:xfrm>
            <a:off x="3575050" y="3068638"/>
            <a:ext cx="596900" cy="360362"/>
            <a:chOff x="1338" y="3929"/>
            <a:chExt cx="376" cy="227"/>
          </a:xfrm>
        </p:grpSpPr>
        <p:sp>
          <p:nvSpPr>
            <p:cNvPr id="13378" name="Line 42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43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2" name="Group 44"/>
          <p:cNvGrpSpPr/>
          <p:nvPr/>
        </p:nvGrpSpPr>
        <p:grpSpPr bwMode="auto">
          <a:xfrm>
            <a:off x="5951538" y="3068638"/>
            <a:ext cx="596900" cy="360362"/>
            <a:chOff x="1338" y="3929"/>
            <a:chExt cx="376" cy="227"/>
          </a:xfrm>
        </p:grpSpPr>
        <p:sp>
          <p:nvSpPr>
            <p:cNvPr id="13376" name="Line 45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46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3" name="Group 47"/>
          <p:cNvGrpSpPr/>
          <p:nvPr/>
        </p:nvGrpSpPr>
        <p:grpSpPr bwMode="auto">
          <a:xfrm>
            <a:off x="7032625" y="2492376"/>
            <a:ext cx="596900" cy="360363"/>
            <a:chOff x="1338" y="3929"/>
            <a:chExt cx="376" cy="227"/>
          </a:xfrm>
        </p:grpSpPr>
        <p:sp>
          <p:nvSpPr>
            <p:cNvPr id="13374" name="Line 48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49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4" name="Group 50"/>
          <p:cNvGrpSpPr/>
          <p:nvPr/>
        </p:nvGrpSpPr>
        <p:grpSpPr bwMode="auto">
          <a:xfrm>
            <a:off x="8256588" y="2492376"/>
            <a:ext cx="596900" cy="360363"/>
            <a:chOff x="1338" y="3929"/>
            <a:chExt cx="376" cy="227"/>
          </a:xfrm>
        </p:grpSpPr>
        <p:sp>
          <p:nvSpPr>
            <p:cNvPr id="13372" name="Line 51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52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5" name="Group 53"/>
          <p:cNvGrpSpPr/>
          <p:nvPr/>
        </p:nvGrpSpPr>
        <p:grpSpPr bwMode="auto">
          <a:xfrm>
            <a:off x="9480550" y="2492376"/>
            <a:ext cx="596900" cy="360363"/>
            <a:chOff x="1338" y="3929"/>
            <a:chExt cx="376" cy="227"/>
          </a:xfrm>
        </p:grpSpPr>
        <p:sp>
          <p:nvSpPr>
            <p:cNvPr id="13370" name="Line 54"/>
            <p:cNvSpPr>
              <a:spLocks noChangeShapeType="1"/>
            </p:cNvSpPr>
            <p:nvPr/>
          </p:nvSpPr>
          <p:spPr bwMode="auto">
            <a:xfrm>
              <a:off x="1338" y="4020"/>
              <a:ext cx="9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55"/>
            <p:cNvSpPr>
              <a:spLocks noChangeShapeType="1"/>
            </p:cNvSpPr>
            <p:nvPr/>
          </p:nvSpPr>
          <p:spPr bwMode="auto">
            <a:xfrm flipV="1">
              <a:off x="1409" y="3929"/>
              <a:ext cx="305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6" name="Rectangle 56"/>
          <p:cNvSpPr>
            <a:spLocks noChangeArrowheads="1"/>
          </p:cNvSpPr>
          <p:nvPr/>
        </p:nvSpPr>
        <p:spPr bwMode="auto">
          <a:xfrm>
            <a:off x="1846264" y="3725863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黑体" panose="02010609060101010101" pitchFamily="49" charset="-122"/>
              </a:rPr>
              <a:t>据检验结果</a:t>
            </a:r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推测</a:t>
            </a:r>
            <a:r>
              <a:rPr lang="zh-CN" altLang="en-US" sz="3600" b="1">
                <a:ea typeface="黑体" panose="02010609060101010101" pitchFamily="49" charset="-122"/>
              </a:rPr>
              <a:t>接线盒内的连接情况</a:t>
            </a:r>
            <a:endParaRPr lang="zh-CN" altLang="en-US" sz="3600"/>
          </a:p>
        </p:txBody>
      </p:sp>
      <p:sp>
        <p:nvSpPr>
          <p:cNvPr id="13357" name="Rectangle 57"/>
          <p:cNvSpPr>
            <a:spLocks noChangeArrowheads="1"/>
          </p:cNvSpPr>
          <p:nvPr/>
        </p:nvSpPr>
        <p:spPr bwMode="auto">
          <a:xfrm>
            <a:off x="1701800" y="4508501"/>
            <a:ext cx="2160588" cy="208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1   ○2</a:t>
            </a: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3   ○4</a:t>
            </a:r>
            <a:endParaRPr lang="en-US" altLang="zh-CN" sz="3600" dirty="0"/>
          </a:p>
        </p:txBody>
      </p:sp>
      <p:sp>
        <p:nvSpPr>
          <p:cNvPr id="13358" name="Rectangle 58"/>
          <p:cNvSpPr>
            <a:spLocks noChangeArrowheads="1"/>
          </p:cNvSpPr>
          <p:nvPr/>
        </p:nvSpPr>
        <p:spPr bwMode="auto">
          <a:xfrm>
            <a:off x="3935414" y="4508501"/>
            <a:ext cx="2160587" cy="208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1   ○2</a:t>
            </a: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3   ○4</a:t>
            </a:r>
            <a:endParaRPr lang="en-US" altLang="zh-CN" sz="3600" dirty="0"/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6167439" y="4508501"/>
            <a:ext cx="2160587" cy="208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1   ○2</a:t>
            </a: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3   ○4</a:t>
            </a:r>
            <a:endParaRPr lang="en-US" altLang="zh-CN" sz="3600" dirty="0"/>
          </a:p>
        </p:txBody>
      </p:sp>
      <p:sp>
        <p:nvSpPr>
          <p:cNvPr id="13360" name="Rectangle 60"/>
          <p:cNvSpPr>
            <a:spLocks noChangeArrowheads="1"/>
          </p:cNvSpPr>
          <p:nvPr/>
        </p:nvSpPr>
        <p:spPr bwMode="auto">
          <a:xfrm>
            <a:off x="8399464" y="4508501"/>
            <a:ext cx="2160587" cy="2087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1   ○2</a:t>
            </a: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3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/>
              <a:t>○ 3   ○4</a:t>
            </a:r>
            <a:endParaRPr lang="en-US" altLang="zh-CN" sz="3600" dirty="0"/>
          </a:p>
        </p:txBody>
      </p:sp>
      <p:sp>
        <p:nvSpPr>
          <p:cNvPr id="13361" name="Line 64"/>
          <p:cNvSpPr>
            <a:spLocks noChangeShapeType="1"/>
          </p:cNvSpPr>
          <p:nvPr/>
        </p:nvSpPr>
        <p:spPr bwMode="auto">
          <a:xfrm flipV="1">
            <a:off x="2063751" y="5013325"/>
            <a:ext cx="1223963" cy="10795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Line 65"/>
          <p:cNvSpPr>
            <a:spLocks noChangeShapeType="1"/>
          </p:cNvSpPr>
          <p:nvPr/>
        </p:nvSpPr>
        <p:spPr bwMode="auto">
          <a:xfrm flipV="1">
            <a:off x="3287713" y="5013326"/>
            <a:ext cx="0" cy="115252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0" name="Line 66"/>
          <p:cNvSpPr>
            <a:spLocks noChangeShapeType="1"/>
          </p:cNvSpPr>
          <p:nvPr/>
        </p:nvSpPr>
        <p:spPr bwMode="auto">
          <a:xfrm flipV="1">
            <a:off x="4295776" y="5013325"/>
            <a:ext cx="1223963" cy="10795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1" name="Line 67"/>
          <p:cNvSpPr>
            <a:spLocks noChangeShapeType="1"/>
          </p:cNvSpPr>
          <p:nvPr/>
        </p:nvSpPr>
        <p:spPr bwMode="auto">
          <a:xfrm flipV="1">
            <a:off x="4295776" y="6092825"/>
            <a:ext cx="1223963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2" name="Line 68"/>
          <p:cNvSpPr>
            <a:spLocks noChangeShapeType="1"/>
          </p:cNvSpPr>
          <p:nvPr/>
        </p:nvSpPr>
        <p:spPr bwMode="auto">
          <a:xfrm flipV="1">
            <a:off x="6527801" y="6092825"/>
            <a:ext cx="1223963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3" name="Line 69"/>
          <p:cNvSpPr>
            <a:spLocks noChangeShapeType="1"/>
          </p:cNvSpPr>
          <p:nvPr/>
        </p:nvSpPr>
        <p:spPr bwMode="auto">
          <a:xfrm flipV="1">
            <a:off x="7751763" y="4941889"/>
            <a:ext cx="0" cy="115252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V="1">
            <a:off x="9983788" y="4941889"/>
            <a:ext cx="0" cy="115252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 flipV="1">
            <a:off x="8759826" y="6092825"/>
            <a:ext cx="1223963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 flipV="1">
            <a:off x="8759826" y="4941889"/>
            <a:ext cx="1223963" cy="1150937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钟表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email"/>
          <a:stretch>
            <a:fillRect/>
          </a:stretch>
        </p:blipFill>
        <p:spPr>
          <a:xfrm>
            <a:off x="619760" y="325755"/>
            <a:ext cx="1476375" cy="1476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0545" y="912495"/>
            <a:ext cx="228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拓展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425892" y="1693578"/>
            <a:ext cx="934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如果给你一个更复杂的电路暗盒，又该怎样检测呢？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2589029"/>
            <a:ext cx="4700337" cy="3525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325.064566929134,&quot;width&quot;:2325.064566929134}"/>
</p:tagLst>
</file>

<file path=ppt/tags/tag2.xml><?xml version="1.0" encoding="utf-8"?>
<p:tagLst xmlns:p="http://schemas.openxmlformats.org/presentationml/2006/main">
  <p:tag name="KSO_WM_UNIT_PLACING_PICTURE_USER_VIEWPORT" val="{&quot;height&quot;:2670.8173228346454,&quot;width&quot;:2324.376377952756}"/>
</p:tagLst>
</file>

<file path=ppt/tags/tag3.xml><?xml version="1.0" encoding="utf-8"?>
<p:tagLst xmlns:p="http://schemas.openxmlformats.org/presentationml/2006/main">
  <p:tag name="KSO_WM_UNIT_PLACING_PICTURE_USER_VIEWPORT" val="{&quot;height&quot;:2325.064566929134,&quot;width&quot;:2325.064566929134}"/>
</p:tagLst>
</file>

<file path=ppt/tags/tag4.xml><?xml version="1.0" encoding="utf-8"?>
<p:tagLst xmlns:p="http://schemas.openxmlformats.org/presentationml/2006/main">
  <p:tag name="KSO_WM_UNIT_PLACING_PICTURE_USER_VIEWPORT" val="{&quot;height&quot;:2670.8173228346454,&quot;width&quot;:2324.376377952756}"/>
</p:tagLst>
</file>

<file path=ppt/tags/tag5.xml><?xml version="1.0" encoding="utf-8"?>
<p:tagLst xmlns:p="http://schemas.openxmlformats.org/presentationml/2006/main">
  <p:tag name="KSO_WM_UNIT_PLACING_PICTURE_USER_VIEWPORT" val="{&quot;height&quot;:2325.064566929134,&quot;width&quot;:2325.064566929134}"/>
</p:tagLst>
</file>

<file path=ppt/tags/tag6.xml><?xml version="1.0" encoding="utf-8"?>
<p:tagLst xmlns:p="http://schemas.openxmlformats.org/presentationml/2006/main">
  <p:tag name="KSO_WM_UNIT_PLACING_PICTURE_USER_VIEWPORT" val="{&quot;height&quot;:2325.064566929134,&quot;width&quot;:2325.064566929134}"/>
</p:tagLst>
</file>

<file path=ppt/tags/tag7.xml><?xml version="1.0" encoding="utf-8"?>
<p:tagLst xmlns:p="http://schemas.openxmlformats.org/presentationml/2006/main">
  <p:tag name="KSO_WM_UNIT_PLACING_PICTURE_USER_VIEWPORT" val="{&quot;height&quot;:2325.064566929134,&quot;width&quot;:2325.064566929134}"/>
</p:tagLst>
</file>

<file path=ppt/tags/tag8.xml><?xml version="1.0" encoding="utf-8"?>
<p:tagLst xmlns:p="http://schemas.openxmlformats.org/presentationml/2006/main">
  <p:tag name="KSO_WM_UNIT_PLACING_PICTURE_USER_VIEWPORT" val="{&quot;height&quot;:2325,&quot;width&quot;:2325}"/>
</p:tagLst>
</file>

<file path=ppt/tags/tag9.xml><?xml version="1.0" encoding="utf-8"?>
<p:tagLst xmlns:p="http://schemas.openxmlformats.org/presentationml/2006/main">
  <p:tag name="KSO_WM_UNIT_PLACING_PICTURE_USER_VIEWPORT" val="{&quot;height&quot;:2325,&quot;width&quot;:2325}"/>
</p:tagLst>
</file>

<file path=ppt/theme/theme1.xml><?xml version="1.0" encoding="utf-8"?>
<a:theme xmlns:a="http://schemas.openxmlformats.org/drawingml/2006/main" name="当图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/>
  <Paragraphs>92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华文宋体</vt:lpstr>
      <vt:lpstr>黑体</vt:lpstr>
      <vt:lpstr>等线</vt:lpstr>
      <vt:lpstr>等线 Light</vt:lpstr>
      <vt:lpstr>当图网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21cnjy.com</dc:creator>
  <cp:keywords>21</cp:keywords>
  <cp:lastModifiedBy>Administrator</cp:lastModifiedBy>
  <cp:revision>1</cp:revision>
  <dcterms:created xsi:type="dcterms:W3CDTF">2020-08-26T03:45:00Z</dcterms:created>
  <dcterms:modified xsi:type="dcterms:W3CDTF">2021-08-13T08:56:59Z</dcterms:modified>
  <cp:version>11927596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