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71" r:id="rId6"/>
    <p:sldId id="273" r:id="rId7"/>
    <p:sldId id="269" r:id="rId8"/>
    <p:sldId id="268" r:id="rId9"/>
    <p:sldId id="263" r:id="rId10"/>
    <p:sldId id="272" r:id="rId11"/>
    <p:sldId id="260" r:id="rId12"/>
    <p:sldId id="270" r:id="rId13"/>
    <p:sldId id="264" r:id="rId14"/>
    <p:sldId id="265" r:id="rId15"/>
    <p:sldId id="259"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Lance Roller II</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B0031F-5DA6-5B76-22A5-D30303E3F843}"/>
              </a:ext>
            </a:extLst>
          </p:cNvPr>
          <p:cNvSpPr>
            <a:spLocks noGrp="1"/>
          </p:cNvSpPr>
          <p:nvPr>
            <p:ph type="title"/>
          </p:nvPr>
        </p:nvSpPr>
        <p:spPr/>
        <p:txBody>
          <a:bodyPr/>
          <a:lstStyle/>
          <a:p>
            <a:r>
              <a:rPr lang="en-US" b="1" u="sng" dirty="0"/>
              <a:t>Demographics For The Top &amp; Bottom Community Districts</a:t>
            </a:r>
          </a:p>
        </p:txBody>
      </p:sp>
      <p:sp>
        <p:nvSpPr>
          <p:cNvPr id="5" name="Content Placeholder 4">
            <a:extLst>
              <a:ext uri="{FF2B5EF4-FFF2-40B4-BE49-F238E27FC236}">
                <a16:creationId xmlns:a16="http://schemas.microsoft.com/office/drawing/2014/main" id="{EFDE99F9-9C97-ACBA-3F7D-287ADFA0ED2B}"/>
              </a:ext>
            </a:extLst>
          </p:cNvPr>
          <p:cNvSpPr>
            <a:spLocks noGrp="1"/>
          </p:cNvSpPr>
          <p:nvPr>
            <p:ph idx="1"/>
          </p:nvPr>
        </p:nvSpPr>
        <p:spPr/>
        <p:txBody>
          <a:bodyPr/>
          <a:lstStyle/>
          <a:p>
            <a:r>
              <a:rPr lang="en-US" dirty="0"/>
              <a:t>Population</a:t>
            </a:r>
          </a:p>
          <a:p>
            <a:r>
              <a:rPr lang="en-US" dirty="0"/>
              <a:t>Race/Ethnicity</a:t>
            </a:r>
          </a:p>
          <a:p>
            <a:r>
              <a:rPr lang="en-US" dirty="0"/>
              <a:t>Education</a:t>
            </a:r>
          </a:p>
          <a:p>
            <a:r>
              <a:rPr lang="en-US" dirty="0"/>
              <a:t>Limited English Proficiency </a:t>
            </a:r>
          </a:p>
          <a:p>
            <a:r>
              <a:rPr lang="en-US" dirty="0"/>
              <a:t>Unemployment</a:t>
            </a:r>
          </a:p>
          <a:p>
            <a:r>
              <a:rPr lang="en-US" dirty="0"/>
              <a:t>Poverty Rate</a:t>
            </a:r>
          </a:p>
          <a:p>
            <a:r>
              <a:rPr lang="en-US" dirty="0"/>
              <a:t>Rent Burden</a:t>
            </a:r>
          </a:p>
        </p:txBody>
      </p:sp>
    </p:spTree>
    <p:extLst>
      <p:ext uri="{BB962C8B-B14F-4D97-AF65-F5344CB8AC3E}">
        <p14:creationId xmlns:p14="http://schemas.microsoft.com/office/powerpoint/2010/main" val="353531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a:xfrm>
            <a:off x="677334" y="0"/>
            <a:ext cx="8596668" cy="675861"/>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a:xfrm>
            <a:off x="214684" y="675861"/>
            <a:ext cx="8596669" cy="6182139"/>
          </a:xfrm>
        </p:spPr>
        <p:txBody>
          <a:bodyPr>
            <a:normAutofit/>
          </a:bodyPr>
          <a:lstStyle/>
          <a:p>
            <a:r>
              <a:rPr lang="en-US" dirty="0"/>
              <a:t>The Bronx with a slight edge over Brooklyn is the borough with the best and/or most options when it comes to buying healthy and fresh foods.</a:t>
            </a:r>
          </a:p>
          <a:p>
            <a:r>
              <a:rPr lang="en-US" dirty="0"/>
              <a:t>Community Districts 111, 205, 206, 305, &amp; 316 are the community districts that have the best options.</a:t>
            </a:r>
          </a:p>
          <a:p>
            <a:pPr lvl="1"/>
            <a:r>
              <a:rPr lang="en-US" dirty="0"/>
              <a:t>Part of this is due to the fact that the city government is having success getting underserved communities access to better food with the Shop Healthy NYC program. </a:t>
            </a:r>
          </a:p>
          <a:p>
            <a:r>
              <a:rPr lang="en-US" dirty="0"/>
              <a:t>The majority of SNAP centers were not in close proximity to recognized healthy shops.</a:t>
            </a:r>
          </a:p>
          <a:p>
            <a:r>
              <a:rPr lang="en-US" dirty="0"/>
              <a:t>When it comes to demographics, the top community districts had more black, hispanic, and foreign born residents compared to the bottom districts which were more diverse. As previously stated, these results are most likely due to the city government having success getting underserved communities access to better food with the Shop Healthy NYC program. </a:t>
            </a:r>
          </a:p>
          <a:p>
            <a:r>
              <a:rPr lang="en-US" dirty="0"/>
              <a:t>When it comes to health inspection grades, types of violations, and cuisine, there were no significant differences in restaurants located in the top community districts and those at the bottom (The average healthy inspection grade for these districts was an A which is very good).</a:t>
            </a:r>
          </a:p>
          <a:p>
            <a:endParaRPr lang="en-US" dirty="0"/>
          </a:p>
          <a:p>
            <a:endParaRPr lang="en-US" dirty="0"/>
          </a:p>
        </p:txBody>
      </p:sp>
    </p:spTree>
    <p:extLst>
      <p:ext uri="{BB962C8B-B14F-4D97-AF65-F5344CB8AC3E}">
        <p14:creationId xmlns:p14="http://schemas.microsoft.com/office/powerpoint/2010/main" val="373097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26004" y="962109"/>
            <a:ext cx="8596668" cy="6293457"/>
          </a:xfrm>
        </p:spPr>
        <p:txBody>
          <a:bodyPr>
            <a:normAutofit/>
          </a:bodyPr>
          <a:lstStyle/>
          <a:p>
            <a:r>
              <a:rPr lang="en-US" dirty="0"/>
              <a:t>Are people actually buying healthy foods if they have access to them?</a:t>
            </a:r>
          </a:p>
          <a:p>
            <a:r>
              <a:rPr lang="en-US" dirty="0"/>
              <a:t>Sustainability</a:t>
            </a:r>
          </a:p>
          <a:p>
            <a:pPr lvl="1"/>
            <a:r>
              <a:rPr lang="en-US" dirty="0"/>
              <a:t>How many Recognized Healthy Shops are maintaining the changes/standard once they’ve received the award?</a:t>
            </a:r>
          </a:p>
          <a:p>
            <a:pPr lvl="2"/>
            <a:r>
              <a:rPr lang="en-US" dirty="0"/>
              <a:t>If customers aren’t buying the healthy foods, how long will it be till owners of these stores stop selling those products and revert to what sells?</a:t>
            </a:r>
          </a:p>
          <a:p>
            <a:r>
              <a:rPr lang="en-US" dirty="0"/>
              <a:t>Impact of gentrification on food access within the city</a:t>
            </a:r>
          </a:p>
          <a:p>
            <a:r>
              <a:rPr lang="en-US" dirty="0"/>
              <a:t>Unreported farmers markets, healthy stores, and SNAP centers</a:t>
            </a:r>
          </a:p>
        </p:txBody>
      </p:sp>
    </p:spTree>
    <p:extLst>
      <p:ext uri="{BB962C8B-B14F-4D97-AF65-F5344CB8AC3E}">
        <p14:creationId xmlns:p14="http://schemas.microsoft.com/office/powerpoint/2010/main" val="238135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8596668" cy="6158285"/>
          </a:xfrm>
        </p:spPr>
        <p:txBody>
          <a:bodyPr>
            <a:normAutofit/>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a:xfrm>
            <a:off x="675745" y="0"/>
            <a:ext cx="8596668" cy="667910"/>
          </a:xfrm>
        </p:spPr>
        <p:txBody>
          <a:bodyPr/>
          <a:lstStyle/>
          <a:p>
            <a:pPr algn="ctr"/>
            <a:r>
              <a:rPr lang="en-US" b="1" u="sng" dirty="0"/>
              <a:t>Questions &amp; Predictions</a:t>
            </a:r>
          </a:p>
        </p:txBody>
      </p:sp>
      <p:sp>
        <p:nvSpPr>
          <p:cNvPr id="4" name="Text Placeholder 3">
            <a:extLst>
              <a:ext uri="{FF2B5EF4-FFF2-40B4-BE49-F238E27FC236}">
                <a16:creationId xmlns:a16="http://schemas.microsoft.com/office/drawing/2014/main" id="{0179A208-967D-12F1-DDE4-2E794AF6831C}"/>
              </a:ext>
            </a:extLst>
          </p:cNvPr>
          <p:cNvSpPr>
            <a:spLocks noGrp="1"/>
          </p:cNvSpPr>
          <p:nvPr>
            <p:ph type="body" idx="1"/>
          </p:nvPr>
        </p:nvSpPr>
        <p:spPr>
          <a:xfrm>
            <a:off x="675745" y="759559"/>
            <a:ext cx="4185623" cy="576262"/>
          </a:xfrm>
        </p:spPr>
        <p:txBody>
          <a:bodyPr/>
          <a:lstStyle/>
          <a:p>
            <a:r>
              <a:rPr lang="en-US" i="1"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sz="half" idx="2"/>
          </p:nvPr>
        </p:nvSpPr>
        <p:spPr>
          <a:xfrm>
            <a:off x="461176" y="1335821"/>
            <a:ext cx="4400192" cy="5522178"/>
          </a:xfrm>
        </p:spPr>
        <p:txBody>
          <a:bodyPr>
            <a:normAutofit fontScale="85000" lnSpcReduction="1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benefiting certain demographics more than others?</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
        <p:nvSpPr>
          <p:cNvPr id="5" name="Text Placeholder 4">
            <a:extLst>
              <a:ext uri="{FF2B5EF4-FFF2-40B4-BE49-F238E27FC236}">
                <a16:creationId xmlns:a16="http://schemas.microsoft.com/office/drawing/2014/main" id="{77C04E3A-67AE-0C14-FB6B-65FA98EC76FD}"/>
              </a:ext>
            </a:extLst>
          </p:cNvPr>
          <p:cNvSpPr>
            <a:spLocks noGrp="1"/>
          </p:cNvSpPr>
          <p:nvPr>
            <p:ph type="body" sz="quarter" idx="3"/>
          </p:nvPr>
        </p:nvSpPr>
        <p:spPr>
          <a:xfrm>
            <a:off x="4974079" y="765738"/>
            <a:ext cx="4185618" cy="576262"/>
          </a:xfrm>
        </p:spPr>
        <p:txBody>
          <a:bodyPr/>
          <a:lstStyle/>
          <a:p>
            <a:r>
              <a:rPr lang="en-US" i="1" dirty="0"/>
              <a:t>Hypothesis</a:t>
            </a:r>
          </a:p>
        </p:txBody>
      </p:sp>
      <p:sp>
        <p:nvSpPr>
          <p:cNvPr id="6" name="Content Placeholder 5">
            <a:extLst>
              <a:ext uri="{FF2B5EF4-FFF2-40B4-BE49-F238E27FC236}">
                <a16:creationId xmlns:a16="http://schemas.microsoft.com/office/drawing/2014/main" id="{EDAC6A99-CE65-77C8-E79B-2CB9B37051A2}"/>
              </a:ext>
            </a:extLst>
          </p:cNvPr>
          <p:cNvSpPr>
            <a:spLocks noGrp="1"/>
          </p:cNvSpPr>
          <p:nvPr>
            <p:ph sz="quarter" idx="4"/>
          </p:nvPr>
        </p:nvSpPr>
        <p:spPr>
          <a:xfrm>
            <a:off x="4974079" y="1335821"/>
            <a:ext cx="3732600" cy="5235932"/>
          </a:xfrm>
        </p:spPr>
        <p:txBody>
          <a:bodyPr>
            <a:normAutofit fontScale="85000" lnSpcReduction="10000"/>
          </a:bodyPr>
          <a:lstStyle/>
          <a:p>
            <a:r>
              <a:rPr lang="en-US" dirty="0"/>
              <a:t>I predict the that the areas of New York City that will have the most access to healthy food will be the communities that are in the most affluent neighborhoods of the city located in Midtown and Lower Manhattan (Adjacent and below Central Park)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combinations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21675" y="0"/>
            <a:ext cx="3854528" cy="656627"/>
          </a:xfrm>
        </p:spPr>
        <p:txBody>
          <a:bodyPr>
            <a:normAutofit fontScale="90000"/>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type="body" sz="half" idx="2"/>
          </p:nvPr>
        </p:nvSpPr>
        <p:spPr>
          <a:xfrm>
            <a:off x="485030" y="723569"/>
            <a:ext cx="4513262" cy="6035040"/>
          </a:xfrm>
        </p:spPr>
        <p:txBody>
          <a:bodyPr>
            <a:normAutofit/>
          </a:bodyPr>
          <a:lstStyle/>
          <a:p>
            <a:pPr marL="285750" indent="-285750">
              <a:buFont typeface="Wingdings" panose="05000000000000000000" pitchFamily="2" charset="2"/>
              <a:buChar char="Ø"/>
            </a:pPr>
            <a:r>
              <a:rPr lang="en-US" dirty="0"/>
              <a:t>After calculating the total number of facilities in each community districts the top 5 community districts with the most facilities are:</a:t>
            </a:r>
          </a:p>
          <a:p>
            <a:pPr marL="742813" lvl="1" indent="-285750">
              <a:buFont typeface="Wingdings" panose="05000000000000000000" pitchFamily="2" charset="2"/>
              <a:buChar char="Ø"/>
            </a:pPr>
            <a:r>
              <a:rPr lang="en-US" dirty="0"/>
              <a:t>Manhattan Community District 11 (111), Bronx Community District 5 (205), Bronx Community District 6 (206), Brooklyn Community District 5 (305), &amp; Brooklyn Community District 16 (316).</a:t>
            </a:r>
          </a:p>
          <a:p>
            <a:pPr marL="285750" indent="-285750">
              <a:buFont typeface="Wingdings" panose="05000000000000000000" pitchFamily="2" charset="2"/>
              <a:buChar char="Ø"/>
            </a:pPr>
            <a:r>
              <a:rPr lang="en-US" dirty="0"/>
              <a:t>As for the communities with the least facilities, there were four communities with no facilities and 16 communities with a total of one facility. For the bottom community districts we will focus on the four communities that have no facilities, these community districts are:</a:t>
            </a:r>
          </a:p>
          <a:p>
            <a:pPr marL="742813" lvl="1" indent="-285750">
              <a:buFont typeface="Wingdings" panose="05000000000000000000" pitchFamily="2" charset="2"/>
              <a:buChar char="Ø"/>
            </a:pPr>
            <a:r>
              <a:rPr lang="en-US" dirty="0"/>
              <a:t>Brooklyn Community District 18 (318), Queens Community District 10 (410), Queens Community District 11 (411), Staten Island Community District 3 (503)</a:t>
            </a:r>
          </a:p>
          <a:p>
            <a:pPr marL="457200" lvl="1" indent="0">
              <a:buNone/>
            </a:pPr>
            <a:endParaRPr lang="en-US" dirty="0"/>
          </a:p>
          <a:p>
            <a:pPr marL="457200" lvl="1" indent="0">
              <a:buNone/>
            </a:pPr>
            <a:endParaRPr lang="en-US" dirty="0"/>
          </a:p>
          <a:p>
            <a:pPr marL="457200" lvl="1" indent="0">
              <a:buNone/>
            </a:pPr>
            <a:r>
              <a:rPr lang="en-US" sz="1100" i="1" u="sng" dirty="0"/>
              <a:t>Note</a:t>
            </a:r>
            <a:r>
              <a:rPr lang="en-US" sz="1100" dirty="0"/>
              <a:t>: </a:t>
            </a:r>
            <a:r>
              <a:rPr lang="en-US" sz="1100" b="1" dirty="0"/>
              <a:t>Community District Borough Codes </a:t>
            </a:r>
            <a:r>
              <a:rPr lang="en-US" sz="1100" dirty="0"/>
              <a:t>: Manhattan (100), Bronx (200), Brooklyn (300), Queens (400), Staten Island (500)</a:t>
            </a:r>
          </a:p>
        </p:txBody>
      </p:sp>
      <p:pic>
        <p:nvPicPr>
          <p:cNvPr id="11" name="Content Placeholder 10">
            <a:extLst>
              <a:ext uri="{FF2B5EF4-FFF2-40B4-BE49-F238E27FC236}">
                <a16:creationId xmlns:a16="http://schemas.microsoft.com/office/drawing/2014/main" id="{003280D6-E399-9576-5936-CE724712741D}"/>
              </a:ext>
            </a:extLst>
          </p:cNvPr>
          <p:cNvPicPr>
            <a:picLocks noGrp="1" noChangeAspect="1"/>
          </p:cNvPicPr>
          <p:nvPr>
            <p:ph idx="1"/>
          </p:nvPr>
        </p:nvPicPr>
        <p:blipFill>
          <a:blip r:embed="rId2"/>
          <a:stretch>
            <a:fillRect/>
          </a:stretch>
        </p:blipFill>
        <p:spPr>
          <a:xfrm>
            <a:off x="4998292" y="2268109"/>
            <a:ext cx="3584793" cy="2321782"/>
          </a:xfrm>
          <a:prstGeom prst="rect">
            <a:avLst/>
          </a:prstGeom>
        </p:spPr>
      </p:pic>
    </p:spTree>
    <p:extLst>
      <p:ext uri="{BB962C8B-B14F-4D97-AF65-F5344CB8AC3E}">
        <p14:creationId xmlns:p14="http://schemas.microsoft.com/office/powerpoint/2010/main" val="13240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83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 (Along with general SNAP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1863</TotalTime>
  <Words>1533</Words>
  <Application>Microsoft Office PowerPoint</Application>
  <PresentationFormat>Widescreen</PresentationFormat>
  <Paragraphs>95</Paragraphs>
  <Slides>17</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Healthy Food Access in NYC</vt:lpstr>
      <vt:lpstr>Motivation</vt:lpstr>
      <vt:lpstr>Questions &amp; Predictions</vt:lpstr>
      <vt:lpstr>Calculating which areas of NYC have the best access to Healthy Food</vt:lpstr>
      <vt:lpstr>Top and Bottom Community Districts</vt:lpstr>
      <vt:lpstr>PowerPoint Presentation</vt:lpstr>
      <vt:lpstr>Farmers Markets</vt:lpstr>
      <vt:lpstr>Recognized Shop Healthy Stores</vt:lpstr>
      <vt:lpstr>History of Recognized Shop Healthy Stores</vt:lpstr>
      <vt:lpstr>Demographics For The Top &amp; Bottom Community Districts</vt:lpstr>
      <vt:lpstr>Demographics Glossary</vt:lpstr>
      <vt:lpstr>Restaurants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48</cp:revision>
  <dcterms:created xsi:type="dcterms:W3CDTF">2022-05-27T02:28:28Z</dcterms:created>
  <dcterms:modified xsi:type="dcterms:W3CDTF">2022-06-25T00:30:31Z</dcterms:modified>
</cp:coreProperties>
</file>