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6" r:id="rId5"/>
    <p:sldId id="267" r:id="rId6"/>
    <p:sldId id="271" r:id="rId7"/>
    <p:sldId id="260" r:id="rId8"/>
    <p:sldId id="263" r:id="rId9"/>
    <p:sldId id="264" r:id="rId10"/>
    <p:sldId id="265" r:id="rId11"/>
    <p:sldId id="259" r:id="rId12"/>
    <p:sldId id="261" r:id="rId13"/>
    <p:sldId id="262" r:id="rId14"/>
    <p:sldId id="268"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LJ Roller</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1"/>
            <a:ext cx="8596668" cy="564542"/>
          </a:xfrm>
        </p:spPr>
        <p:txBody>
          <a:bodyPr>
            <a:noAutofit/>
          </a:bodyPr>
          <a:lstStyle/>
          <a:p>
            <a:pPr algn="ctr"/>
            <a:r>
              <a:rPr lang="en-US" sz="3000"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333955" y="564543"/>
            <a:ext cx="8940048" cy="6293457"/>
          </a:xfrm>
        </p:spPr>
        <p:txBody>
          <a:bodyPr>
            <a:normAutofit fontScale="92500" lnSpcReduction="20000"/>
          </a:bodyPr>
          <a:lstStyle/>
          <a:p>
            <a:r>
              <a:rPr lang="en-US" dirty="0"/>
              <a:t>Are people actually buying healthy foods if they have access to them?</a:t>
            </a:r>
          </a:p>
          <a:p>
            <a:pPr lvl="1"/>
            <a:r>
              <a:rPr lang="en-US" dirty="0"/>
              <a:t>If they are, how do we know if it’s having an impact on their overall health?</a:t>
            </a:r>
          </a:p>
          <a:p>
            <a:pPr lvl="1"/>
            <a:r>
              <a:rPr lang="en-US" dirty="0"/>
              <a:t>If they’re not, what is primary reason for not doing so?</a:t>
            </a:r>
          </a:p>
          <a:p>
            <a:r>
              <a:rPr lang="en-US" dirty="0"/>
              <a:t>Sustainability</a:t>
            </a:r>
          </a:p>
          <a:p>
            <a:pPr lvl="1"/>
            <a:r>
              <a:rPr lang="en-US" dirty="0"/>
              <a:t>How many Recognized Healthy Shops are maintaining the changes/standard once they’ve received the award (Especially since the city doesn’t have a processes in place to ensure that stores maintain the changes past one-month)?</a:t>
            </a:r>
          </a:p>
          <a:p>
            <a:pPr lvl="2"/>
            <a:r>
              <a:rPr lang="en-US" dirty="0"/>
              <a:t>If customers aren’t buying the healthy foods, how long will it be till owners of these stores stop selling those products and revert to what sells?</a:t>
            </a:r>
          </a:p>
          <a:p>
            <a:pPr lvl="3"/>
            <a:r>
              <a:rPr lang="en-US" dirty="0"/>
              <a:t>At the end of the day, these store owners are still running a business and most businesses will not spend money on a product where they wont receive a return on their investment.</a:t>
            </a:r>
          </a:p>
          <a:p>
            <a:r>
              <a:rPr lang="en-US" dirty="0"/>
              <a:t>Comparing food expenses by community district</a:t>
            </a:r>
          </a:p>
          <a:p>
            <a:pPr lvl="1"/>
            <a:r>
              <a:rPr lang="en-US" dirty="0"/>
              <a:t>What is the average price of groceries in each community district?</a:t>
            </a:r>
          </a:p>
          <a:p>
            <a:pPr lvl="1"/>
            <a:r>
              <a:rPr lang="en-US" dirty="0"/>
              <a:t>What is the average price for a meal at a restaurant in each community district?</a:t>
            </a:r>
          </a:p>
          <a:p>
            <a:pPr lvl="1"/>
            <a:r>
              <a:rPr lang="en-US" dirty="0"/>
              <a:t>What is the average food budget per month and/or year for each person and/or household in each community district?</a:t>
            </a:r>
          </a:p>
          <a:p>
            <a:pPr lvl="1"/>
            <a:r>
              <a:rPr lang="en-US" dirty="0"/>
              <a:t>How do those results compare to the ones in this project?</a:t>
            </a:r>
          </a:p>
          <a:p>
            <a:r>
              <a:rPr lang="en-US" dirty="0"/>
              <a:t>Impact of gentrification on food access within the city</a:t>
            </a:r>
          </a:p>
          <a:p>
            <a:pPr lvl="1"/>
            <a:r>
              <a:rPr lang="en-US" dirty="0"/>
              <a:t>Do previous neglected community districts have better access to food primarily because of gentrification?</a:t>
            </a:r>
          </a:p>
          <a:p>
            <a:r>
              <a:rPr lang="en-US" dirty="0"/>
              <a:t>Unreported farmers markets, healthy stores, and SNAP centers</a:t>
            </a:r>
          </a:p>
          <a:p>
            <a:pPr lvl="1"/>
            <a:r>
              <a:rPr lang="en-US" dirty="0"/>
              <a:t>How many farmers markets, healthy stores, and SNAP centers were unreported and didn’t make it in their respective database?</a:t>
            </a:r>
          </a:p>
        </p:txBody>
      </p:sp>
    </p:spTree>
    <p:extLst>
      <p:ext uri="{BB962C8B-B14F-4D97-AF65-F5344CB8AC3E}">
        <p14:creationId xmlns:p14="http://schemas.microsoft.com/office/powerpoint/2010/main" val="238135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9A6F-BD5D-8A1B-461F-4EFD9F30BD19}"/>
              </a:ext>
            </a:extLst>
          </p:cNvPr>
          <p:cNvSpPr>
            <a:spLocks noGrp="1"/>
          </p:cNvSpPr>
          <p:nvPr>
            <p:ph type="title"/>
          </p:nvPr>
        </p:nvSpPr>
        <p:spPr/>
        <p:txBody>
          <a:bodyPr/>
          <a:lstStyle/>
          <a:p>
            <a:pPr algn="ctr"/>
            <a:r>
              <a:rPr lang="en-US" b="1" u="sng" dirty="0"/>
              <a:t>Recognized Shop Healthy Stores</a:t>
            </a:r>
          </a:p>
        </p:txBody>
      </p:sp>
      <p:sp>
        <p:nvSpPr>
          <p:cNvPr id="3" name="Content Placeholder 2">
            <a:extLst>
              <a:ext uri="{FF2B5EF4-FFF2-40B4-BE49-F238E27FC236}">
                <a16:creationId xmlns:a16="http://schemas.microsoft.com/office/drawing/2014/main" id="{7E640EC6-5B16-2A1E-9A3B-060B6CFD1626}"/>
              </a:ext>
            </a:extLst>
          </p:cNvPr>
          <p:cNvSpPr>
            <a:spLocks noGrp="1"/>
          </p:cNvSpPr>
          <p:nvPr>
            <p:ph idx="1"/>
          </p:nvPr>
        </p:nvSpPr>
        <p:spPr/>
        <p:txBody>
          <a:bodyPr/>
          <a:lstStyle/>
          <a:p>
            <a:pPr>
              <a:buFont typeface="+mj-lt"/>
              <a:buAutoNum type="arabicPeriod"/>
            </a:pPr>
            <a:r>
              <a:rPr lang="en-US" sz="3200" dirty="0"/>
              <a:t>Borough analyzation</a:t>
            </a:r>
          </a:p>
          <a:p>
            <a:pPr>
              <a:buFont typeface="+mj-lt"/>
              <a:buAutoNum type="arabicPeriod"/>
            </a:pPr>
            <a:r>
              <a:rPr lang="en-US" sz="3200" dirty="0"/>
              <a:t>Community District analyzation </a:t>
            </a:r>
          </a:p>
          <a:p>
            <a:pPr>
              <a:buFont typeface="+mj-lt"/>
              <a:buAutoNum type="arabicPeriod"/>
            </a:pPr>
            <a:r>
              <a:rPr lang="en-US" sz="3200" dirty="0"/>
              <a:t>SNAP locations in relation to the healthy stores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834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1640-A74D-1CFD-33CB-4D19E67EC174}"/>
              </a:ext>
            </a:extLst>
          </p:cNvPr>
          <p:cNvSpPr>
            <a:spLocks noGrp="1"/>
          </p:cNvSpPr>
          <p:nvPr>
            <p:ph type="title"/>
          </p:nvPr>
        </p:nvSpPr>
        <p:spPr/>
        <p:txBody>
          <a:bodyPr/>
          <a:lstStyle/>
          <a:p>
            <a:pPr algn="ctr"/>
            <a:r>
              <a:rPr lang="en-US" b="1" u="sng" dirty="0"/>
              <a:t>Farmers Markets</a:t>
            </a:r>
          </a:p>
        </p:txBody>
      </p:sp>
      <p:sp>
        <p:nvSpPr>
          <p:cNvPr id="3" name="Content Placeholder 2">
            <a:extLst>
              <a:ext uri="{FF2B5EF4-FFF2-40B4-BE49-F238E27FC236}">
                <a16:creationId xmlns:a16="http://schemas.microsoft.com/office/drawing/2014/main" id="{F5DA790C-5DFA-C139-1101-3DCF3E8A71E0}"/>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p:txBody>
      </p:sp>
    </p:spTree>
    <p:extLst>
      <p:ext uri="{BB962C8B-B14F-4D97-AF65-F5344CB8AC3E}">
        <p14:creationId xmlns:p14="http://schemas.microsoft.com/office/powerpoint/2010/main" val="2924864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0C4F-57FC-F8E6-BC9C-478C959C3BFF}"/>
              </a:ext>
            </a:extLst>
          </p:cNvPr>
          <p:cNvSpPr>
            <a:spLocks noGrp="1"/>
          </p:cNvSpPr>
          <p:nvPr>
            <p:ph type="title"/>
          </p:nvPr>
        </p:nvSpPr>
        <p:spPr/>
        <p:txBody>
          <a:bodyPr/>
          <a:lstStyle/>
          <a:p>
            <a:pPr algn="ctr"/>
            <a:r>
              <a:rPr lang="en-US" b="1" u="sng" dirty="0"/>
              <a:t>Restaurants</a:t>
            </a:r>
          </a:p>
        </p:txBody>
      </p:sp>
      <p:sp>
        <p:nvSpPr>
          <p:cNvPr id="3" name="Content Placeholder 2">
            <a:extLst>
              <a:ext uri="{FF2B5EF4-FFF2-40B4-BE49-F238E27FC236}">
                <a16:creationId xmlns:a16="http://schemas.microsoft.com/office/drawing/2014/main" id="{369006D5-7829-BE5B-FA37-0881CC6D260D}"/>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a:p>
            <a:pPr>
              <a:buFont typeface="+mj-lt"/>
              <a:buAutoNum type="arabicPeriod"/>
            </a:pPr>
            <a:r>
              <a:rPr lang="en-US" sz="3200" dirty="0"/>
              <a:t>Health Inspection Grades</a:t>
            </a:r>
          </a:p>
          <a:p>
            <a:pPr>
              <a:buFont typeface="+mj-lt"/>
              <a:buAutoNum type="arabicPeriod"/>
            </a:pPr>
            <a:r>
              <a:rPr lang="en-US" sz="3200" dirty="0"/>
              <a:t>Type of Restaurants</a:t>
            </a:r>
          </a:p>
        </p:txBody>
      </p:sp>
    </p:spTree>
    <p:extLst>
      <p:ext uri="{BB962C8B-B14F-4D97-AF65-F5344CB8AC3E}">
        <p14:creationId xmlns:p14="http://schemas.microsoft.com/office/powerpoint/2010/main" val="74427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531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9358686" cy="6158285"/>
          </a:xfrm>
        </p:spPr>
        <p:txBody>
          <a:bodyPr>
            <a:normAutofit fontScale="85000" lnSpcReduction="20000"/>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a:p>
            <a:r>
              <a:rPr lang="en-US" dirty="0"/>
              <a:t>Although this has been a topic of concern the city had for a while, the COVID-19 pandemic really exposed how big of an issue it was. </a:t>
            </a:r>
          </a:p>
          <a:p>
            <a:pPr lvl="1"/>
            <a:r>
              <a:rPr lang="en-US" dirty="0"/>
              <a:t>During this time my grandmother, only knowing how to use a smartphone for certain things, would call her grandchildren to order food for her through apps such as Uber Eats, Door Dash, etc. </a:t>
            </a:r>
          </a:p>
          <a:p>
            <a:pPr lvl="1"/>
            <a:r>
              <a:rPr lang="en-US" dirty="0"/>
              <a:t>As grandchildren, we were concerned about her options when it came to choices of food based on the neighborhood she was in; and although she did live on a block where the grocery store was down the street, it was expensive for the demographic it served and didn't always have the best products.</a:t>
            </a:r>
          </a:p>
          <a:p>
            <a:pPr lvl="1"/>
            <a:r>
              <a:rPr lang="en-US" dirty="0"/>
              <a:t>For my grandmother to buy higher quality food, she would have to travel a way (sometimes across the borough) to shop at the grocery stores that had these products.</a:t>
            </a:r>
          </a:p>
          <a:p>
            <a:pPr lvl="1"/>
            <a:r>
              <a:rPr lang="en-US" dirty="0"/>
              <a:t>The pandemic made it harder for my grandmother to shop for food due to restrictions and changes in operations for transportation and grocery stores.</a:t>
            </a:r>
          </a:p>
          <a:p>
            <a:r>
              <a:rPr lang="en-US" dirty="0"/>
              <a:t>Reflecting on that, it had me questioning what other areas of the city do people have trouble getting access to healthier food. </a:t>
            </a:r>
          </a:p>
          <a:p>
            <a:pPr lvl="1"/>
            <a:r>
              <a:rPr lang="en-US" dirty="0"/>
              <a:t>It's also important remember that although technology has become very common there are still families out there that don't have access to internet or smartphone, so the apps that could have potentially given these families access to better food stores during a time of social distancing such as Instacart wouldn't have been helpful (And we haven't even factored the cost of food yet into the equation).</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p:txBody>
          <a:bodyPr/>
          <a:lstStyle/>
          <a:p>
            <a:pPr algn="ctr"/>
            <a:r>
              <a:rPr lang="en-US" b="1" u="sng" dirty="0"/>
              <a:t>Proposed Question</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idx="1"/>
          </p:nvPr>
        </p:nvSpPr>
        <p:spPr/>
        <p:txBody>
          <a:bodyPr>
            <a:normAutofit fontScale="85000" lnSpcReduction="20000"/>
          </a:bodyPr>
          <a:lstStyle/>
          <a:p>
            <a:pPr marL="0" indent="0">
              <a:buNone/>
            </a:pPr>
            <a:r>
              <a:rPr lang="en-US" b="1" dirty="0"/>
              <a:t>What areas of New York City have the best and/or most options when it comes to buying healthy and fresh foods?</a:t>
            </a:r>
          </a:p>
          <a:p>
            <a:r>
              <a:rPr lang="en-US" dirty="0"/>
              <a:t>	Are there specific boroughs and/or community districts that have significantly better options than others?</a:t>
            </a:r>
          </a:p>
          <a:p>
            <a:r>
              <a:rPr lang="en-US" dirty="0"/>
              <a:t>	Are the locations of the better food options (farmers/market, recognized shop healthy stores (Bodegas &amp; Grocery Stores Receiving Recognition from Borough President's Office), etc.) benefiting certain demographics more than others, especially now with the impact COVID-19 had on the city?</a:t>
            </a:r>
          </a:p>
          <a:p>
            <a:r>
              <a:rPr lang="en-US" dirty="0"/>
              <a:t>Where does the location of SNAP Centers in NYC compare to the better food options in terms of community districts?</a:t>
            </a:r>
          </a:p>
          <a:p>
            <a:pPr lvl="1"/>
            <a:r>
              <a:rPr lang="en-US" dirty="0"/>
              <a:t>Note: The Supplemental Nutrition Assistance Program (SNAP) is a federal program that provides food-purchasing assistance for low- and no-income people.</a:t>
            </a:r>
          </a:p>
          <a:p>
            <a:r>
              <a:rPr lang="en-US" dirty="0"/>
              <a:t>For community districts that don't have access to the healthy food stores, what type of restaurants are located in the area?</a:t>
            </a:r>
          </a:p>
          <a:p>
            <a:pPr lvl="1"/>
            <a:r>
              <a:rPr lang="en-US" dirty="0"/>
              <a:t>What’s the average health inspection grade for restaurants in those districts?</a:t>
            </a:r>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84F2-01DD-2923-1B66-CCA284B9C26C}"/>
              </a:ext>
            </a:extLst>
          </p:cNvPr>
          <p:cNvSpPr>
            <a:spLocks noGrp="1"/>
          </p:cNvSpPr>
          <p:nvPr>
            <p:ph type="title"/>
          </p:nvPr>
        </p:nvSpPr>
        <p:spPr/>
        <p:txBody>
          <a:bodyPr/>
          <a:lstStyle/>
          <a:p>
            <a:pPr algn="ctr"/>
            <a:r>
              <a:rPr lang="en-US" b="1" u="sng" dirty="0"/>
              <a:t>Hypothesis</a:t>
            </a:r>
          </a:p>
        </p:txBody>
      </p:sp>
      <p:sp>
        <p:nvSpPr>
          <p:cNvPr id="3" name="Content Placeholder 2">
            <a:extLst>
              <a:ext uri="{FF2B5EF4-FFF2-40B4-BE49-F238E27FC236}">
                <a16:creationId xmlns:a16="http://schemas.microsoft.com/office/drawing/2014/main" id="{F4E31FCA-D943-DD2D-2881-2B88F2250030}"/>
              </a:ext>
            </a:extLst>
          </p:cNvPr>
          <p:cNvSpPr>
            <a:spLocks noGrp="1"/>
          </p:cNvSpPr>
          <p:nvPr>
            <p:ph idx="1"/>
          </p:nvPr>
        </p:nvSpPr>
        <p:spPr/>
        <p:txBody>
          <a:bodyPr/>
          <a:lstStyle/>
          <a:p>
            <a:r>
              <a:rPr lang="en-US" dirty="0"/>
              <a:t>I predict the that the areas of New York City that will have the most access to healthy food will be the communities that are in the most affluent neighborhoods of the city located in Midtown and Lower Manhattan as well as certain parts of Brooklyn.</a:t>
            </a:r>
          </a:p>
          <a:p>
            <a:r>
              <a:rPr lang="en-US" dirty="0"/>
              <a:t>Brooklyn will be the borough with the most access to healthy food due to it’s population and increasing popularity over the 10-15 years (In terms of desired places to live).</a:t>
            </a:r>
          </a:p>
          <a:p>
            <a:pPr lvl="1"/>
            <a:r>
              <a:rPr lang="en-US" dirty="0"/>
              <a:t> Brooklyn is the most populated borough in the city, most populated county (Kings County) in the state, and the second most populated county in the country.</a:t>
            </a:r>
          </a:p>
        </p:txBody>
      </p:sp>
    </p:spTree>
    <p:extLst>
      <p:ext uri="{BB962C8B-B14F-4D97-AF65-F5344CB8AC3E}">
        <p14:creationId xmlns:p14="http://schemas.microsoft.com/office/powerpoint/2010/main" val="348802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BC9C-4D98-7D1B-6B36-6D2F4EFA2AC4}"/>
              </a:ext>
            </a:extLst>
          </p:cNvPr>
          <p:cNvSpPr>
            <a:spLocks noGrp="1"/>
          </p:cNvSpPr>
          <p:nvPr>
            <p:ph type="title"/>
          </p:nvPr>
        </p:nvSpPr>
        <p:spPr/>
        <p:txBody>
          <a:bodyPr/>
          <a:lstStyle/>
          <a:p>
            <a:r>
              <a:rPr lang="en-US" b="1" u="sng" dirty="0"/>
              <a:t>Calculating which areas of NYC have the best access to Healthy Food</a:t>
            </a:r>
          </a:p>
        </p:txBody>
      </p:sp>
      <p:sp>
        <p:nvSpPr>
          <p:cNvPr id="3" name="Content Placeholder 2">
            <a:extLst>
              <a:ext uri="{FF2B5EF4-FFF2-40B4-BE49-F238E27FC236}">
                <a16:creationId xmlns:a16="http://schemas.microsoft.com/office/drawing/2014/main" id="{C5EB020C-0523-FB94-2141-6C91615BAEF3}"/>
              </a:ext>
            </a:extLst>
          </p:cNvPr>
          <p:cNvSpPr>
            <a:spLocks noGrp="1"/>
          </p:cNvSpPr>
          <p:nvPr>
            <p:ph idx="1"/>
          </p:nvPr>
        </p:nvSpPr>
        <p:spPr/>
        <p:txBody>
          <a:bodyPr/>
          <a:lstStyle/>
          <a:p>
            <a:r>
              <a:rPr lang="en-US" dirty="0"/>
              <a:t>For this project areas that have the best access to healthy foods will be the ones that have the highest combinations of farmers markets, recognized shop healthy stores, and SNAP centers.</a:t>
            </a:r>
          </a:p>
          <a:p>
            <a:r>
              <a:rPr lang="en-US" dirty="0"/>
              <a:t>The borough with the highest combination of farmers markets, recognized shop healthy stores, and SNAP centers will be the borough with the best access to Healthy Food.</a:t>
            </a:r>
          </a:p>
          <a:p>
            <a:endParaRPr lang="en-US" dirty="0"/>
          </a:p>
          <a:p>
            <a:endParaRPr lang="en-US" dirty="0"/>
          </a:p>
        </p:txBody>
      </p:sp>
    </p:spTree>
    <p:extLst>
      <p:ext uri="{BB962C8B-B14F-4D97-AF65-F5344CB8AC3E}">
        <p14:creationId xmlns:p14="http://schemas.microsoft.com/office/powerpoint/2010/main" val="270775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BD1C-AA60-80F4-01B3-815503E804BA}"/>
              </a:ext>
            </a:extLst>
          </p:cNvPr>
          <p:cNvSpPr>
            <a:spLocks noGrp="1"/>
          </p:cNvSpPr>
          <p:nvPr>
            <p:ph type="title"/>
          </p:nvPr>
        </p:nvSpPr>
        <p:spPr>
          <a:xfrm>
            <a:off x="677334" y="0"/>
            <a:ext cx="8596668" cy="678511"/>
          </a:xfrm>
        </p:spPr>
        <p:txBody>
          <a:bodyPr/>
          <a:lstStyle/>
          <a:p>
            <a:pPr algn="ctr"/>
            <a:r>
              <a:rPr lang="en-US" b="1" u="sng" dirty="0"/>
              <a:t>Top and Bottom Community Districts</a:t>
            </a:r>
          </a:p>
        </p:txBody>
      </p:sp>
      <p:sp>
        <p:nvSpPr>
          <p:cNvPr id="3" name="Content Placeholder 2">
            <a:extLst>
              <a:ext uri="{FF2B5EF4-FFF2-40B4-BE49-F238E27FC236}">
                <a16:creationId xmlns:a16="http://schemas.microsoft.com/office/drawing/2014/main" id="{89E84471-374F-2C9D-9D1C-306E58F1B926}"/>
              </a:ext>
            </a:extLst>
          </p:cNvPr>
          <p:cNvSpPr>
            <a:spLocks noGrp="1"/>
          </p:cNvSpPr>
          <p:nvPr>
            <p:ph idx="1"/>
          </p:nvPr>
        </p:nvSpPr>
        <p:spPr>
          <a:xfrm>
            <a:off x="677334" y="747423"/>
            <a:ext cx="8596668" cy="6042991"/>
          </a:xfrm>
        </p:spPr>
        <p:txBody>
          <a:bodyPr>
            <a:normAutofit/>
          </a:bodyPr>
          <a:lstStyle/>
          <a:p>
            <a:r>
              <a:rPr lang="en-US" dirty="0"/>
              <a:t>There are 59 community districts within NYC.</a:t>
            </a:r>
          </a:p>
          <a:p>
            <a:pPr lvl="1"/>
            <a:r>
              <a:rPr lang="en-US" dirty="0"/>
              <a:t>Manhattan (12), Bronx (12), Brooklyn (18), Queens (14), Staten Island (3)</a:t>
            </a:r>
          </a:p>
          <a:p>
            <a:pPr lvl="1"/>
            <a:r>
              <a:rPr lang="en-US" dirty="0"/>
              <a:t>There are special community districts outside of the 59. These districts are non-residential and are usually occupied by facilities such as parks and airports.</a:t>
            </a:r>
          </a:p>
          <a:p>
            <a:r>
              <a:rPr lang="en-US" dirty="0"/>
              <a:t>After calculating the total number of facilities in each community districts the top 5 community districts with the most facilities are:</a:t>
            </a:r>
          </a:p>
          <a:p>
            <a:pPr lvl="1"/>
            <a:r>
              <a:rPr lang="en-US" dirty="0"/>
              <a:t>Manhattan Community District 11 (111), Bronx Community District 5 (205), Bronx Community District 6 (206), Brooklyn Community District 5 (305), &amp; Brooklyn Community District 16 (316).</a:t>
            </a:r>
          </a:p>
          <a:p>
            <a:pPr lvl="1"/>
            <a:r>
              <a:rPr lang="en-US" dirty="0"/>
              <a:t>As for the communities with the least facilities, there were four communities with no facilities and 16 communities with a total of one facility. For the bottom community districts we will focus on the four communities that have no facilities, these community districts are:</a:t>
            </a:r>
          </a:p>
          <a:p>
            <a:pPr lvl="2"/>
            <a:r>
              <a:rPr lang="en-US" sz="1600" dirty="0"/>
              <a:t>Brooklyn Community District 18 (318), Queens Community District 10 (410), Queens Community District 11 (411), Staten Island Community District 3 (503)</a:t>
            </a:r>
          </a:p>
          <a:p>
            <a:pPr lvl="1"/>
            <a:endParaRPr lang="en-US" dirty="0"/>
          </a:p>
        </p:txBody>
      </p:sp>
    </p:spTree>
    <p:extLst>
      <p:ext uri="{BB962C8B-B14F-4D97-AF65-F5344CB8AC3E}">
        <p14:creationId xmlns:p14="http://schemas.microsoft.com/office/powerpoint/2010/main" val="132400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pPr algn="ctr"/>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p:txBody>
          <a:bodyPr/>
          <a:lstStyle/>
          <a:p>
            <a:r>
              <a:rPr lang="en-US" dirty="0"/>
              <a:t>As predicted Brooklyn is the borough with the best and/or most options when it comes to buying healthy and fresh foods.</a:t>
            </a:r>
          </a:p>
          <a:p>
            <a:r>
              <a:rPr lang="en-US" dirty="0"/>
              <a:t>Manhattan Community District 11 (111), Bronx Community District 5 (205), Bronx Community District 6 (206), Brooklyn Community District 5 (305), &amp; Brooklyn Community District 16 (316) are the community districts that have significantly the best options.</a:t>
            </a:r>
          </a:p>
          <a:p>
            <a:pPr lvl="1"/>
            <a:r>
              <a:rPr lang="en-US" dirty="0"/>
              <a:t>These districts are not in the areas that I predicted they</a:t>
            </a:r>
          </a:p>
          <a:p>
            <a:endParaRPr lang="en-US" dirty="0"/>
          </a:p>
          <a:p>
            <a:endParaRPr lang="en-US" dirty="0"/>
          </a:p>
        </p:txBody>
      </p:sp>
    </p:spTree>
    <p:extLst>
      <p:ext uri="{BB962C8B-B14F-4D97-AF65-F5344CB8AC3E}">
        <p14:creationId xmlns:p14="http://schemas.microsoft.com/office/powerpoint/2010/main" val="37309763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1257</TotalTime>
  <Words>1898</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Healthy Food Access in NYC</vt:lpstr>
      <vt:lpstr>Motivation</vt:lpstr>
      <vt:lpstr>Proposed Question</vt:lpstr>
      <vt:lpstr>Hypothesis</vt:lpstr>
      <vt:lpstr>Calculating which areas of NYC have the best access to Healthy Food</vt:lpstr>
      <vt:lpstr>Top and Bottom Community Districts</vt:lpstr>
      <vt:lpstr>Demographics Glossary</vt:lpstr>
      <vt:lpstr>History of Recognized Shop Healthy Stores</vt:lpstr>
      <vt:lpstr>Conclusion</vt:lpstr>
      <vt:lpstr>Things recommended for further investigation</vt:lpstr>
      <vt:lpstr>Data Sources</vt:lpstr>
      <vt:lpstr>Programs Used For Data Analysis, Visualization, &amp; Presentation</vt:lpstr>
      <vt:lpstr>Thank You!</vt:lpstr>
      <vt:lpstr>Recognized Shop Healthy Stores</vt:lpstr>
      <vt:lpstr>Farmers Markets</vt:lpstr>
      <vt:lpstr>Restaurants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27</cp:revision>
  <dcterms:created xsi:type="dcterms:W3CDTF">2022-05-27T02:28:28Z</dcterms:created>
  <dcterms:modified xsi:type="dcterms:W3CDTF">2022-06-18T15:11:40Z</dcterms:modified>
</cp:coreProperties>
</file>