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71" r:id="rId6"/>
    <p:sldId id="273" r:id="rId7"/>
    <p:sldId id="269" r:id="rId8"/>
    <p:sldId id="268" r:id="rId9"/>
    <p:sldId id="263" r:id="rId10"/>
    <p:sldId id="272" r:id="rId11"/>
    <p:sldId id="260" r:id="rId12"/>
    <p:sldId id="270" r:id="rId13"/>
    <p:sldId id="264" r:id="rId14"/>
    <p:sldId id="265" r:id="rId15"/>
    <p:sldId id="259"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Lance Roller II</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a:xfrm>
            <a:off x="677334" y="0"/>
            <a:ext cx="8596668" cy="675861"/>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a:xfrm>
            <a:off x="214685" y="675861"/>
            <a:ext cx="9644932" cy="6182139"/>
          </a:xfrm>
        </p:spPr>
        <p:txBody>
          <a:bodyPr>
            <a:normAutofit fontScale="92500" lnSpcReduction="20000"/>
          </a:bodyPr>
          <a:lstStyle/>
          <a:p>
            <a:r>
              <a:rPr lang="en-US" dirty="0"/>
              <a:t>The Bronx with a slight edge over Brooklyn is the borough with the best and/or most options when it comes to buying healthy and fresh foods.</a:t>
            </a:r>
          </a:p>
          <a:p>
            <a:r>
              <a:rPr lang="en-US" dirty="0"/>
              <a:t>Manhattan Community District 11 (111), Bronx Community District 5 (205), Bronx Community District 6 (206), Brooklyn Community District 5 (305), &amp; Brooklyn Community District 16 (316) are the community districts that have significantly the best options.</a:t>
            </a:r>
          </a:p>
          <a:p>
            <a:pPr lvl="1"/>
            <a:r>
              <a:rPr lang="en-US" dirty="0"/>
              <a:t>These districts do not include the areas/neighborhoods of the city I predicted would have the best options to by healthy food.</a:t>
            </a:r>
          </a:p>
          <a:p>
            <a:pPr lvl="1"/>
            <a:r>
              <a:rPr lang="en-US" dirty="0"/>
              <a:t>This is also due to the fact that the city government is having success getting underserved communities access to better food with the Shop Healthy NYC program. </a:t>
            </a:r>
          </a:p>
          <a:p>
            <a:r>
              <a:rPr lang="en-US" dirty="0"/>
              <a:t>The majority of SNAP centers were not in close proximity to Recognized healthy shops</a:t>
            </a:r>
          </a:p>
          <a:p>
            <a:r>
              <a:rPr lang="en-US" dirty="0"/>
              <a:t>When it comes to demographics, the areas with higher food access (Top community districts) are benefiting Black, Hispanic, and foreign born residents mostly. These communities also seems to have worse ratings when it comes to education, poverty, unemployment, and English proficiency compared  to the bottom community districts once again reiterating that the city government is having success getting underserved communities access to better food with the Shop Healthy NYC program. </a:t>
            </a:r>
          </a:p>
          <a:p>
            <a:pPr lvl="1"/>
            <a:r>
              <a:rPr lang="en-US" dirty="0"/>
              <a:t>Could this also be a possibly due to the fact some of the neighborhoods are targets of gentrification and having better food options will help the desirability/value of the neighborhood go up?</a:t>
            </a:r>
          </a:p>
          <a:p>
            <a:r>
              <a:rPr lang="en-US" dirty="0"/>
              <a:t>For community districts that don't have access to the healthy food stores the most common restaurants were Chinese, American, Caribbean.</a:t>
            </a:r>
          </a:p>
          <a:p>
            <a:pPr lvl="1"/>
            <a:r>
              <a:rPr lang="en-US" dirty="0"/>
              <a:t>The average healthy inspection grade for these districts was an A which is very good.</a:t>
            </a:r>
          </a:p>
          <a:p>
            <a:pPr lvl="1"/>
            <a:r>
              <a:rPr lang="en-US" dirty="0"/>
              <a:t>When it comes to health inspection grades and types of violations, there were no significant differences in restaurants located in the top community districts and those at the bottom.</a:t>
            </a:r>
          </a:p>
          <a:p>
            <a:endParaRPr lang="en-US" dirty="0"/>
          </a:p>
        </p:txBody>
      </p:sp>
    </p:spTree>
    <p:extLst>
      <p:ext uri="{BB962C8B-B14F-4D97-AF65-F5344CB8AC3E}">
        <p14:creationId xmlns:p14="http://schemas.microsoft.com/office/powerpoint/2010/main" val="373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a:xfrm>
            <a:off x="675745" y="0"/>
            <a:ext cx="8596668" cy="667910"/>
          </a:xfrm>
        </p:spPr>
        <p:txBody>
          <a:bodyPr/>
          <a:lstStyle/>
          <a:p>
            <a:pPr algn="ctr"/>
            <a:r>
              <a:rPr lang="en-US" b="1" u="sng" dirty="0"/>
              <a:t>Questions &amp; Predictions</a:t>
            </a:r>
          </a:p>
        </p:txBody>
      </p:sp>
      <p:sp>
        <p:nvSpPr>
          <p:cNvPr id="4" name="Text Placeholder 3">
            <a:extLst>
              <a:ext uri="{FF2B5EF4-FFF2-40B4-BE49-F238E27FC236}">
                <a16:creationId xmlns:a16="http://schemas.microsoft.com/office/drawing/2014/main" id="{0179A208-967D-12F1-DDE4-2E794AF6831C}"/>
              </a:ext>
            </a:extLst>
          </p:cNvPr>
          <p:cNvSpPr>
            <a:spLocks noGrp="1"/>
          </p:cNvSpPr>
          <p:nvPr>
            <p:ph type="body" idx="1"/>
          </p:nvPr>
        </p:nvSpPr>
        <p:spPr>
          <a:xfrm>
            <a:off x="675745" y="1045805"/>
            <a:ext cx="4185623" cy="576262"/>
          </a:xfrm>
        </p:spPr>
        <p:txBody>
          <a:bodyPr/>
          <a:lstStyle/>
          <a:p>
            <a:r>
              <a:rPr lang="en-US" i="1"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sz="half" idx="2"/>
          </p:nvPr>
        </p:nvSpPr>
        <p:spPr>
          <a:xfrm>
            <a:off x="397565" y="1693628"/>
            <a:ext cx="4463803" cy="5164371"/>
          </a:xfrm>
        </p:spPr>
        <p:txBody>
          <a:bodyPr>
            <a:normAutofit fontScale="85000" lnSpcReduction="1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benefiting certain demographics more than others?</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
        <p:nvSpPr>
          <p:cNvPr id="5" name="Text Placeholder 4">
            <a:extLst>
              <a:ext uri="{FF2B5EF4-FFF2-40B4-BE49-F238E27FC236}">
                <a16:creationId xmlns:a16="http://schemas.microsoft.com/office/drawing/2014/main" id="{77C04E3A-67AE-0C14-FB6B-65FA98EC76FD}"/>
              </a:ext>
            </a:extLst>
          </p:cNvPr>
          <p:cNvSpPr>
            <a:spLocks noGrp="1"/>
          </p:cNvSpPr>
          <p:nvPr>
            <p:ph type="body" sz="quarter" idx="3"/>
          </p:nvPr>
        </p:nvSpPr>
        <p:spPr>
          <a:xfrm>
            <a:off x="4974079" y="968287"/>
            <a:ext cx="4185618" cy="576262"/>
          </a:xfrm>
        </p:spPr>
        <p:txBody>
          <a:bodyPr/>
          <a:lstStyle/>
          <a:p>
            <a:r>
              <a:rPr lang="en-US" i="1" dirty="0"/>
              <a:t>Hypothesis</a:t>
            </a:r>
          </a:p>
        </p:txBody>
      </p:sp>
      <p:sp>
        <p:nvSpPr>
          <p:cNvPr id="6" name="Content Placeholder 5">
            <a:extLst>
              <a:ext uri="{FF2B5EF4-FFF2-40B4-BE49-F238E27FC236}">
                <a16:creationId xmlns:a16="http://schemas.microsoft.com/office/drawing/2014/main" id="{EDAC6A99-CE65-77C8-E79B-2CB9B37051A2}"/>
              </a:ext>
            </a:extLst>
          </p:cNvPr>
          <p:cNvSpPr>
            <a:spLocks noGrp="1"/>
          </p:cNvSpPr>
          <p:nvPr>
            <p:ph sz="quarter" idx="4"/>
          </p:nvPr>
        </p:nvSpPr>
        <p:spPr>
          <a:xfrm>
            <a:off x="5088384" y="1622067"/>
            <a:ext cx="4463803" cy="5235932"/>
          </a:xfrm>
        </p:spPr>
        <p:txBody>
          <a:bodyPr>
            <a:normAutofit fontScale="85000" lnSpcReduction="10000"/>
          </a:bodyPr>
          <a:lstStyle/>
          <a:p>
            <a:r>
              <a:rPr lang="en-US" dirty="0"/>
              <a:t>I predict the that the areas of New York City that will have the most access to healthy food will be the communities that are in the most affluent neighborhoods of the city located in Midtown and Lower Manhattan (Adjacent and below Central Park)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21675" y="0"/>
            <a:ext cx="3854528" cy="656627"/>
          </a:xfrm>
        </p:spPr>
        <p:txBody>
          <a:bodyPr>
            <a:normAutofit fontScale="90000"/>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type="body" sz="half" idx="2"/>
          </p:nvPr>
        </p:nvSpPr>
        <p:spPr>
          <a:xfrm>
            <a:off x="485030" y="723569"/>
            <a:ext cx="4513262" cy="6035040"/>
          </a:xfrm>
        </p:spPr>
        <p:txBody>
          <a:bodyPr>
            <a:normAutofit/>
          </a:bodyPr>
          <a:lstStyle/>
          <a:p>
            <a:pPr marL="285750" indent="-285750">
              <a:buFont typeface="Wingdings" panose="05000000000000000000" pitchFamily="2" charset="2"/>
              <a:buChar char="Ø"/>
            </a:pPr>
            <a:r>
              <a:rPr lang="en-US" dirty="0"/>
              <a:t>After calculating the total number of facilities in each community districts the top 5 community districts with the most facilities are:</a:t>
            </a:r>
          </a:p>
          <a:p>
            <a:pPr marL="742813" lvl="1" indent="-285750">
              <a:buFont typeface="Wingdings" panose="05000000000000000000" pitchFamily="2" charset="2"/>
              <a:buChar char="Ø"/>
            </a:pPr>
            <a:r>
              <a:rPr lang="en-US" dirty="0"/>
              <a:t>Manhattan Community District 11 (111), Bronx Community District 5 (205), Bronx Community District 6 (206), Brooklyn Community District 5 (305), &amp; Brooklyn Community District 16 (316).</a:t>
            </a:r>
          </a:p>
          <a:p>
            <a:pPr marL="285750" indent="-285750">
              <a:buFont typeface="Wingdings" panose="05000000000000000000" pitchFamily="2" charset="2"/>
              <a:buChar char="Ø"/>
            </a:pPr>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marL="742813" lvl="1" indent="-285750">
              <a:buFont typeface="Wingdings" panose="05000000000000000000" pitchFamily="2" charset="2"/>
              <a:buChar char="Ø"/>
            </a:pPr>
            <a:r>
              <a:rPr lang="en-US" dirty="0"/>
              <a:t>Brooklyn Community District 18 (318), Queens Community District 10 (410), Queens Community District 11 (411), Staten Island Community District 3 (503)</a:t>
            </a:r>
          </a:p>
          <a:p>
            <a:pPr marL="457200" lvl="1" indent="0">
              <a:buNone/>
            </a:pPr>
            <a:endParaRPr lang="en-US" dirty="0"/>
          </a:p>
          <a:p>
            <a:pPr marL="457200" lvl="1" indent="0">
              <a:buNone/>
            </a:pPr>
            <a:endParaRPr lang="en-US" dirty="0"/>
          </a:p>
          <a:p>
            <a:pPr marL="457200" lvl="1" indent="0">
              <a:buNone/>
            </a:pPr>
            <a:r>
              <a:rPr lang="en-US" sz="1100" i="1" u="sng" dirty="0"/>
              <a:t>Note</a:t>
            </a:r>
            <a:r>
              <a:rPr lang="en-US" sz="1100" dirty="0"/>
              <a:t>: </a:t>
            </a:r>
            <a:r>
              <a:rPr lang="en-US" sz="1100" b="1" dirty="0"/>
              <a:t>Community District Borough Codes </a:t>
            </a:r>
            <a:r>
              <a:rPr lang="en-US" sz="1100" dirty="0"/>
              <a:t>: Manhattan (100), Bronx (200), Brooklyn (300), Queens (400), Staten Island (500)</a:t>
            </a:r>
          </a:p>
        </p:txBody>
      </p:sp>
      <p:pic>
        <p:nvPicPr>
          <p:cNvPr id="11" name="Content Placeholder 10">
            <a:extLst>
              <a:ext uri="{FF2B5EF4-FFF2-40B4-BE49-F238E27FC236}">
                <a16:creationId xmlns:a16="http://schemas.microsoft.com/office/drawing/2014/main" id="{003280D6-E399-9576-5936-CE724712741D}"/>
              </a:ext>
            </a:extLst>
          </p:cNvPr>
          <p:cNvPicPr>
            <a:picLocks noGrp="1" noChangeAspect="1"/>
          </p:cNvPicPr>
          <p:nvPr>
            <p:ph idx="1"/>
          </p:nvPr>
        </p:nvPicPr>
        <p:blipFill>
          <a:blip r:embed="rId2"/>
          <a:stretch>
            <a:fillRect/>
          </a:stretch>
        </p:blipFill>
        <p:spPr>
          <a:xfrm>
            <a:off x="4998292" y="1510748"/>
            <a:ext cx="4714243" cy="3053300"/>
          </a:xfrm>
          <a:prstGeom prst="rect">
            <a:avLst/>
          </a:prstGeom>
        </p:spPr>
      </p:pic>
    </p:spTree>
    <p:extLst>
      <p:ext uri="{BB962C8B-B14F-4D97-AF65-F5344CB8AC3E}">
        <p14:creationId xmlns:p14="http://schemas.microsoft.com/office/powerpoint/2010/main" val="13240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8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1674</TotalTime>
  <Words>1847</Words>
  <Application>Microsoft Office PowerPoint</Application>
  <PresentationFormat>Widescreen</PresentationFormat>
  <Paragraphs>109</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Healthy Food Access in NYC</vt:lpstr>
      <vt:lpstr>Motivation</vt:lpstr>
      <vt:lpstr>Questions &amp; Predictions</vt:lpstr>
      <vt:lpstr>Calculating which areas of NYC have the best access to Healthy Food</vt:lpstr>
      <vt:lpstr>Top and Bottom Community Districts</vt:lpstr>
      <vt:lpstr>PowerPoint Presentation</vt:lpstr>
      <vt:lpstr>Farmers Markets</vt:lpstr>
      <vt:lpstr>Recognized Shop Healthy Stores</vt:lpstr>
      <vt:lpstr>History of Recognized Shop Healthy Stores</vt:lpstr>
      <vt:lpstr>Demographics For The Top &amp; Bottom Community Districts</vt:lpstr>
      <vt:lpstr>Demographics Glossary</vt:lpstr>
      <vt:lpstr>Restaurants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38</cp:revision>
  <dcterms:created xsi:type="dcterms:W3CDTF">2022-05-27T02:28:28Z</dcterms:created>
  <dcterms:modified xsi:type="dcterms:W3CDTF">2022-06-22T02:39:48Z</dcterms:modified>
</cp:coreProperties>
</file>