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4" r:id="rId1"/>
  </p:sldMasterIdLst>
  <p:sldIdLst>
    <p:sldId id="256" r:id="rId2"/>
    <p:sldId id="257" r:id="rId3"/>
    <p:sldId id="258" r:id="rId4"/>
    <p:sldId id="267" r:id="rId5"/>
    <p:sldId id="271" r:id="rId6"/>
    <p:sldId id="273" r:id="rId7"/>
    <p:sldId id="269" r:id="rId8"/>
    <p:sldId id="268" r:id="rId9"/>
    <p:sldId id="263" r:id="rId10"/>
    <p:sldId id="272" r:id="rId11"/>
    <p:sldId id="260" r:id="rId12"/>
    <p:sldId id="270" r:id="rId13"/>
    <p:sldId id="264" r:id="rId14"/>
    <p:sldId id="265" r:id="rId15"/>
    <p:sldId id="259" r:id="rId16"/>
    <p:sldId id="261" r:id="rId17"/>
    <p:sldId id="26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CF4D30-912B-4DE7-9697-293F21A61F4E}" type="datetimeFigureOut">
              <a:rPr lang="en-US" smtClean="0"/>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1662074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4D30-912B-4DE7-9697-293F21A61F4E}" type="datetimeFigureOut">
              <a:rPr lang="en-US" smtClean="0"/>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3284360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4D30-912B-4DE7-9697-293F21A61F4E}" type="datetimeFigureOut">
              <a:rPr lang="en-US" smtClean="0"/>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67018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4D30-912B-4DE7-9697-293F21A61F4E}" type="datetimeFigureOut">
              <a:rPr lang="en-US" smtClean="0"/>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33904760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4D30-912B-4DE7-9697-293F21A61F4E}" type="datetimeFigureOut">
              <a:rPr lang="en-US" smtClean="0"/>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281844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4D30-912B-4DE7-9697-293F21A61F4E}" type="datetimeFigureOut">
              <a:rPr lang="en-US" smtClean="0"/>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37969964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CF4D30-912B-4DE7-9697-293F21A61F4E}" type="datetimeFigureOut">
              <a:rPr lang="en-US" smtClean="0"/>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7224367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CF4D30-912B-4DE7-9697-293F21A61F4E}" type="datetimeFigureOut">
              <a:rPr lang="en-US" smtClean="0"/>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332450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CF4D30-912B-4DE7-9697-293F21A61F4E}" type="datetimeFigureOut">
              <a:rPr lang="en-US" smtClean="0"/>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3921328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4D30-912B-4DE7-9697-293F21A61F4E}" type="datetimeFigureOut">
              <a:rPr lang="en-US" smtClean="0"/>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2220958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CF4D30-912B-4DE7-9697-293F21A61F4E}" type="datetimeFigureOut">
              <a:rPr lang="en-US" smtClean="0"/>
              <a:t>6/24/2022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1447876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CF4D30-912B-4DE7-9697-293F21A61F4E}" type="datetimeFigureOut">
              <a:rPr lang="en-US" smtClean="0"/>
              <a:t>6/24/2022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90049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CF4D30-912B-4DE7-9697-293F21A61F4E}" type="datetimeFigureOut">
              <a:rPr lang="en-US" smtClean="0"/>
              <a:t>6/24/2022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2340006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CF4D30-912B-4DE7-9697-293F21A61F4E}" type="datetimeFigureOut">
              <a:rPr lang="en-US" smtClean="0"/>
              <a:t>6/24/2022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2312855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CF4D30-912B-4DE7-9697-293F21A61F4E}" type="datetimeFigureOut">
              <a:rPr lang="en-US" smtClean="0"/>
              <a:t>6/24/2022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3709019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CF4D30-912B-4DE7-9697-293F21A61F4E}" type="datetimeFigureOut">
              <a:rPr lang="en-US" smtClean="0"/>
              <a:t>6/24/2022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4135529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2CF4D30-912B-4DE7-9697-293F21A61F4E}" type="datetimeFigureOut">
              <a:rPr lang="en-US" smtClean="0"/>
              <a:t>6/24/2022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68D0812-B64B-4906-A8BE-E8BBFC63DF5F}" type="slidenum">
              <a:rPr lang="en-US" smtClean="0"/>
              <a:t>‹#›</a:t>
            </a:fld>
            <a:endParaRPr lang="en-US"/>
          </a:p>
        </p:txBody>
      </p:sp>
    </p:spTree>
    <p:extLst>
      <p:ext uri="{BB962C8B-B14F-4D97-AF65-F5344CB8AC3E}">
        <p14:creationId xmlns:p14="http://schemas.microsoft.com/office/powerpoint/2010/main" val="3619833648"/>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87" r:id="rId13"/>
    <p:sldLayoutId id="2147483888" r:id="rId14"/>
    <p:sldLayoutId id="2147483889" r:id="rId15"/>
    <p:sldLayoutId id="214748389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386E6-C9E3-E397-448C-A7C7D85BA400}"/>
              </a:ext>
            </a:extLst>
          </p:cNvPr>
          <p:cNvSpPr>
            <a:spLocks noGrp="1"/>
          </p:cNvSpPr>
          <p:nvPr>
            <p:ph type="ctrTitle"/>
          </p:nvPr>
        </p:nvSpPr>
        <p:spPr/>
        <p:txBody>
          <a:bodyPr/>
          <a:lstStyle/>
          <a:p>
            <a:r>
              <a:rPr lang="en-US" dirty="0"/>
              <a:t>Healthy Food Access in NYC</a:t>
            </a:r>
          </a:p>
        </p:txBody>
      </p:sp>
      <p:sp>
        <p:nvSpPr>
          <p:cNvPr id="3" name="Subtitle 2">
            <a:extLst>
              <a:ext uri="{FF2B5EF4-FFF2-40B4-BE49-F238E27FC236}">
                <a16:creationId xmlns:a16="http://schemas.microsoft.com/office/drawing/2014/main" id="{E5031384-D611-7ACA-4FF5-9C866991FE99}"/>
              </a:ext>
            </a:extLst>
          </p:cNvPr>
          <p:cNvSpPr>
            <a:spLocks noGrp="1"/>
          </p:cNvSpPr>
          <p:nvPr>
            <p:ph type="subTitle" idx="1"/>
          </p:nvPr>
        </p:nvSpPr>
        <p:spPr/>
        <p:txBody>
          <a:bodyPr/>
          <a:lstStyle/>
          <a:p>
            <a:r>
              <a:rPr lang="en-US" dirty="0"/>
              <a:t>By Lance Roller II</a:t>
            </a:r>
          </a:p>
        </p:txBody>
      </p:sp>
      <p:pic>
        <p:nvPicPr>
          <p:cNvPr id="4" name="Picture 3">
            <a:extLst>
              <a:ext uri="{FF2B5EF4-FFF2-40B4-BE49-F238E27FC236}">
                <a16:creationId xmlns:a16="http://schemas.microsoft.com/office/drawing/2014/main" id="{5EFEAC6E-AA1B-037C-1E18-E6910E61F351}"/>
              </a:ext>
            </a:extLst>
          </p:cNvPr>
          <p:cNvPicPr>
            <a:picLocks noChangeAspect="1"/>
          </p:cNvPicPr>
          <p:nvPr/>
        </p:nvPicPr>
        <p:blipFill>
          <a:blip r:embed="rId2"/>
          <a:stretch>
            <a:fillRect/>
          </a:stretch>
        </p:blipFill>
        <p:spPr>
          <a:xfrm>
            <a:off x="0" y="5611766"/>
            <a:ext cx="1100231" cy="1246234"/>
          </a:xfrm>
          <a:prstGeom prst="rect">
            <a:avLst/>
          </a:prstGeom>
        </p:spPr>
      </p:pic>
    </p:spTree>
    <p:extLst>
      <p:ext uri="{BB962C8B-B14F-4D97-AF65-F5344CB8AC3E}">
        <p14:creationId xmlns:p14="http://schemas.microsoft.com/office/powerpoint/2010/main" val="2627536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B0031F-5DA6-5B76-22A5-D30303E3F843}"/>
              </a:ext>
            </a:extLst>
          </p:cNvPr>
          <p:cNvSpPr>
            <a:spLocks noGrp="1"/>
          </p:cNvSpPr>
          <p:nvPr>
            <p:ph type="title"/>
          </p:nvPr>
        </p:nvSpPr>
        <p:spPr/>
        <p:txBody>
          <a:bodyPr/>
          <a:lstStyle/>
          <a:p>
            <a:r>
              <a:rPr lang="en-US" b="1" u="sng" dirty="0"/>
              <a:t>Demographics For The Top &amp; Bottom Community Districts</a:t>
            </a:r>
          </a:p>
        </p:txBody>
      </p:sp>
      <p:sp>
        <p:nvSpPr>
          <p:cNvPr id="5" name="Content Placeholder 4">
            <a:extLst>
              <a:ext uri="{FF2B5EF4-FFF2-40B4-BE49-F238E27FC236}">
                <a16:creationId xmlns:a16="http://schemas.microsoft.com/office/drawing/2014/main" id="{EFDE99F9-9C97-ACBA-3F7D-287ADFA0ED2B}"/>
              </a:ext>
            </a:extLst>
          </p:cNvPr>
          <p:cNvSpPr>
            <a:spLocks noGrp="1"/>
          </p:cNvSpPr>
          <p:nvPr>
            <p:ph idx="1"/>
          </p:nvPr>
        </p:nvSpPr>
        <p:spPr/>
        <p:txBody>
          <a:bodyPr/>
          <a:lstStyle/>
          <a:p>
            <a:r>
              <a:rPr lang="en-US" dirty="0"/>
              <a:t>Population</a:t>
            </a:r>
          </a:p>
          <a:p>
            <a:r>
              <a:rPr lang="en-US" dirty="0"/>
              <a:t>Race/Ethnicity</a:t>
            </a:r>
          </a:p>
          <a:p>
            <a:r>
              <a:rPr lang="en-US" dirty="0"/>
              <a:t>Education</a:t>
            </a:r>
          </a:p>
          <a:p>
            <a:r>
              <a:rPr lang="en-US" dirty="0"/>
              <a:t>Limited English Proficiency </a:t>
            </a:r>
          </a:p>
          <a:p>
            <a:r>
              <a:rPr lang="en-US" dirty="0"/>
              <a:t>Unemployment</a:t>
            </a:r>
          </a:p>
          <a:p>
            <a:r>
              <a:rPr lang="en-US" dirty="0"/>
              <a:t>Poverty Rate</a:t>
            </a:r>
          </a:p>
          <a:p>
            <a:r>
              <a:rPr lang="en-US" dirty="0"/>
              <a:t>Rent Burden</a:t>
            </a:r>
          </a:p>
        </p:txBody>
      </p:sp>
    </p:spTree>
    <p:extLst>
      <p:ext uri="{BB962C8B-B14F-4D97-AF65-F5344CB8AC3E}">
        <p14:creationId xmlns:p14="http://schemas.microsoft.com/office/powerpoint/2010/main" val="3535313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80326-49DC-B9FF-36DB-1DF3DC131AD9}"/>
              </a:ext>
            </a:extLst>
          </p:cNvPr>
          <p:cNvSpPr>
            <a:spLocks noGrp="1"/>
          </p:cNvSpPr>
          <p:nvPr>
            <p:ph type="title"/>
          </p:nvPr>
        </p:nvSpPr>
        <p:spPr/>
        <p:txBody>
          <a:bodyPr/>
          <a:lstStyle/>
          <a:p>
            <a:pPr algn="ctr"/>
            <a:r>
              <a:rPr lang="en-US" b="1" u="sng" dirty="0"/>
              <a:t>Demographics Glossary</a:t>
            </a:r>
          </a:p>
        </p:txBody>
      </p:sp>
      <p:sp>
        <p:nvSpPr>
          <p:cNvPr id="3" name="Content Placeholder 2">
            <a:extLst>
              <a:ext uri="{FF2B5EF4-FFF2-40B4-BE49-F238E27FC236}">
                <a16:creationId xmlns:a16="http://schemas.microsoft.com/office/drawing/2014/main" id="{7D082A7D-8278-72D2-5341-4E4269A47A66}"/>
              </a:ext>
            </a:extLst>
          </p:cNvPr>
          <p:cNvSpPr>
            <a:spLocks noGrp="1"/>
          </p:cNvSpPr>
          <p:nvPr>
            <p:ph idx="1"/>
          </p:nvPr>
        </p:nvSpPr>
        <p:spPr/>
        <p:txBody>
          <a:bodyPr>
            <a:normAutofit fontScale="92500" lnSpcReduction="20000"/>
          </a:bodyPr>
          <a:lstStyle/>
          <a:p>
            <a:r>
              <a:rPr lang="en-US" dirty="0"/>
              <a:t>Poverty rate = The </a:t>
            </a:r>
            <a:r>
              <a:rPr lang="en-US" dirty="0" err="1"/>
              <a:t>NYCgov</a:t>
            </a:r>
            <a:r>
              <a:rPr lang="en-US" dirty="0"/>
              <a:t> poverty rate, which is a poverty measurement specific to New York City. The </a:t>
            </a:r>
            <a:r>
              <a:rPr lang="en-US" dirty="0" err="1"/>
              <a:t>NYCgov</a:t>
            </a:r>
            <a:r>
              <a:rPr lang="en-US" dirty="0"/>
              <a:t> poverty threshold is based on national.</a:t>
            </a:r>
          </a:p>
          <a:p>
            <a:r>
              <a:rPr lang="en-US" dirty="0"/>
              <a:t>Percent Bachelors degree = Percentage of residents 25 years or older that have earned a bachelor's degree or higher in the PUMA that CD roughly matches</a:t>
            </a:r>
          </a:p>
          <a:p>
            <a:r>
              <a:rPr lang="en-US" dirty="0"/>
              <a:t>Unemployment = Percentage of the civilian labor force that is unemployed in the PUMA that CD roughly matches</a:t>
            </a:r>
          </a:p>
          <a:p>
            <a:r>
              <a:rPr lang="en-US" dirty="0"/>
              <a:t>Percent Household Rent Burden: Percentage of households that spend 35% or more of their income on rent in the PUMA that CD roughly matches</a:t>
            </a:r>
          </a:p>
          <a:p>
            <a:r>
              <a:rPr lang="en-US" dirty="0"/>
              <a:t>Percent Foreign Born = Percentage of residents of the Community District who were not U.S. citizens at birth. This includes naturalized U.S. citizens, lawful permanent residents, temporary migrants, humanitarian migrants, and unauthorized migrants.</a:t>
            </a:r>
          </a:p>
          <a:p>
            <a:r>
              <a:rPr lang="en-US" dirty="0"/>
              <a:t>Limited English Proficiency Rate = Percentage of residents that self-identify as having limited English proficiency in the PUMA that roughly matches the Community District</a:t>
            </a:r>
          </a:p>
          <a:p>
            <a:endParaRPr lang="en-US" dirty="0"/>
          </a:p>
          <a:p>
            <a:endParaRPr lang="en-US" dirty="0"/>
          </a:p>
        </p:txBody>
      </p:sp>
    </p:spTree>
    <p:extLst>
      <p:ext uri="{BB962C8B-B14F-4D97-AF65-F5344CB8AC3E}">
        <p14:creationId xmlns:p14="http://schemas.microsoft.com/office/powerpoint/2010/main" val="605604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50C4F-57FC-F8E6-BC9C-478C959C3BFF}"/>
              </a:ext>
            </a:extLst>
          </p:cNvPr>
          <p:cNvSpPr>
            <a:spLocks noGrp="1"/>
          </p:cNvSpPr>
          <p:nvPr>
            <p:ph type="title"/>
          </p:nvPr>
        </p:nvSpPr>
        <p:spPr/>
        <p:txBody>
          <a:bodyPr/>
          <a:lstStyle/>
          <a:p>
            <a:pPr algn="ctr"/>
            <a:r>
              <a:rPr lang="en-US" b="1" u="sng" dirty="0"/>
              <a:t>Restaurants</a:t>
            </a:r>
          </a:p>
        </p:txBody>
      </p:sp>
      <p:sp>
        <p:nvSpPr>
          <p:cNvPr id="3" name="Content Placeholder 2">
            <a:extLst>
              <a:ext uri="{FF2B5EF4-FFF2-40B4-BE49-F238E27FC236}">
                <a16:creationId xmlns:a16="http://schemas.microsoft.com/office/drawing/2014/main" id="{369006D5-7829-BE5B-FA37-0881CC6D260D}"/>
              </a:ext>
            </a:extLst>
          </p:cNvPr>
          <p:cNvSpPr>
            <a:spLocks noGrp="1"/>
          </p:cNvSpPr>
          <p:nvPr>
            <p:ph idx="1"/>
          </p:nvPr>
        </p:nvSpPr>
        <p:spPr/>
        <p:txBody>
          <a:bodyPr>
            <a:normAutofit/>
          </a:bodyPr>
          <a:lstStyle/>
          <a:p>
            <a:pPr>
              <a:buFont typeface="+mj-lt"/>
              <a:buAutoNum type="arabicPeriod"/>
            </a:pPr>
            <a:r>
              <a:rPr lang="en-US" sz="3200" dirty="0"/>
              <a:t>Borough analyzation</a:t>
            </a:r>
          </a:p>
          <a:p>
            <a:pPr>
              <a:buFont typeface="+mj-lt"/>
              <a:buAutoNum type="arabicPeriod"/>
            </a:pPr>
            <a:r>
              <a:rPr lang="en-US" sz="3200" dirty="0"/>
              <a:t>Community District analyzation</a:t>
            </a:r>
          </a:p>
          <a:p>
            <a:pPr>
              <a:buFont typeface="+mj-lt"/>
              <a:buAutoNum type="arabicPeriod"/>
            </a:pPr>
            <a:r>
              <a:rPr lang="en-US" sz="3200" dirty="0"/>
              <a:t>Health Inspection Grades</a:t>
            </a:r>
          </a:p>
          <a:p>
            <a:pPr>
              <a:buFont typeface="+mj-lt"/>
              <a:buAutoNum type="arabicPeriod"/>
            </a:pPr>
            <a:r>
              <a:rPr lang="en-US" sz="3200" dirty="0"/>
              <a:t>Type of Restaurants</a:t>
            </a:r>
          </a:p>
        </p:txBody>
      </p:sp>
    </p:spTree>
    <p:extLst>
      <p:ext uri="{BB962C8B-B14F-4D97-AF65-F5344CB8AC3E}">
        <p14:creationId xmlns:p14="http://schemas.microsoft.com/office/powerpoint/2010/main" val="744275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4DAAC-E0BD-1115-FC42-2BC7F57A9375}"/>
              </a:ext>
            </a:extLst>
          </p:cNvPr>
          <p:cNvSpPr>
            <a:spLocks noGrp="1"/>
          </p:cNvSpPr>
          <p:nvPr>
            <p:ph type="title"/>
          </p:nvPr>
        </p:nvSpPr>
        <p:spPr>
          <a:xfrm>
            <a:off x="677334" y="0"/>
            <a:ext cx="8596668" cy="675861"/>
          </a:xfrm>
        </p:spPr>
        <p:txBody>
          <a:bodyPr/>
          <a:lstStyle/>
          <a:p>
            <a:pPr algn="ctr"/>
            <a:r>
              <a:rPr lang="en-US" b="1" u="sng" dirty="0"/>
              <a:t>Conclusion</a:t>
            </a:r>
          </a:p>
        </p:txBody>
      </p:sp>
      <p:sp>
        <p:nvSpPr>
          <p:cNvPr id="3" name="Content Placeholder 2">
            <a:extLst>
              <a:ext uri="{FF2B5EF4-FFF2-40B4-BE49-F238E27FC236}">
                <a16:creationId xmlns:a16="http://schemas.microsoft.com/office/drawing/2014/main" id="{9F7A5873-8338-31E8-5C98-170F1215217B}"/>
              </a:ext>
            </a:extLst>
          </p:cNvPr>
          <p:cNvSpPr>
            <a:spLocks noGrp="1"/>
          </p:cNvSpPr>
          <p:nvPr>
            <p:ph idx="1"/>
          </p:nvPr>
        </p:nvSpPr>
        <p:spPr>
          <a:xfrm>
            <a:off x="214684" y="675861"/>
            <a:ext cx="8596669" cy="6182139"/>
          </a:xfrm>
        </p:spPr>
        <p:txBody>
          <a:bodyPr>
            <a:normAutofit/>
          </a:bodyPr>
          <a:lstStyle/>
          <a:p>
            <a:r>
              <a:rPr lang="en-US" dirty="0"/>
              <a:t>The Bronx with a slight edge over Brooklyn is the borough with the best and/or most options when it comes to buying healthy and fresh foods.</a:t>
            </a:r>
          </a:p>
          <a:p>
            <a:r>
              <a:rPr lang="en-US" dirty="0"/>
              <a:t>Community Districts 111, 205, 206, 305, &amp; 316 are the community districts that have the best options.</a:t>
            </a:r>
          </a:p>
          <a:p>
            <a:pPr lvl="1"/>
            <a:r>
              <a:rPr lang="en-US" dirty="0"/>
              <a:t>Part of this is due to the fact that the city government is having success getting underserved communities access to better food with the Shop Healthy NYC program. </a:t>
            </a:r>
          </a:p>
          <a:p>
            <a:r>
              <a:rPr lang="en-US" dirty="0"/>
              <a:t>The majority of SNAP centers were not in close proximity to recognized healthy shops.</a:t>
            </a:r>
          </a:p>
          <a:p>
            <a:r>
              <a:rPr lang="en-US" dirty="0"/>
              <a:t>When it comes to demographics, the top community districts had more black, hispanic, and foreign born residents compared to the bottom districts which were more diverse. As previously stated, these results are most likely due to the city government having success getting underserved communities access to better food with the Shop Healthy NYC program. </a:t>
            </a:r>
          </a:p>
          <a:p>
            <a:r>
              <a:rPr lang="en-US" dirty="0"/>
              <a:t>When it comes to health inspection grades, types of violations, and cuisine, there were no significant differences in restaurants located in the top community districts and those at the bottom (The average healthy inspection grade for these districts was an A which is very good).</a:t>
            </a:r>
          </a:p>
          <a:p>
            <a:endParaRPr lang="en-US" dirty="0"/>
          </a:p>
          <a:p>
            <a:endParaRPr lang="en-US" dirty="0"/>
          </a:p>
        </p:txBody>
      </p:sp>
    </p:spTree>
    <p:extLst>
      <p:ext uri="{BB962C8B-B14F-4D97-AF65-F5344CB8AC3E}">
        <p14:creationId xmlns:p14="http://schemas.microsoft.com/office/powerpoint/2010/main" val="3730976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F2F7F-ED4B-7EE9-FDA4-C7184A541E9F}"/>
              </a:ext>
            </a:extLst>
          </p:cNvPr>
          <p:cNvSpPr>
            <a:spLocks noGrp="1"/>
          </p:cNvSpPr>
          <p:nvPr>
            <p:ph type="title"/>
          </p:nvPr>
        </p:nvSpPr>
        <p:spPr>
          <a:xfrm>
            <a:off x="677334" y="1"/>
            <a:ext cx="8596668" cy="564542"/>
          </a:xfrm>
        </p:spPr>
        <p:txBody>
          <a:bodyPr>
            <a:noAutofit/>
          </a:bodyPr>
          <a:lstStyle/>
          <a:p>
            <a:pPr algn="ctr"/>
            <a:r>
              <a:rPr lang="en-US" sz="3000" b="1" u="sng" dirty="0"/>
              <a:t>Things recommended for further investigation</a:t>
            </a:r>
          </a:p>
        </p:txBody>
      </p:sp>
      <p:sp>
        <p:nvSpPr>
          <p:cNvPr id="3" name="Content Placeholder 2">
            <a:extLst>
              <a:ext uri="{FF2B5EF4-FFF2-40B4-BE49-F238E27FC236}">
                <a16:creationId xmlns:a16="http://schemas.microsoft.com/office/drawing/2014/main" id="{267385AA-F49E-6598-B2F4-E889EFD48935}"/>
              </a:ext>
            </a:extLst>
          </p:cNvPr>
          <p:cNvSpPr>
            <a:spLocks noGrp="1"/>
          </p:cNvSpPr>
          <p:nvPr>
            <p:ph idx="1"/>
          </p:nvPr>
        </p:nvSpPr>
        <p:spPr>
          <a:xfrm>
            <a:off x="326004" y="962109"/>
            <a:ext cx="8596668" cy="6293457"/>
          </a:xfrm>
        </p:spPr>
        <p:txBody>
          <a:bodyPr>
            <a:normAutofit/>
          </a:bodyPr>
          <a:lstStyle/>
          <a:p>
            <a:r>
              <a:rPr lang="en-US" dirty="0"/>
              <a:t>Are people actually buying healthy foods if they have access to them?</a:t>
            </a:r>
          </a:p>
          <a:p>
            <a:r>
              <a:rPr lang="en-US" dirty="0"/>
              <a:t>Sustainability</a:t>
            </a:r>
          </a:p>
          <a:p>
            <a:pPr lvl="1"/>
            <a:r>
              <a:rPr lang="en-US" dirty="0"/>
              <a:t>How many Recognized Healthy Shops are maintaining the changes/standard once they’ve received the award?</a:t>
            </a:r>
          </a:p>
          <a:p>
            <a:pPr lvl="2"/>
            <a:r>
              <a:rPr lang="en-US" dirty="0"/>
              <a:t>If customers aren’t buying the healthy foods, how long will it be till owners of these stores stop selling those products and revert to what sells?</a:t>
            </a:r>
          </a:p>
          <a:p>
            <a:r>
              <a:rPr lang="en-US" dirty="0"/>
              <a:t>Comparing food expenses by community districts</a:t>
            </a:r>
          </a:p>
          <a:p>
            <a:r>
              <a:rPr lang="en-US" dirty="0"/>
              <a:t>Impact of gentrification on food access within the city</a:t>
            </a:r>
          </a:p>
          <a:p>
            <a:r>
              <a:rPr lang="en-US" dirty="0"/>
              <a:t>Unreported farmers markets, healthy stores, and SNAP centers</a:t>
            </a:r>
          </a:p>
        </p:txBody>
      </p:sp>
    </p:spTree>
    <p:extLst>
      <p:ext uri="{BB962C8B-B14F-4D97-AF65-F5344CB8AC3E}">
        <p14:creationId xmlns:p14="http://schemas.microsoft.com/office/powerpoint/2010/main" val="2381351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73D10-B1F5-FA33-5894-802C22ADDE71}"/>
              </a:ext>
            </a:extLst>
          </p:cNvPr>
          <p:cNvSpPr>
            <a:spLocks noGrp="1"/>
          </p:cNvSpPr>
          <p:nvPr>
            <p:ph type="title"/>
          </p:nvPr>
        </p:nvSpPr>
        <p:spPr/>
        <p:txBody>
          <a:bodyPr/>
          <a:lstStyle/>
          <a:p>
            <a:pPr algn="ctr"/>
            <a:r>
              <a:rPr lang="en-US" b="1" u="sng" dirty="0"/>
              <a:t>Data Sources</a:t>
            </a:r>
          </a:p>
        </p:txBody>
      </p:sp>
      <p:sp>
        <p:nvSpPr>
          <p:cNvPr id="3" name="Content Placeholder 2">
            <a:extLst>
              <a:ext uri="{FF2B5EF4-FFF2-40B4-BE49-F238E27FC236}">
                <a16:creationId xmlns:a16="http://schemas.microsoft.com/office/drawing/2014/main" id="{3C99A747-7BB0-ECA1-4777-028AED42D390}"/>
              </a:ext>
            </a:extLst>
          </p:cNvPr>
          <p:cNvSpPr>
            <a:spLocks noGrp="1"/>
          </p:cNvSpPr>
          <p:nvPr>
            <p:ph idx="1"/>
          </p:nvPr>
        </p:nvSpPr>
        <p:spPr/>
        <p:txBody>
          <a:bodyPr>
            <a:normAutofit fontScale="85000" lnSpcReduction="20000"/>
          </a:bodyPr>
          <a:lstStyle/>
          <a:p>
            <a:pPr marL="0" indent="0">
              <a:buNone/>
            </a:pPr>
            <a:r>
              <a:rPr lang="en-US" b="1" u="sng" dirty="0"/>
              <a:t>From the City of New York</a:t>
            </a:r>
          </a:p>
          <a:p>
            <a:pPr marL="0" indent="0">
              <a:buNone/>
            </a:pPr>
            <a:r>
              <a:rPr lang="en-US" i="1" u="sng" dirty="0"/>
              <a:t>CSV</a:t>
            </a:r>
            <a:r>
              <a:rPr lang="en-US" dirty="0"/>
              <a:t>:</a:t>
            </a:r>
          </a:p>
          <a:p>
            <a:r>
              <a:rPr lang="en-US" dirty="0"/>
              <a:t>https://communityprofiles.planning.nyc.gov/</a:t>
            </a:r>
          </a:p>
          <a:p>
            <a:r>
              <a:rPr lang="en-US" dirty="0"/>
              <a:t>https://opendata.cityofnewyork.us/</a:t>
            </a:r>
          </a:p>
          <a:p>
            <a:r>
              <a:rPr lang="en-US" dirty="0"/>
              <a:t>https://data.cityofnewyork.us/dataset/DOHMH-Farmers-Markets/8vwk-6iz2</a:t>
            </a:r>
          </a:p>
          <a:p>
            <a:r>
              <a:rPr lang="en-US" dirty="0"/>
              <a:t>https://data.cityofnewyork.us/Social-Services/Directory-of-SNAP-Centers/tc6u-8rnp</a:t>
            </a:r>
          </a:p>
          <a:p>
            <a:r>
              <a:rPr lang="en-US" dirty="0"/>
              <a:t>https://data.cityofnewyork.us/Health/DOHMH-New-York-City-Restaurant-Inspection-Results/43nn-pn8j</a:t>
            </a:r>
          </a:p>
          <a:p>
            <a:r>
              <a:rPr lang="en-US" dirty="0"/>
              <a:t>https://data.cityofnewyork.us/Social-Services/Borough-Community-District-Report-SNAP-Population/jye8-w4d7</a:t>
            </a:r>
          </a:p>
          <a:p>
            <a:r>
              <a:rPr lang="en-US" dirty="0"/>
              <a:t>https://data.cityofnewyork.us/Health/Recognized-Shop-Healthy-Stores/ud4g-9x9z</a:t>
            </a:r>
          </a:p>
          <a:p>
            <a:pPr marL="0" indent="0">
              <a:buNone/>
            </a:pPr>
            <a:r>
              <a:rPr lang="en-US" i="1" u="sng" dirty="0"/>
              <a:t>GeoJSON</a:t>
            </a:r>
            <a:r>
              <a:rPr lang="en-US" dirty="0"/>
              <a:t>:</a:t>
            </a:r>
          </a:p>
          <a:p>
            <a:r>
              <a:rPr lang="en-US" dirty="0"/>
              <a:t>https://data.cityofnewyork.us/City-Government/Community-Districts/yfnk-k7r4</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932562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4EB7-9D39-4142-DAD2-AABB7B14660A}"/>
              </a:ext>
            </a:extLst>
          </p:cNvPr>
          <p:cNvSpPr>
            <a:spLocks noGrp="1"/>
          </p:cNvSpPr>
          <p:nvPr>
            <p:ph type="title"/>
          </p:nvPr>
        </p:nvSpPr>
        <p:spPr/>
        <p:txBody>
          <a:bodyPr/>
          <a:lstStyle/>
          <a:p>
            <a:pPr algn="ctr"/>
            <a:r>
              <a:rPr lang="en-US" b="1" u="sng" dirty="0"/>
              <a:t>Programs Used For Data Analysis, Visualization, &amp; Presentation</a:t>
            </a:r>
          </a:p>
        </p:txBody>
      </p:sp>
      <p:pic>
        <p:nvPicPr>
          <p:cNvPr id="4" name="Content Placeholder 3">
            <a:extLst>
              <a:ext uri="{FF2B5EF4-FFF2-40B4-BE49-F238E27FC236}">
                <a16:creationId xmlns:a16="http://schemas.microsoft.com/office/drawing/2014/main" id="{146717B7-963D-18BF-6506-551D92FA65E0}"/>
              </a:ext>
            </a:extLst>
          </p:cNvPr>
          <p:cNvPicPr>
            <a:picLocks noGrp="1" noChangeAspect="1"/>
          </p:cNvPicPr>
          <p:nvPr>
            <p:ph idx="1"/>
          </p:nvPr>
        </p:nvPicPr>
        <p:blipFill>
          <a:blip r:embed="rId2"/>
          <a:stretch>
            <a:fillRect/>
          </a:stretch>
        </p:blipFill>
        <p:spPr>
          <a:xfrm>
            <a:off x="494411" y="1986830"/>
            <a:ext cx="2671638" cy="1024858"/>
          </a:xfrm>
          <a:prstGeom prst="rect">
            <a:avLst/>
          </a:prstGeom>
        </p:spPr>
      </p:pic>
      <p:pic>
        <p:nvPicPr>
          <p:cNvPr id="5" name="Picture 4">
            <a:extLst>
              <a:ext uri="{FF2B5EF4-FFF2-40B4-BE49-F238E27FC236}">
                <a16:creationId xmlns:a16="http://schemas.microsoft.com/office/drawing/2014/main" id="{34C43DE5-2E42-DA4F-FDD3-8C68B94932FE}"/>
              </a:ext>
            </a:extLst>
          </p:cNvPr>
          <p:cNvPicPr>
            <a:picLocks noChangeAspect="1"/>
          </p:cNvPicPr>
          <p:nvPr/>
        </p:nvPicPr>
        <p:blipFill>
          <a:blip r:embed="rId3"/>
          <a:stretch>
            <a:fillRect/>
          </a:stretch>
        </p:blipFill>
        <p:spPr>
          <a:xfrm>
            <a:off x="494411" y="3185913"/>
            <a:ext cx="2870712" cy="1320800"/>
          </a:xfrm>
          <a:prstGeom prst="rect">
            <a:avLst/>
          </a:prstGeom>
        </p:spPr>
      </p:pic>
      <p:pic>
        <p:nvPicPr>
          <p:cNvPr id="6" name="Picture 5">
            <a:extLst>
              <a:ext uri="{FF2B5EF4-FFF2-40B4-BE49-F238E27FC236}">
                <a16:creationId xmlns:a16="http://schemas.microsoft.com/office/drawing/2014/main" id="{8BD47CBA-6462-CBC6-0E8E-78229EC51FDF}"/>
              </a:ext>
            </a:extLst>
          </p:cNvPr>
          <p:cNvPicPr>
            <a:picLocks noChangeAspect="1"/>
          </p:cNvPicPr>
          <p:nvPr/>
        </p:nvPicPr>
        <p:blipFill>
          <a:blip r:embed="rId4"/>
          <a:stretch>
            <a:fillRect/>
          </a:stretch>
        </p:blipFill>
        <p:spPr>
          <a:xfrm>
            <a:off x="584583" y="4726144"/>
            <a:ext cx="2780540" cy="1179623"/>
          </a:xfrm>
          <a:prstGeom prst="rect">
            <a:avLst/>
          </a:prstGeom>
        </p:spPr>
      </p:pic>
      <p:pic>
        <p:nvPicPr>
          <p:cNvPr id="7" name="Picture 6">
            <a:extLst>
              <a:ext uri="{FF2B5EF4-FFF2-40B4-BE49-F238E27FC236}">
                <a16:creationId xmlns:a16="http://schemas.microsoft.com/office/drawing/2014/main" id="{C00AA95E-B47C-8F69-9499-798A701F984B}"/>
              </a:ext>
            </a:extLst>
          </p:cNvPr>
          <p:cNvPicPr>
            <a:picLocks noChangeAspect="1"/>
          </p:cNvPicPr>
          <p:nvPr/>
        </p:nvPicPr>
        <p:blipFill>
          <a:blip r:embed="rId5"/>
          <a:stretch>
            <a:fillRect/>
          </a:stretch>
        </p:blipFill>
        <p:spPr>
          <a:xfrm>
            <a:off x="5743739" y="3189460"/>
            <a:ext cx="3910350" cy="1320800"/>
          </a:xfrm>
          <a:prstGeom prst="rect">
            <a:avLst/>
          </a:prstGeom>
        </p:spPr>
      </p:pic>
      <p:pic>
        <p:nvPicPr>
          <p:cNvPr id="9" name="Picture 8">
            <a:extLst>
              <a:ext uri="{FF2B5EF4-FFF2-40B4-BE49-F238E27FC236}">
                <a16:creationId xmlns:a16="http://schemas.microsoft.com/office/drawing/2014/main" id="{7B345DD5-9875-2668-37A6-28EFD004803B}"/>
              </a:ext>
            </a:extLst>
          </p:cNvPr>
          <p:cNvPicPr>
            <a:picLocks noChangeAspect="1"/>
          </p:cNvPicPr>
          <p:nvPr/>
        </p:nvPicPr>
        <p:blipFill>
          <a:blip r:embed="rId6"/>
          <a:stretch>
            <a:fillRect/>
          </a:stretch>
        </p:blipFill>
        <p:spPr>
          <a:xfrm>
            <a:off x="3590819" y="1969778"/>
            <a:ext cx="2505181" cy="1041910"/>
          </a:xfrm>
          <a:prstGeom prst="rect">
            <a:avLst/>
          </a:prstGeom>
        </p:spPr>
      </p:pic>
      <p:pic>
        <p:nvPicPr>
          <p:cNvPr id="10" name="Picture 9">
            <a:extLst>
              <a:ext uri="{FF2B5EF4-FFF2-40B4-BE49-F238E27FC236}">
                <a16:creationId xmlns:a16="http://schemas.microsoft.com/office/drawing/2014/main" id="{9B6F8D65-E3D5-C7FA-B2DC-DC8A40D7E028}"/>
              </a:ext>
            </a:extLst>
          </p:cNvPr>
          <p:cNvPicPr>
            <a:picLocks noChangeAspect="1"/>
          </p:cNvPicPr>
          <p:nvPr/>
        </p:nvPicPr>
        <p:blipFill>
          <a:blip r:embed="rId7"/>
          <a:stretch>
            <a:fillRect/>
          </a:stretch>
        </p:blipFill>
        <p:spPr>
          <a:xfrm>
            <a:off x="6462390" y="4675832"/>
            <a:ext cx="2485089" cy="1233442"/>
          </a:xfrm>
          <a:prstGeom prst="rect">
            <a:avLst/>
          </a:prstGeom>
        </p:spPr>
      </p:pic>
      <p:pic>
        <p:nvPicPr>
          <p:cNvPr id="11" name="Picture 10">
            <a:extLst>
              <a:ext uri="{FF2B5EF4-FFF2-40B4-BE49-F238E27FC236}">
                <a16:creationId xmlns:a16="http://schemas.microsoft.com/office/drawing/2014/main" id="{42F3F352-F433-DE1B-265B-5DC5502926CB}"/>
              </a:ext>
            </a:extLst>
          </p:cNvPr>
          <p:cNvPicPr>
            <a:picLocks noChangeAspect="1"/>
          </p:cNvPicPr>
          <p:nvPr/>
        </p:nvPicPr>
        <p:blipFill>
          <a:blip r:embed="rId8"/>
          <a:stretch>
            <a:fillRect/>
          </a:stretch>
        </p:blipFill>
        <p:spPr>
          <a:xfrm>
            <a:off x="6656298" y="1868660"/>
            <a:ext cx="2291181" cy="1143028"/>
          </a:xfrm>
          <a:prstGeom prst="rect">
            <a:avLst/>
          </a:prstGeom>
        </p:spPr>
      </p:pic>
      <p:pic>
        <p:nvPicPr>
          <p:cNvPr id="12" name="Picture 11">
            <a:extLst>
              <a:ext uri="{FF2B5EF4-FFF2-40B4-BE49-F238E27FC236}">
                <a16:creationId xmlns:a16="http://schemas.microsoft.com/office/drawing/2014/main" id="{C14C9E05-9B47-55CE-58F0-DE2388FBCC54}"/>
              </a:ext>
            </a:extLst>
          </p:cNvPr>
          <p:cNvPicPr>
            <a:picLocks noChangeAspect="1"/>
          </p:cNvPicPr>
          <p:nvPr/>
        </p:nvPicPr>
        <p:blipFill>
          <a:blip r:embed="rId9"/>
          <a:stretch>
            <a:fillRect/>
          </a:stretch>
        </p:blipFill>
        <p:spPr>
          <a:xfrm>
            <a:off x="3609516" y="3181599"/>
            <a:ext cx="2395695" cy="1322797"/>
          </a:xfrm>
          <a:prstGeom prst="rect">
            <a:avLst/>
          </a:prstGeom>
        </p:spPr>
      </p:pic>
    </p:spTree>
    <p:extLst>
      <p:ext uri="{BB962C8B-B14F-4D97-AF65-F5344CB8AC3E}">
        <p14:creationId xmlns:p14="http://schemas.microsoft.com/office/powerpoint/2010/main" val="1805820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629C1-95EB-F318-57D1-2C2AE76ACAC7}"/>
              </a:ext>
            </a:extLst>
          </p:cNvPr>
          <p:cNvSpPr>
            <a:spLocks noGrp="1"/>
          </p:cNvSpPr>
          <p:nvPr>
            <p:ph type="title"/>
          </p:nvPr>
        </p:nvSpPr>
        <p:spPr/>
        <p:txBody>
          <a:bodyPr/>
          <a:lstStyle/>
          <a:p>
            <a:pPr algn="ctr"/>
            <a:r>
              <a:rPr lang="en-US" b="1" u="sng" dirty="0"/>
              <a:t>Thank You!</a:t>
            </a:r>
          </a:p>
        </p:txBody>
      </p:sp>
      <p:sp>
        <p:nvSpPr>
          <p:cNvPr id="3" name="Content Placeholder 2">
            <a:extLst>
              <a:ext uri="{FF2B5EF4-FFF2-40B4-BE49-F238E27FC236}">
                <a16:creationId xmlns:a16="http://schemas.microsoft.com/office/drawing/2014/main" id="{6EA601AA-0250-281F-A49F-B9F5B98727C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58417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F3A43-1A49-C1FB-112A-B5CA3D4AEB42}"/>
              </a:ext>
            </a:extLst>
          </p:cNvPr>
          <p:cNvSpPr>
            <a:spLocks noGrp="1"/>
          </p:cNvSpPr>
          <p:nvPr>
            <p:ph type="title"/>
          </p:nvPr>
        </p:nvSpPr>
        <p:spPr>
          <a:xfrm>
            <a:off x="677334" y="60960"/>
            <a:ext cx="8596668" cy="638755"/>
          </a:xfrm>
        </p:spPr>
        <p:txBody>
          <a:bodyPr>
            <a:normAutofit fontScale="90000"/>
          </a:bodyPr>
          <a:lstStyle/>
          <a:p>
            <a:pPr algn="ctr"/>
            <a:r>
              <a:rPr lang="en-US" b="1" u="sng" dirty="0"/>
              <a:t>Motivation</a:t>
            </a:r>
          </a:p>
        </p:txBody>
      </p:sp>
      <p:sp>
        <p:nvSpPr>
          <p:cNvPr id="3" name="Content Placeholder 2">
            <a:extLst>
              <a:ext uri="{FF2B5EF4-FFF2-40B4-BE49-F238E27FC236}">
                <a16:creationId xmlns:a16="http://schemas.microsoft.com/office/drawing/2014/main" id="{5DA69948-238B-FC8B-B4FB-ABCE4D6D5B7D}"/>
              </a:ext>
            </a:extLst>
          </p:cNvPr>
          <p:cNvSpPr>
            <a:spLocks noGrp="1"/>
          </p:cNvSpPr>
          <p:nvPr>
            <p:ph idx="1"/>
          </p:nvPr>
        </p:nvSpPr>
        <p:spPr>
          <a:xfrm>
            <a:off x="246491" y="699715"/>
            <a:ext cx="8596668" cy="6158285"/>
          </a:xfrm>
        </p:spPr>
        <p:txBody>
          <a:bodyPr>
            <a:normAutofit/>
          </a:bodyPr>
          <a:lstStyle/>
          <a:p>
            <a:r>
              <a:rPr lang="en-US" dirty="0"/>
              <a:t>As a native New Yorker, I’ve been fortunate to experience the world-renowned culinary scene the city has to offer. No matter what culture it is, if you want to experience it, you can find it in New York.</a:t>
            </a:r>
          </a:p>
          <a:p>
            <a:r>
              <a:rPr lang="en-US" dirty="0"/>
              <a:t>Although New York has plenty of options for food when it comes to eating out, can we say the same when it comes to buying your own food to cook? </a:t>
            </a:r>
          </a:p>
          <a:p>
            <a:pPr lvl="1"/>
            <a:r>
              <a:rPr lang="en-US" dirty="0"/>
              <a:t>Do we have enough grocery stores around the city to meet the demand of a population of almost 9 million people? </a:t>
            </a:r>
          </a:p>
          <a:p>
            <a:pPr lvl="1"/>
            <a:r>
              <a:rPr lang="en-US" dirty="0"/>
              <a:t>Out of the all the grocery stores located in the city, how many of them can we say sell healthy/quality food? Is the food even affordable for everyone?</a:t>
            </a:r>
          </a:p>
        </p:txBody>
      </p:sp>
    </p:spTree>
    <p:extLst>
      <p:ext uri="{BB962C8B-B14F-4D97-AF65-F5344CB8AC3E}">
        <p14:creationId xmlns:p14="http://schemas.microsoft.com/office/powerpoint/2010/main" val="217182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83C7-FF29-9BCF-6A4C-B23F73208307}"/>
              </a:ext>
            </a:extLst>
          </p:cNvPr>
          <p:cNvSpPr>
            <a:spLocks noGrp="1"/>
          </p:cNvSpPr>
          <p:nvPr>
            <p:ph type="title"/>
          </p:nvPr>
        </p:nvSpPr>
        <p:spPr>
          <a:xfrm>
            <a:off x="445355" y="0"/>
            <a:ext cx="8596668" cy="707666"/>
          </a:xfrm>
        </p:spPr>
        <p:txBody>
          <a:bodyPr/>
          <a:lstStyle/>
          <a:p>
            <a:pPr algn="ctr"/>
            <a:r>
              <a:rPr lang="en-US" b="1" u="sng" dirty="0"/>
              <a:t>Questions &amp; Predictions</a:t>
            </a:r>
          </a:p>
        </p:txBody>
      </p:sp>
      <p:sp>
        <p:nvSpPr>
          <p:cNvPr id="3" name="Content Placeholder 2">
            <a:extLst>
              <a:ext uri="{FF2B5EF4-FFF2-40B4-BE49-F238E27FC236}">
                <a16:creationId xmlns:a16="http://schemas.microsoft.com/office/drawing/2014/main" id="{0B109116-73AA-E7EB-177E-6A7C13DE483D}"/>
              </a:ext>
            </a:extLst>
          </p:cNvPr>
          <p:cNvSpPr>
            <a:spLocks noGrp="1"/>
          </p:cNvSpPr>
          <p:nvPr>
            <p:ph idx="1"/>
          </p:nvPr>
        </p:nvSpPr>
        <p:spPr>
          <a:xfrm>
            <a:off x="637577" y="707666"/>
            <a:ext cx="7933929" cy="5820355"/>
          </a:xfrm>
        </p:spPr>
        <p:txBody>
          <a:bodyPr>
            <a:normAutofit lnSpcReduction="10000"/>
          </a:bodyPr>
          <a:lstStyle/>
          <a:p>
            <a:pPr marL="0" indent="0">
              <a:buNone/>
            </a:pPr>
            <a:r>
              <a:rPr lang="en-US" b="1" dirty="0"/>
              <a:t>What areas of New York City have the best and/or most options when it comes to buying healthy and fresh foods?</a:t>
            </a:r>
          </a:p>
          <a:p>
            <a:r>
              <a:rPr lang="en-US" dirty="0"/>
              <a:t>Boroughs </a:t>
            </a:r>
          </a:p>
          <a:p>
            <a:r>
              <a:rPr lang="en-US" dirty="0"/>
              <a:t>Community districts 	</a:t>
            </a:r>
          </a:p>
          <a:p>
            <a:r>
              <a:rPr lang="en-US" dirty="0"/>
              <a:t>SNAP Centers </a:t>
            </a:r>
          </a:p>
          <a:p>
            <a:r>
              <a:rPr lang="en-US" dirty="0"/>
              <a:t>Restaurants</a:t>
            </a:r>
          </a:p>
          <a:p>
            <a:pPr marL="0" indent="0">
              <a:buNone/>
            </a:pPr>
            <a:endParaRPr lang="en-US" dirty="0"/>
          </a:p>
          <a:p>
            <a:pPr marL="0" indent="0">
              <a:buNone/>
            </a:pPr>
            <a:r>
              <a:rPr lang="en-US" b="1" u="sng" dirty="0"/>
              <a:t>Hypothesis</a:t>
            </a:r>
            <a:r>
              <a:rPr lang="en-US" dirty="0"/>
              <a:t>: I predict the that Brooklyn will be the borough with the most access to healthy food  and the areas of NYC that will have the most access to healthy food will be the communities that are in the most affluent neighborhoods of the city located in Midtown and Lower Manhattan (Adjacent and below Central Park) as well as certain parts of Brooklyn (Between Prospect Park and the East River).</a:t>
            </a:r>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r>
              <a:rPr lang="en-US" sz="1200" i="1" u="sng" dirty="0"/>
              <a:t>Note</a:t>
            </a:r>
            <a:r>
              <a:rPr lang="en-US" sz="1200" dirty="0"/>
              <a:t>: The Supplemental Nutrition Assistance Program (SNAP) is a federal program that provides food-purchasing assistance for low- and no-income people.</a:t>
            </a:r>
          </a:p>
          <a:p>
            <a:pPr marL="0" indent="0">
              <a:buNone/>
            </a:pPr>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638170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2BC9C-4D98-7D1B-6B36-6D2F4EFA2AC4}"/>
              </a:ext>
            </a:extLst>
          </p:cNvPr>
          <p:cNvSpPr>
            <a:spLocks noGrp="1"/>
          </p:cNvSpPr>
          <p:nvPr>
            <p:ph type="title"/>
          </p:nvPr>
        </p:nvSpPr>
        <p:spPr/>
        <p:txBody>
          <a:bodyPr/>
          <a:lstStyle/>
          <a:p>
            <a:r>
              <a:rPr lang="en-US" b="1" u="sng" dirty="0"/>
              <a:t>Calculating which areas of NYC have the best access to Healthy Food</a:t>
            </a:r>
          </a:p>
        </p:txBody>
      </p:sp>
      <p:sp>
        <p:nvSpPr>
          <p:cNvPr id="3" name="Content Placeholder 2">
            <a:extLst>
              <a:ext uri="{FF2B5EF4-FFF2-40B4-BE49-F238E27FC236}">
                <a16:creationId xmlns:a16="http://schemas.microsoft.com/office/drawing/2014/main" id="{C5EB020C-0523-FB94-2141-6C91615BAEF3}"/>
              </a:ext>
            </a:extLst>
          </p:cNvPr>
          <p:cNvSpPr>
            <a:spLocks noGrp="1"/>
          </p:cNvSpPr>
          <p:nvPr>
            <p:ph idx="1"/>
          </p:nvPr>
        </p:nvSpPr>
        <p:spPr/>
        <p:txBody>
          <a:bodyPr/>
          <a:lstStyle/>
          <a:p>
            <a:r>
              <a:rPr lang="en-US" dirty="0"/>
              <a:t>For this project, areas that have the best access to healthy foods will be the ones that have the highest combinations of farmers markets, recognized shop healthy stores, and SNAP centers.</a:t>
            </a:r>
          </a:p>
          <a:p>
            <a:r>
              <a:rPr lang="en-US" dirty="0"/>
              <a:t>The borough with the highest combination of farmers markets, recognized shop healthy stores, and SNAP centers will be the borough with the best access to Healthy Food.</a:t>
            </a:r>
          </a:p>
          <a:p>
            <a:endParaRPr lang="en-US" dirty="0"/>
          </a:p>
          <a:p>
            <a:endParaRPr lang="en-US" dirty="0"/>
          </a:p>
        </p:txBody>
      </p:sp>
    </p:spTree>
    <p:extLst>
      <p:ext uri="{BB962C8B-B14F-4D97-AF65-F5344CB8AC3E}">
        <p14:creationId xmlns:p14="http://schemas.microsoft.com/office/powerpoint/2010/main" val="2707758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9BD1C-AA60-80F4-01B3-815503E804BA}"/>
              </a:ext>
            </a:extLst>
          </p:cNvPr>
          <p:cNvSpPr>
            <a:spLocks noGrp="1"/>
          </p:cNvSpPr>
          <p:nvPr>
            <p:ph type="title"/>
          </p:nvPr>
        </p:nvSpPr>
        <p:spPr>
          <a:xfrm>
            <a:off x="621675" y="0"/>
            <a:ext cx="3854528" cy="656627"/>
          </a:xfrm>
        </p:spPr>
        <p:txBody>
          <a:bodyPr>
            <a:normAutofit fontScale="90000"/>
          </a:bodyPr>
          <a:lstStyle/>
          <a:p>
            <a:pPr algn="ctr"/>
            <a:r>
              <a:rPr lang="en-US" b="1" u="sng" dirty="0"/>
              <a:t>Top and Bottom Community Districts</a:t>
            </a:r>
          </a:p>
        </p:txBody>
      </p:sp>
      <p:sp>
        <p:nvSpPr>
          <p:cNvPr id="3" name="Content Placeholder 2">
            <a:extLst>
              <a:ext uri="{FF2B5EF4-FFF2-40B4-BE49-F238E27FC236}">
                <a16:creationId xmlns:a16="http://schemas.microsoft.com/office/drawing/2014/main" id="{89E84471-374F-2C9D-9D1C-306E58F1B926}"/>
              </a:ext>
            </a:extLst>
          </p:cNvPr>
          <p:cNvSpPr>
            <a:spLocks noGrp="1"/>
          </p:cNvSpPr>
          <p:nvPr>
            <p:ph type="body" sz="half" idx="2"/>
          </p:nvPr>
        </p:nvSpPr>
        <p:spPr>
          <a:xfrm>
            <a:off x="485030" y="723569"/>
            <a:ext cx="4513262" cy="6035040"/>
          </a:xfrm>
        </p:spPr>
        <p:txBody>
          <a:bodyPr>
            <a:normAutofit/>
          </a:bodyPr>
          <a:lstStyle/>
          <a:p>
            <a:pPr marL="285750" indent="-285750">
              <a:buFont typeface="Wingdings" panose="05000000000000000000" pitchFamily="2" charset="2"/>
              <a:buChar char="Ø"/>
            </a:pPr>
            <a:r>
              <a:rPr lang="en-US" dirty="0"/>
              <a:t>Th top 5 community districts are:</a:t>
            </a:r>
          </a:p>
          <a:p>
            <a:pPr marL="742813" lvl="1" indent="-285750">
              <a:buFont typeface="Wingdings" panose="05000000000000000000" pitchFamily="2" charset="2"/>
              <a:buChar char="Ø"/>
            </a:pPr>
            <a:r>
              <a:rPr lang="en-US" sz="1000" dirty="0"/>
              <a:t>Manhattan Community District 11 (111)</a:t>
            </a:r>
          </a:p>
          <a:p>
            <a:pPr marL="742813" lvl="1" indent="-285750">
              <a:buFont typeface="Wingdings" panose="05000000000000000000" pitchFamily="2" charset="2"/>
              <a:buChar char="Ø"/>
            </a:pPr>
            <a:r>
              <a:rPr lang="en-US" sz="1000" dirty="0"/>
              <a:t>Bronx Community District 5 (205)</a:t>
            </a:r>
          </a:p>
          <a:p>
            <a:pPr marL="742813" lvl="1" indent="-285750">
              <a:buFont typeface="Wingdings" panose="05000000000000000000" pitchFamily="2" charset="2"/>
              <a:buChar char="Ø"/>
            </a:pPr>
            <a:r>
              <a:rPr lang="en-US" sz="1000" dirty="0"/>
              <a:t>Bronx Community District 6 (206)</a:t>
            </a:r>
          </a:p>
          <a:p>
            <a:pPr marL="742813" lvl="1" indent="-285750">
              <a:buFont typeface="Wingdings" panose="05000000000000000000" pitchFamily="2" charset="2"/>
              <a:buChar char="Ø"/>
            </a:pPr>
            <a:r>
              <a:rPr lang="en-US" sz="1000" dirty="0"/>
              <a:t>Brooklyn Community District 5 (305)</a:t>
            </a:r>
          </a:p>
          <a:p>
            <a:pPr marL="742813" lvl="1" indent="-285750">
              <a:buFont typeface="Wingdings" panose="05000000000000000000" pitchFamily="2" charset="2"/>
              <a:buChar char="Ø"/>
            </a:pPr>
            <a:r>
              <a:rPr lang="en-US" sz="1000" dirty="0"/>
              <a:t>Brooklyn Community District 16 (316).</a:t>
            </a:r>
          </a:p>
          <a:p>
            <a:pPr lvl="1"/>
            <a:endParaRPr lang="en-US" dirty="0"/>
          </a:p>
          <a:p>
            <a:pPr marL="285750" indent="-285750">
              <a:buFont typeface="Wingdings" panose="05000000000000000000" pitchFamily="2" charset="2"/>
              <a:buChar char="Ø"/>
            </a:pPr>
            <a:r>
              <a:rPr lang="en-US" dirty="0"/>
              <a:t>The bottom community districts (All with no facilities)  are:</a:t>
            </a:r>
          </a:p>
          <a:p>
            <a:pPr marL="742813" lvl="1" indent="-285750">
              <a:buFont typeface="Wingdings" panose="05000000000000000000" pitchFamily="2" charset="2"/>
              <a:buChar char="Ø"/>
            </a:pPr>
            <a:r>
              <a:rPr lang="en-US" sz="1000" dirty="0"/>
              <a:t>Brooklyn Community District 18 (318)</a:t>
            </a:r>
          </a:p>
          <a:p>
            <a:pPr marL="742813" lvl="1" indent="-285750">
              <a:buFont typeface="Wingdings" panose="05000000000000000000" pitchFamily="2" charset="2"/>
              <a:buChar char="Ø"/>
            </a:pPr>
            <a:r>
              <a:rPr lang="en-US" sz="1000" dirty="0"/>
              <a:t>Queens Community District 10 (410)</a:t>
            </a:r>
          </a:p>
          <a:p>
            <a:pPr marL="742813" lvl="1" indent="-285750">
              <a:buFont typeface="Wingdings" panose="05000000000000000000" pitchFamily="2" charset="2"/>
              <a:buChar char="Ø"/>
            </a:pPr>
            <a:r>
              <a:rPr lang="en-US" sz="1000" dirty="0"/>
              <a:t> Queens Community District 11 (411),</a:t>
            </a:r>
          </a:p>
          <a:p>
            <a:pPr marL="742813" lvl="1" indent="-285750">
              <a:buFont typeface="Wingdings" panose="05000000000000000000" pitchFamily="2" charset="2"/>
              <a:buChar char="Ø"/>
            </a:pPr>
            <a:r>
              <a:rPr lang="en-US" sz="1000" dirty="0"/>
              <a:t>Staten Island Community District 3 (503)</a:t>
            </a:r>
          </a:p>
          <a:p>
            <a:pPr marL="457200" lvl="1" indent="0">
              <a:buNone/>
            </a:pPr>
            <a:endParaRPr lang="en-US" dirty="0"/>
          </a:p>
          <a:p>
            <a:pPr marL="457200" lvl="1" indent="0">
              <a:buNone/>
            </a:pPr>
            <a:endParaRPr lang="en-US" dirty="0"/>
          </a:p>
          <a:p>
            <a:pPr marL="457200" lvl="1" indent="0">
              <a:buNone/>
            </a:pPr>
            <a:endParaRPr lang="en-US" sz="900" i="1" u="sng" dirty="0"/>
          </a:p>
          <a:p>
            <a:pPr marL="457200" lvl="1" indent="0">
              <a:buNone/>
            </a:pPr>
            <a:endParaRPr lang="en-US" sz="900" i="1" u="sng" dirty="0"/>
          </a:p>
          <a:p>
            <a:pPr marL="457200" lvl="1" indent="0">
              <a:buNone/>
            </a:pPr>
            <a:r>
              <a:rPr lang="en-US" sz="900" i="1" u="sng" dirty="0"/>
              <a:t>Note</a:t>
            </a:r>
            <a:r>
              <a:rPr lang="en-US" sz="900" dirty="0"/>
              <a:t>: </a:t>
            </a:r>
            <a:r>
              <a:rPr lang="en-US" sz="900" b="1" dirty="0"/>
              <a:t>1</a:t>
            </a:r>
            <a:r>
              <a:rPr lang="en-US" sz="900" dirty="0"/>
              <a:t>. </a:t>
            </a:r>
            <a:r>
              <a:rPr lang="en-US" sz="900" i="1" dirty="0"/>
              <a:t>Community District Borough Codes </a:t>
            </a:r>
            <a:r>
              <a:rPr lang="en-US" sz="900" dirty="0"/>
              <a:t>: Manhattan (100), Bronx (200), Brooklyn (300), Queens (400), Staten Island (500) </a:t>
            </a:r>
            <a:r>
              <a:rPr lang="en-US" sz="900" b="1" dirty="0"/>
              <a:t>2</a:t>
            </a:r>
            <a:r>
              <a:rPr lang="en-US" sz="900" dirty="0"/>
              <a:t>. There a only 4 community districts at the bottom since there was 16 way tie for communities with one facility.</a:t>
            </a:r>
          </a:p>
        </p:txBody>
      </p:sp>
      <p:pic>
        <p:nvPicPr>
          <p:cNvPr id="11" name="Content Placeholder 10">
            <a:extLst>
              <a:ext uri="{FF2B5EF4-FFF2-40B4-BE49-F238E27FC236}">
                <a16:creationId xmlns:a16="http://schemas.microsoft.com/office/drawing/2014/main" id="{003280D6-E399-9576-5936-CE724712741D}"/>
              </a:ext>
            </a:extLst>
          </p:cNvPr>
          <p:cNvPicPr>
            <a:picLocks noGrp="1" noChangeAspect="1"/>
          </p:cNvPicPr>
          <p:nvPr>
            <p:ph idx="1"/>
          </p:nvPr>
        </p:nvPicPr>
        <p:blipFill>
          <a:blip r:embed="rId2"/>
          <a:stretch>
            <a:fillRect/>
          </a:stretch>
        </p:blipFill>
        <p:spPr>
          <a:xfrm>
            <a:off x="4998292" y="2268109"/>
            <a:ext cx="3584793" cy="2321782"/>
          </a:xfrm>
          <a:prstGeom prst="rect">
            <a:avLst/>
          </a:prstGeom>
        </p:spPr>
      </p:pic>
    </p:spTree>
    <p:extLst>
      <p:ext uri="{BB962C8B-B14F-4D97-AF65-F5344CB8AC3E}">
        <p14:creationId xmlns:p14="http://schemas.microsoft.com/office/powerpoint/2010/main" val="1324008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3835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11640-A74D-1CFD-33CB-4D19E67EC174}"/>
              </a:ext>
            </a:extLst>
          </p:cNvPr>
          <p:cNvSpPr>
            <a:spLocks noGrp="1"/>
          </p:cNvSpPr>
          <p:nvPr>
            <p:ph type="title"/>
          </p:nvPr>
        </p:nvSpPr>
        <p:spPr/>
        <p:txBody>
          <a:bodyPr/>
          <a:lstStyle/>
          <a:p>
            <a:pPr algn="ctr"/>
            <a:r>
              <a:rPr lang="en-US" b="1" u="sng" dirty="0"/>
              <a:t>Farmers Markets</a:t>
            </a:r>
          </a:p>
        </p:txBody>
      </p:sp>
      <p:sp>
        <p:nvSpPr>
          <p:cNvPr id="3" name="Content Placeholder 2">
            <a:extLst>
              <a:ext uri="{FF2B5EF4-FFF2-40B4-BE49-F238E27FC236}">
                <a16:creationId xmlns:a16="http://schemas.microsoft.com/office/drawing/2014/main" id="{F5DA790C-5DFA-C139-1101-3DCF3E8A71E0}"/>
              </a:ext>
            </a:extLst>
          </p:cNvPr>
          <p:cNvSpPr>
            <a:spLocks noGrp="1"/>
          </p:cNvSpPr>
          <p:nvPr>
            <p:ph idx="1"/>
          </p:nvPr>
        </p:nvSpPr>
        <p:spPr/>
        <p:txBody>
          <a:bodyPr>
            <a:normAutofit/>
          </a:bodyPr>
          <a:lstStyle/>
          <a:p>
            <a:pPr>
              <a:buFont typeface="+mj-lt"/>
              <a:buAutoNum type="arabicPeriod"/>
            </a:pPr>
            <a:r>
              <a:rPr lang="en-US" sz="3200" dirty="0"/>
              <a:t>Borough analyzation</a:t>
            </a:r>
          </a:p>
          <a:p>
            <a:pPr>
              <a:buFont typeface="+mj-lt"/>
              <a:buAutoNum type="arabicPeriod"/>
            </a:pPr>
            <a:r>
              <a:rPr lang="en-US" sz="3200" dirty="0"/>
              <a:t>Community District analyzation</a:t>
            </a:r>
          </a:p>
        </p:txBody>
      </p:sp>
    </p:spTree>
    <p:extLst>
      <p:ext uri="{BB962C8B-B14F-4D97-AF65-F5344CB8AC3E}">
        <p14:creationId xmlns:p14="http://schemas.microsoft.com/office/powerpoint/2010/main" val="2924864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E9A6F-BD5D-8A1B-461F-4EFD9F30BD19}"/>
              </a:ext>
            </a:extLst>
          </p:cNvPr>
          <p:cNvSpPr>
            <a:spLocks noGrp="1"/>
          </p:cNvSpPr>
          <p:nvPr>
            <p:ph type="title"/>
          </p:nvPr>
        </p:nvSpPr>
        <p:spPr/>
        <p:txBody>
          <a:bodyPr/>
          <a:lstStyle/>
          <a:p>
            <a:pPr algn="ctr"/>
            <a:r>
              <a:rPr lang="en-US" b="1" u="sng" dirty="0"/>
              <a:t>Recognized Shop Healthy Stores</a:t>
            </a:r>
          </a:p>
        </p:txBody>
      </p:sp>
      <p:sp>
        <p:nvSpPr>
          <p:cNvPr id="3" name="Content Placeholder 2">
            <a:extLst>
              <a:ext uri="{FF2B5EF4-FFF2-40B4-BE49-F238E27FC236}">
                <a16:creationId xmlns:a16="http://schemas.microsoft.com/office/drawing/2014/main" id="{7E640EC6-5B16-2A1E-9A3B-060B6CFD1626}"/>
              </a:ext>
            </a:extLst>
          </p:cNvPr>
          <p:cNvSpPr>
            <a:spLocks noGrp="1"/>
          </p:cNvSpPr>
          <p:nvPr>
            <p:ph idx="1"/>
          </p:nvPr>
        </p:nvSpPr>
        <p:spPr/>
        <p:txBody>
          <a:bodyPr/>
          <a:lstStyle/>
          <a:p>
            <a:pPr>
              <a:buFont typeface="+mj-lt"/>
              <a:buAutoNum type="arabicPeriod"/>
            </a:pPr>
            <a:r>
              <a:rPr lang="en-US" sz="3200" dirty="0"/>
              <a:t>Borough analyzation</a:t>
            </a:r>
          </a:p>
          <a:p>
            <a:pPr>
              <a:buFont typeface="+mj-lt"/>
              <a:buAutoNum type="arabicPeriod"/>
            </a:pPr>
            <a:r>
              <a:rPr lang="en-US" sz="3200" dirty="0"/>
              <a:t>Community District analyzation </a:t>
            </a:r>
          </a:p>
          <a:p>
            <a:pPr>
              <a:buFont typeface="+mj-lt"/>
              <a:buAutoNum type="arabicPeriod"/>
            </a:pPr>
            <a:r>
              <a:rPr lang="en-US" sz="3200" dirty="0"/>
              <a:t>SNAP locations in relation to the healthy stores (Along with general SNAP information).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18346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D460A-3D86-0789-53B1-79CC29E2E8B6}"/>
              </a:ext>
            </a:extLst>
          </p:cNvPr>
          <p:cNvSpPr>
            <a:spLocks noGrp="1"/>
          </p:cNvSpPr>
          <p:nvPr>
            <p:ph type="title"/>
          </p:nvPr>
        </p:nvSpPr>
        <p:spPr>
          <a:xfrm>
            <a:off x="677334" y="0"/>
            <a:ext cx="8596668" cy="1320800"/>
          </a:xfrm>
        </p:spPr>
        <p:txBody>
          <a:bodyPr/>
          <a:lstStyle/>
          <a:p>
            <a:pPr algn="ctr"/>
            <a:r>
              <a:rPr lang="en-US" b="1" u="sng" dirty="0"/>
              <a:t>History of Recognized Shop Healthy Stores</a:t>
            </a:r>
          </a:p>
        </p:txBody>
      </p:sp>
      <p:sp>
        <p:nvSpPr>
          <p:cNvPr id="3" name="Content Placeholder 2">
            <a:extLst>
              <a:ext uri="{FF2B5EF4-FFF2-40B4-BE49-F238E27FC236}">
                <a16:creationId xmlns:a16="http://schemas.microsoft.com/office/drawing/2014/main" id="{69F3426E-E5EC-F37B-2B5D-15598140AE87}"/>
              </a:ext>
            </a:extLst>
          </p:cNvPr>
          <p:cNvSpPr>
            <a:spLocks noGrp="1"/>
          </p:cNvSpPr>
          <p:nvPr>
            <p:ph idx="1"/>
          </p:nvPr>
        </p:nvSpPr>
        <p:spPr>
          <a:xfrm>
            <a:off x="677334" y="1160891"/>
            <a:ext cx="8596668" cy="4880472"/>
          </a:xfrm>
        </p:spPr>
        <p:txBody>
          <a:bodyPr>
            <a:normAutofit fontScale="85000" lnSpcReduction="10000"/>
          </a:bodyPr>
          <a:lstStyle/>
          <a:p>
            <a:r>
              <a:rPr lang="en-US" dirty="0"/>
              <a:t>Shop Healthy NYC (Est. 2012) is a New York City Health Department initiative, in partnership with the New York City Center for Economic Opportunity, that aims to increase access to healthy food and engage residents and organizations to support sustainable food retail change in their community. </a:t>
            </a:r>
          </a:p>
          <a:p>
            <a:r>
              <a:rPr lang="en-US" dirty="0"/>
              <a:t>To ensure a long-term impact on food access, Shop Healthy NYC aims to influence supply and demand by: reaching out to food retailers to increase stock and promotion of healthy foods, including intensively working with stores to meet specific goals; collaborating with distributors and suppliers to facilitate wholesale purchases and widespread promotion of healthy foods; and engaging community constituents (customers) to support participating retailers and increase neighborhood access to healthy foods.</a:t>
            </a:r>
          </a:p>
          <a:p>
            <a:r>
              <a:rPr lang="en-US" dirty="0"/>
              <a:t>Recognized Shop Healthy Stores are bodegas &amp; grocery Stores receiving recognition from Borough President's Office</a:t>
            </a:r>
          </a:p>
          <a:p>
            <a:r>
              <a:rPr lang="en-US" dirty="0"/>
              <a:t>In order to qualify for this award a bodega and grocery store must:</a:t>
            </a:r>
          </a:p>
          <a:p>
            <a:pPr lvl="1"/>
            <a:r>
              <a:rPr lang="en-US" dirty="0"/>
              <a:t>Increase availability of healthier foods, such as low-sodium canned goods, healthier snacks and deli options</a:t>
            </a:r>
          </a:p>
          <a:p>
            <a:pPr lvl="1"/>
            <a:r>
              <a:rPr lang="en-US" dirty="0"/>
              <a:t>Promote of healthier foods by posting Shop Healthy marketing materials for healthier foods and removing unhealthy advertising from the front door</a:t>
            </a:r>
          </a:p>
          <a:p>
            <a:pPr lvl="1"/>
            <a:r>
              <a:rPr lang="en-US" dirty="0"/>
              <a:t>Increase visibility of healthier foods by placing them in more prominent locations, such as placing produce at the checkout counter or near the front entrance of the store, and water and other low-calorie drinks at eye-level.</a:t>
            </a:r>
          </a:p>
          <a:p>
            <a:endParaRPr lang="en-US" dirty="0"/>
          </a:p>
        </p:txBody>
      </p:sp>
    </p:spTree>
    <p:extLst>
      <p:ext uri="{BB962C8B-B14F-4D97-AF65-F5344CB8AC3E}">
        <p14:creationId xmlns:p14="http://schemas.microsoft.com/office/powerpoint/2010/main" val="133157097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1993</TotalTime>
  <Words>1384</Words>
  <Application>Microsoft Office PowerPoint</Application>
  <PresentationFormat>Widescreen</PresentationFormat>
  <Paragraphs>108</Paragraphs>
  <Slides>17</Slides>
  <Notes>0</Notes>
  <HiddenSlides>5</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Trebuchet MS</vt:lpstr>
      <vt:lpstr>Wingdings</vt:lpstr>
      <vt:lpstr>Wingdings 3</vt:lpstr>
      <vt:lpstr>Facet</vt:lpstr>
      <vt:lpstr>Healthy Food Access in NYC</vt:lpstr>
      <vt:lpstr>Motivation</vt:lpstr>
      <vt:lpstr>Questions &amp; Predictions</vt:lpstr>
      <vt:lpstr>Calculating which areas of NYC have the best access to Healthy Food</vt:lpstr>
      <vt:lpstr>Top and Bottom Community Districts</vt:lpstr>
      <vt:lpstr>PowerPoint Presentation</vt:lpstr>
      <vt:lpstr>Farmers Markets</vt:lpstr>
      <vt:lpstr>Recognized Shop Healthy Stores</vt:lpstr>
      <vt:lpstr>History of Recognized Shop Healthy Stores</vt:lpstr>
      <vt:lpstr>Demographics For The Top &amp; Bottom Community Districts</vt:lpstr>
      <vt:lpstr>Demographics Glossary</vt:lpstr>
      <vt:lpstr>Restaurants</vt:lpstr>
      <vt:lpstr>Conclusion</vt:lpstr>
      <vt:lpstr>Things recommended for further investigation</vt:lpstr>
      <vt:lpstr>Data Sources</vt:lpstr>
      <vt:lpstr>Programs Used For Data Analysis, Visualization, &amp;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Healthy Food Access in NYC</dc:title>
  <dc:creator>LJ R</dc:creator>
  <cp:lastModifiedBy>LJ R</cp:lastModifiedBy>
  <cp:revision>54</cp:revision>
  <dcterms:created xsi:type="dcterms:W3CDTF">2022-05-27T02:28:28Z</dcterms:created>
  <dcterms:modified xsi:type="dcterms:W3CDTF">2022-06-25T04:19:43Z</dcterms:modified>
</cp:coreProperties>
</file>