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71" r:id="rId6"/>
    <p:sldId id="273" r:id="rId7"/>
    <p:sldId id="269" r:id="rId8"/>
    <p:sldId id="268" r:id="rId9"/>
    <p:sldId id="263" r:id="rId10"/>
    <p:sldId id="272" r:id="rId11"/>
    <p:sldId id="260" r:id="rId12"/>
    <p:sldId id="270" r:id="rId13"/>
    <p:sldId id="264" r:id="rId14"/>
    <p:sldId id="265" r:id="rId15"/>
    <p:sldId id="259"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Lance Roller II</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0031F-5DA6-5B76-22A5-D30303E3F843}"/>
              </a:ext>
            </a:extLst>
          </p:cNvPr>
          <p:cNvSpPr>
            <a:spLocks noGrp="1"/>
          </p:cNvSpPr>
          <p:nvPr>
            <p:ph type="title"/>
          </p:nvPr>
        </p:nvSpPr>
        <p:spPr/>
        <p:txBody>
          <a:bodyPr/>
          <a:lstStyle/>
          <a:p>
            <a:r>
              <a:rPr lang="en-US" b="1" u="sng" dirty="0"/>
              <a:t>Demographics For The Top &amp; Bottom Community Districts</a:t>
            </a:r>
          </a:p>
        </p:txBody>
      </p:sp>
      <p:sp>
        <p:nvSpPr>
          <p:cNvPr id="5" name="Content Placeholder 4">
            <a:extLst>
              <a:ext uri="{FF2B5EF4-FFF2-40B4-BE49-F238E27FC236}">
                <a16:creationId xmlns:a16="http://schemas.microsoft.com/office/drawing/2014/main" id="{EFDE99F9-9C97-ACBA-3F7D-287ADFA0ED2B}"/>
              </a:ext>
            </a:extLst>
          </p:cNvPr>
          <p:cNvSpPr>
            <a:spLocks noGrp="1"/>
          </p:cNvSpPr>
          <p:nvPr>
            <p:ph idx="1"/>
          </p:nvPr>
        </p:nvSpPr>
        <p:spPr/>
        <p:txBody>
          <a:bodyPr/>
          <a:lstStyle/>
          <a:p>
            <a:r>
              <a:rPr lang="en-US" dirty="0"/>
              <a:t>Population</a:t>
            </a:r>
          </a:p>
          <a:p>
            <a:r>
              <a:rPr lang="en-US" dirty="0"/>
              <a:t>Race/Ethnicity</a:t>
            </a:r>
          </a:p>
          <a:p>
            <a:r>
              <a:rPr lang="en-US" dirty="0"/>
              <a:t>Education</a:t>
            </a:r>
          </a:p>
          <a:p>
            <a:r>
              <a:rPr lang="en-US" dirty="0"/>
              <a:t>Limited English Proficiency </a:t>
            </a:r>
          </a:p>
          <a:p>
            <a:r>
              <a:rPr lang="en-US" dirty="0"/>
              <a:t>Unemployment</a:t>
            </a:r>
          </a:p>
          <a:p>
            <a:r>
              <a:rPr lang="en-US" dirty="0"/>
              <a:t>Poverty Rate</a:t>
            </a:r>
          </a:p>
          <a:p>
            <a:r>
              <a:rPr lang="en-US" dirty="0"/>
              <a:t>Rent Burden</a:t>
            </a:r>
          </a:p>
        </p:txBody>
      </p:sp>
    </p:spTree>
    <p:extLst>
      <p:ext uri="{BB962C8B-B14F-4D97-AF65-F5344CB8AC3E}">
        <p14:creationId xmlns:p14="http://schemas.microsoft.com/office/powerpoint/2010/main" val="353531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a:xfrm>
            <a:off x="677334" y="0"/>
            <a:ext cx="8596668" cy="675861"/>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a:xfrm>
            <a:off x="214684" y="675861"/>
            <a:ext cx="8596669" cy="6182139"/>
          </a:xfrm>
        </p:spPr>
        <p:txBody>
          <a:bodyPr>
            <a:normAutofit/>
          </a:bodyPr>
          <a:lstStyle/>
          <a:p>
            <a:r>
              <a:rPr lang="en-US" dirty="0"/>
              <a:t>The Bronx with a slight edge over Brooklyn is the borough with the best and/or most options when it comes to buying healthy and fresh foods.</a:t>
            </a:r>
          </a:p>
          <a:p>
            <a:r>
              <a:rPr lang="en-US" dirty="0"/>
              <a:t>Community Districts 111, 205, 206, 305, &amp; 316 are the community districts that have the best options.</a:t>
            </a:r>
          </a:p>
          <a:p>
            <a:pPr lvl="1"/>
            <a:r>
              <a:rPr lang="en-US" dirty="0"/>
              <a:t>Part of this is due to the fact that the city government is having success getting underserved communities access to better food with the Shop Healthy NYC program. </a:t>
            </a:r>
          </a:p>
          <a:p>
            <a:r>
              <a:rPr lang="en-US" dirty="0"/>
              <a:t>The majority of SNAP centers were not in close proximity to recognized healthy shops.</a:t>
            </a:r>
          </a:p>
          <a:p>
            <a:r>
              <a:rPr lang="en-US" dirty="0"/>
              <a:t>When it comes to demographics, the top community districts had more black, hispanic, and foreign born residents compared to the bottom districts which were more diverse. As previously stated, these results are most likely due to the city government having success getting underserved communities access to better food with the Shop Healthy NYC program. </a:t>
            </a:r>
          </a:p>
          <a:p>
            <a:r>
              <a:rPr lang="en-US" dirty="0"/>
              <a:t>When it comes to health inspection grades, types of violations, and cuisine, there were no significant differences in restaurants located in the top community districts and those at the bottom (The average healthy inspection grade for these districts was an A which is very good).</a:t>
            </a:r>
          </a:p>
          <a:p>
            <a:endParaRPr lang="en-US" dirty="0"/>
          </a:p>
          <a:p>
            <a:endParaRPr lang="en-US" dirty="0"/>
          </a:p>
        </p:txBody>
      </p:sp>
    </p:spTree>
    <p:extLst>
      <p:ext uri="{BB962C8B-B14F-4D97-AF65-F5344CB8AC3E}">
        <p14:creationId xmlns:p14="http://schemas.microsoft.com/office/powerpoint/2010/main" val="373097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26004" y="962109"/>
            <a:ext cx="8596668" cy="6293457"/>
          </a:xfrm>
        </p:spPr>
        <p:txBody>
          <a:bodyPr>
            <a:normAutofit/>
          </a:bodyPr>
          <a:lstStyle/>
          <a:p>
            <a:r>
              <a:rPr lang="en-US" dirty="0"/>
              <a:t>Are people actually buying healthy foods if they have access to them?</a:t>
            </a:r>
          </a:p>
          <a:p>
            <a:r>
              <a:rPr lang="en-US" dirty="0"/>
              <a:t>Sustainability</a:t>
            </a:r>
          </a:p>
          <a:p>
            <a:pPr lvl="1"/>
            <a:r>
              <a:rPr lang="en-US" dirty="0"/>
              <a:t>How many Recognized Healthy Shops are maintaining the changes/standard once they’ve received the award?</a:t>
            </a:r>
          </a:p>
          <a:p>
            <a:pPr lvl="2"/>
            <a:r>
              <a:rPr lang="en-US" dirty="0"/>
              <a:t>If customers aren’t buying the healthy foods, how long will it be till owners of these stores stop selling those products and revert to what sells?</a:t>
            </a:r>
          </a:p>
          <a:p>
            <a:r>
              <a:rPr lang="en-US" dirty="0"/>
              <a:t>Comparing food expenses by community districts</a:t>
            </a:r>
          </a:p>
          <a:p>
            <a:r>
              <a:rPr lang="en-US" dirty="0"/>
              <a:t>Impact of gentrification on food access within the city</a:t>
            </a:r>
          </a:p>
          <a:p>
            <a:r>
              <a:rPr lang="en-US" dirty="0"/>
              <a:t>Unreported farmers markets, healthy stores, and SNAP centers</a:t>
            </a:r>
          </a:p>
        </p:txBody>
      </p:sp>
    </p:spTree>
    <p:extLst>
      <p:ext uri="{BB962C8B-B14F-4D97-AF65-F5344CB8AC3E}">
        <p14:creationId xmlns:p14="http://schemas.microsoft.com/office/powerpoint/2010/main" val="238135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8596668" cy="6158285"/>
          </a:xfrm>
        </p:spPr>
        <p:txBody>
          <a:bodyPr>
            <a:normAutofit/>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a:xfrm>
            <a:off x="445355" y="0"/>
            <a:ext cx="8596668" cy="707666"/>
          </a:xfrm>
        </p:spPr>
        <p:txBody>
          <a:bodyPr/>
          <a:lstStyle/>
          <a:p>
            <a:pPr algn="ctr"/>
            <a:r>
              <a:rPr lang="en-US" b="1" u="sng" dirty="0"/>
              <a:t>Questions &amp; Predictions</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a:xfrm>
            <a:off x="637577" y="707666"/>
            <a:ext cx="7933929" cy="5820355"/>
          </a:xfrm>
        </p:spPr>
        <p:txBody>
          <a:bodyPr>
            <a:normAutofit lnSpcReduction="10000"/>
          </a:bodyPr>
          <a:lstStyle/>
          <a:p>
            <a:pPr marL="0" indent="0">
              <a:buNone/>
            </a:pPr>
            <a:r>
              <a:rPr lang="en-US" b="1" dirty="0"/>
              <a:t>What areas of New York City have the best and/or most options when it comes to buying healthy and fresh foods?</a:t>
            </a:r>
          </a:p>
          <a:p>
            <a:r>
              <a:rPr lang="en-US" dirty="0"/>
              <a:t>Boroughs </a:t>
            </a:r>
          </a:p>
          <a:p>
            <a:r>
              <a:rPr lang="en-US" dirty="0"/>
              <a:t>Community districts 	</a:t>
            </a:r>
          </a:p>
          <a:p>
            <a:r>
              <a:rPr lang="en-US" dirty="0"/>
              <a:t>SNAP Centers </a:t>
            </a:r>
          </a:p>
          <a:p>
            <a:r>
              <a:rPr lang="en-US" dirty="0"/>
              <a:t>Restaurants</a:t>
            </a:r>
          </a:p>
          <a:p>
            <a:pPr marL="0" indent="0">
              <a:buNone/>
            </a:pPr>
            <a:endParaRPr lang="en-US" dirty="0"/>
          </a:p>
          <a:p>
            <a:pPr marL="0" indent="0">
              <a:buNone/>
            </a:pPr>
            <a:r>
              <a:rPr lang="en-US" b="1" u="sng" dirty="0"/>
              <a:t>Hypothesis</a:t>
            </a:r>
            <a:r>
              <a:rPr lang="en-US" dirty="0"/>
              <a:t>: I predict the that Brooklyn will be the borough with the most access to healthy food  and the areas of NYC that will have the most access to healthy food will be the communities that are in the most affluent neighborhoods of the city located in Midtown and Lower Manhattan (Adjacent and below Central Park) as well as certain parts of Brooklyn (Between Prospect Park and the East River).</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i="1" u="sng" dirty="0"/>
              <a:t>Note</a:t>
            </a:r>
            <a:r>
              <a:rPr lang="en-US" sz="1200" dirty="0"/>
              <a:t>: The Supplemental Nutrition Assistance Program (SNAP) is a federal program that provides food-purchasing assistance for low- and no-income people.</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21675" y="0"/>
            <a:ext cx="3854528" cy="656627"/>
          </a:xfrm>
        </p:spPr>
        <p:txBody>
          <a:bodyPr>
            <a:normAutofit fontScale="90000"/>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type="body" sz="half" idx="2"/>
          </p:nvPr>
        </p:nvSpPr>
        <p:spPr>
          <a:xfrm>
            <a:off x="485030" y="723569"/>
            <a:ext cx="4405022" cy="6035040"/>
          </a:xfrm>
        </p:spPr>
        <p:txBody>
          <a:bodyPr>
            <a:normAutofit fontScale="92500" lnSpcReduction="10000"/>
          </a:bodyPr>
          <a:lstStyle/>
          <a:p>
            <a:r>
              <a:rPr lang="en-US" dirty="0"/>
              <a:t>After calculating total number of facilities for each district within the city:</a:t>
            </a:r>
          </a:p>
          <a:p>
            <a:pPr marL="285750" indent="-285750">
              <a:buFont typeface="Wingdings" panose="05000000000000000000" pitchFamily="2" charset="2"/>
              <a:buChar char="Ø"/>
            </a:pPr>
            <a:r>
              <a:rPr lang="en-US" dirty="0"/>
              <a:t>The top 5 community districts are:</a:t>
            </a:r>
          </a:p>
          <a:p>
            <a:pPr marL="742813" lvl="1" indent="-285750">
              <a:buFont typeface="Wingdings" panose="05000000000000000000" pitchFamily="2" charset="2"/>
              <a:buChar char="Ø"/>
            </a:pPr>
            <a:r>
              <a:rPr lang="en-US" dirty="0"/>
              <a:t>Manhattan Community District 11 (111)</a:t>
            </a:r>
          </a:p>
          <a:p>
            <a:pPr marL="742813" lvl="1" indent="-285750">
              <a:buFont typeface="Wingdings" panose="05000000000000000000" pitchFamily="2" charset="2"/>
              <a:buChar char="Ø"/>
            </a:pPr>
            <a:r>
              <a:rPr lang="en-US" dirty="0"/>
              <a:t>Bronx Community District 5 (205)</a:t>
            </a:r>
          </a:p>
          <a:p>
            <a:pPr marL="742813" lvl="1" indent="-285750">
              <a:buFont typeface="Wingdings" panose="05000000000000000000" pitchFamily="2" charset="2"/>
              <a:buChar char="Ø"/>
            </a:pPr>
            <a:r>
              <a:rPr lang="en-US" dirty="0"/>
              <a:t>Bronx Community District 6 (206)</a:t>
            </a:r>
          </a:p>
          <a:p>
            <a:pPr marL="742813" lvl="1" indent="-285750">
              <a:buFont typeface="Wingdings" panose="05000000000000000000" pitchFamily="2" charset="2"/>
              <a:buChar char="Ø"/>
            </a:pPr>
            <a:r>
              <a:rPr lang="en-US" dirty="0"/>
              <a:t>Brooklyn Community District 5 (305)</a:t>
            </a:r>
          </a:p>
          <a:p>
            <a:pPr marL="742813" lvl="1" indent="-285750">
              <a:buFont typeface="Wingdings" panose="05000000000000000000" pitchFamily="2" charset="2"/>
              <a:buChar char="Ø"/>
            </a:pPr>
            <a:r>
              <a:rPr lang="en-US" dirty="0"/>
              <a:t>Brooklyn Community District 16 (316).</a:t>
            </a:r>
          </a:p>
          <a:p>
            <a:pPr lvl="1"/>
            <a:endParaRPr lang="en-US" dirty="0"/>
          </a:p>
          <a:p>
            <a:pPr marL="285750" indent="-285750">
              <a:buFont typeface="Wingdings" panose="05000000000000000000" pitchFamily="2" charset="2"/>
              <a:buChar char="Ø"/>
            </a:pPr>
            <a:r>
              <a:rPr lang="en-US" dirty="0"/>
              <a:t>The bottom community districts (All with no facilities)  are:</a:t>
            </a:r>
          </a:p>
          <a:p>
            <a:pPr marL="742813" lvl="1" indent="-285750">
              <a:buFont typeface="Wingdings" panose="05000000000000000000" pitchFamily="2" charset="2"/>
              <a:buChar char="Ø"/>
            </a:pPr>
            <a:r>
              <a:rPr lang="en-US" dirty="0"/>
              <a:t>Brooklyn Community District 18 (318)</a:t>
            </a:r>
          </a:p>
          <a:p>
            <a:pPr marL="742813" lvl="1" indent="-285750">
              <a:buFont typeface="Wingdings" panose="05000000000000000000" pitchFamily="2" charset="2"/>
              <a:buChar char="Ø"/>
            </a:pPr>
            <a:r>
              <a:rPr lang="en-US" dirty="0"/>
              <a:t>Queens Community District 10 (410)</a:t>
            </a:r>
          </a:p>
          <a:p>
            <a:pPr marL="742813" lvl="1" indent="-285750">
              <a:buFont typeface="Wingdings" panose="05000000000000000000" pitchFamily="2" charset="2"/>
              <a:buChar char="Ø"/>
            </a:pPr>
            <a:r>
              <a:rPr lang="en-US" dirty="0"/>
              <a:t>Queens Community District 11 (411),</a:t>
            </a:r>
          </a:p>
          <a:p>
            <a:pPr marL="742813" lvl="1" indent="-285750">
              <a:buFont typeface="Wingdings" panose="05000000000000000000" pitchFamily="2" charset="2"/>
              <a:buChar char="Ø"/>
            </a:pPr>
            <a:r>
              <a:rPr lang="en-US" dirty="0"/>
              <a:t>Staten Island Community District 3 (503)</a:t>
            </a:r>
          </a:p>
          <a:p>
            <a:pPr marL="457200" lvl="1" indent="0">
              <a:buNone/>
            </a:pPr>
            <a:endParaRPr lang="en-US" sz="1300" dirty="0"/>
          </a:p>
          <a:p>
            <a:pPr marL="457200" lvl="1" indent="0">
              <a:buNone/>
            </a:pPr>
            <a:endParaRPr lang="en-US" dirty="0"/>
          </a:p>
          <a:p>
            <a:pPr marL="457200" lvl="1" indent="0">
              <a:buNone/>
            </a:pPr>
            <a:endParaRPr lang="en-US" sz="900" i="1" u="sng" dirty="0"/>
          </a:p>
          <a:p>
            <a:pPr marL="457200" lvl="1" indent="0">
              <a:buNone/>
            </a:pPr>
            <a:endParaRPr lang="en-US" sz="900" i="1" u="sng" dirty="0"/>
          </a:p>
          <a:p>
            <a:pPr marL="457200" lvl="1" indent="0">
              <a:buNone/>
            </a:pPr>
            <a:r>
              <a:rPr lang="en-US" sz="900" i="1" u="sng" dirty="0"/>
              <a:t>Note</a:t>
            </a:r>
            <a:r>
              <a:rPr lang="en-US" sz="900" dirty="0"/>
              <a:t>: </a:t>
            </a:r>
            <a:r>
              <a:rPr lang="en-US" sz="900" b="1" dirty="0"/>
              <a:t>1</a:t>
            </a:r>
            <a:r>
              <a:rPr lang="en-US" sz="900" dirty="0"/>
              <a:t>. </a:t>
            </a:r>
            <a:r>
              <a:rPr lang="en-US" sz="900" i="1" dirty="0"/>
              <a:t>Community District Borough Codes </a:t>
            </a:r>
            <a:r>
              <a:rPr lang="en-US" sz="900" dirty="0"/>
              <a:t>: Manhattan (100), Bronx (200), Brooklyn (300), Queens (400), Staten Island (500) </a:t>
            </a:r>
            <a:r>
              <a:rPr lang="en-US" sz="900" b="1" dirty="0"/>
              <a:t>2</a:t>
            </a:r>
            <a:r>
              <a:rPr lang="en-US" sz="900" dirty="0"/>
              <a:t>. There a only 4 community districts at the bottom since there was 16-way tie for communities with only one facility.</a:t>
            </a:r>
          </a:p>
        </p:txBody>
      </p:sp>
      <p:pic>
        <p:nvPicPr>
          <p:cNvPr id="11" name="Content Placeholder 10">
            <a:extLst>
              <a:ext uri="{FF2B5EF4-FFF2-40B4-BE49-F238E27FC236}">
                <a16:creationId xmlns:a16="http://schemas.microsoft.com/office/drawing/2014/main" id="{003280D6-E399-9576-5936-CE724712741D}"/>
              </a:ext>
            </a:extLst>
          </p:cNvPr>
          <p:cNvPicPr>
            <a:picLocks noGrp="1" noChangeAspect="1"/>
          </p:cNvPicPr>
          <p:nvPr>
            <p:ph idx="1"/>
          </p:nvPr>
        </p:nvPicPr>
        <p:blipFill>
          <a:blip r:embed="rId2"/>
          <a:stretch>
            <a:fillRect/>
          </a:stretch>
        </p:blipFill>
        <p:spPr>
          <a:xfrm>
            <a:off x="4890052" y="2268109"/>
            <a:ext cx="3693034" cy="2321782"/>
          </a:xfrm>
          <a:prstGeom prst="rect">
            <a:avLst/>
          </a:prstGeom>
        </p:spPr>
      </p:pic>
    </p:spTree>
    <p:extLst>
      <p:ext uri="{BB962C8B-B14F-4D97-AF65-F5344CB8AC3E}">
        <p14:creationId xmlns:p14="http://schemas.microsoft.com/office/powerpoint/2010/main" val="13240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83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 (Along with general SNAP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2017</TotalTime>
  <Words>1396</Words>
  <Application>Microsoft Office PowerPoint</Application>
  <PresentationFormat>Widescreen</PresentationFormat>
  <Paragraphs>109</Paragraphs>
  <Slides>17</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Healthy Food Access in NYC</vt:lpstr>
      <vt:lpstr>Motivation</vt:lpstr>
      <vt:lpstr>Questions &amp; Predictions</vt:lpstr>
      <vt:lpstr>Calculating which areas of NYC have the best access to Healthy Food</vt:lpstr>
      <vt:lpstr>Top and Bottom Community Districts</vt:lpstr>
      <vt:lpstr>PowerPoint Presentation</vt:lpstr>
      <vt:lpstr>Farmers Markets</vt:lpstr>
      <vt:lpstr>Recognized Shop Healthy Stores</vt:lpstr>
      <vt:lpstr>History of Recognized Shop Healthy Stores</vt:lpstr>
      <vt:lpstr>Demographics For The Top &amp; Bottom Community Districts</vt:lpstr>
      <vt:lpstr>Demographics Glossary</vt:lpstr>
      <vt:lpstr>Restaurants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56</cp:revision>
  <dcterms:created xsi:type="dcterms:W3CDTF">2022-05-27T02:28:28Z</dcterms:created>
  <dcterms:modified xsi:type="dcterms:W3CDTF">2022-06-25T18:20:04Z</dcterms:modified>
</cp:coreProperties>
</file>