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7" r:id="rId5"/>
    <p:sldId id="266" r:id="rId6"/>
    <p:sldId id="260" r:id="rId7"/>
    <p:sldId id="263" r:id="rId8"/>
    <p:sldId id="264" r:id="rId9"/>
    <p:sldId id="265" r:id="rId10"/>
    <p:sldId id="259" r:id="rId11"/>
    <p:sldId id="261" r:id="rId12"/>
    <p:sldId id="262"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6/11/2022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LJ Roller</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9A6F-BD5D-8A1B-461F-4EFD9F30BD19}"/>
              </a:ext>
            </a:extLst>
          </p:cNvPr>
          <p:cNvSpPr>
            <a:spLocks noGrp="1"/>
          </p:cNvSpPr>
          <p:nvPr>
            <p:ph type="title"/>
          </p:nvPr>
        </p:nvSpPr>
        <p:spPr/>
        <p:txBody>
          <a:bodyPr/>
          <a:lstStyle/>
          <a:p>
            <a:pPr algn="ctr"/>
            <a:r>
              <a:rPr lang="en-US" b="1" u="sng" dirty="0"/>
              <a:t>Recognized Shop Healthy Stores</a:t>
            </a:r>
          </a:p>
        </p:txBody>
      </p:sp>
      <p:sp>
        <p:nvSpPr>
          <p:cNvPr id="3" name="Content Placeholder 2">
            <a:extLst>
              <a:ext uri="{FF2B5EF4-FFF2-40B4-BE49-F238E27FC236}">
                <a16:creationId xmlns:a16="http://schemas.microsoft.com/office/drawing/2014/main" id="{7E640EC6-5B16-2A1E-9A3B-060B6CFD1626}"/>
              </a:ext>
            </a:extLst>
          </p:cNvPr>
          <p:cNvSpPr>
            <a:spLocks noGrp="1"/>
          </p:cNvSpPr>
          <p:nvPr>
            <p:ph idx="1"/>
          </p:nvPr>
        </p:nvSpPr>
        <p:spPr/>
        <p:txBody>
          <a:bodyPr/>
          <a:lstStyle/>
          <a:p>
            <a:pPr>
              <a:buFont typeface="+mj-lt"/>
              <a:buAutoNum type="arabicPeriod"/>
            </a:pPr>
            <a:r>
              <a:rPr lang="en-US" sz="3200" dirty="0"/>
              <a:t>Borough analyzation</a:t>
            </a:r>
          </a:p>
          <a:p>
            <a:pPr>
              <a:buFont typeface="+mj-lt"/>
              <a:buAutoNum type="arabicPeriod"/>
            </a:pPr>
            <a:r>
              <a:rPr lang="en-US" sz="3200" dirty="0"/>
              <a:t>Community District analyzation </a:t>
            </a:r>
          </a:p>
          <a:p>
            <a:pPr>
              <a:buFont typeface="+mj-lt"/>
              <a:buAutoNum type="arabicPeriod"/>
            </a:pPr>
            <a:r>
              <a:rPr lang="en-US" sz="3200" dirty="0"/>
              <a:t>SNAP locations in relation to the healthy stores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834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640-A74D-1CFD-33CB-4D19E67EC174}"/>
              </a:ext>
            </a:extLst>
          </p:cNvPr>
          <p:cNvSpPr>
            <a:spLocks noGrp="1"/>
          </p:cNvSpPr>
          <p:nvPr>
            <p:ph type="title"/>
          </p:nvPr>
        </p:nvSpPr>
        <p:spPr/>
        <p:txBody>
          <a:bodyPr/>
          <a:lstStyle/>
          <a:p>
            <a:pPr algn="ctr"/>
            <a:r>
              <a:rPr lang="en-US" b="1" u="sng" dirty="0"/>
              <a:t>Farmers Markets</a:t>
            </a:r>
          </a:p>
        </p:txBody>
      </p:sp>
      <p:sp>
        <p:nvSpPr>
          <p:cNvPr id="3" name="Content Placeholder 2">
            <a:extLst>
              <a:ext uri="{FF2B5EF4-FFF2-40B4-BE49-F238E27FC236}">
                <a16:creationId xmlns:a16="http://schemas.microsoft.com/office/drawing/2014/main" id="{F5DA790C-5DFA-C139-1101-3DCF3E8A71E0}"/>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p:txBody>
      </p:sp>
    </p:spTree>
    <p:extLst>
      <p:ext uri="{BB962C8B-B14F-4D97-AF65-F5344CB8AC3E}">
        <p14:creationId xmlns:p14="http://schemas.microsoft.com/office/powerpoint/2010/main" val="292486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0C4F-57FC-F8E6-BC9C-478C959C3BFF}"/>
              </a:ext>
            </a:extLst>
          </p:cNvPr>
          <p:cNvSpPr>
            <a:spLocks noGrp="1"/>
          </p:cNvSpPr>
          <p:nvPr>
            <p:ph type="title"/>
          </p:nvPr>
        </p:nvSpPr>
        <p:spPr/>
        <p:txBody>
          <a:bodyPr/>
          <a:lstStyle/>
          <a:p>
            <a:pPr algn="ctr"/>
            <a:r>
              <a:rPr lang="en-US" b="1" u="sng" dirty="0"/>
              <a:t>Restaurants</a:t>
            </a:r>
          </a:p>
        </p:txBody>
      </p:sp>
      <p:sp>
        <p:nvSpPr>
          <p:cNvPr id="3" name="Content Placeholder 2">
            <a:extLst>
              <a:ext uri="{FF2B5EF4-FFF2-40B4-BE49-F238E27FC236}">
                <a16:creationId xmlns:a16="http://schemas.microsoft.com/office/drawing/2014/main" id="{369006D5-7829-BE5B-FA37-0881CC6D260D}"/>
              </a:ext>
            </a:extLst>
          </p:cNvPr>
          <p:cNvSpPr>
            <a:spLocks noGrp="1"/>
          </p:cNvSpPr>
          <p:nvPr>
            <p:ph idx="1"/>
          </p:nvPr>
        </p:nvSpPr>
        <p:spPr/>
        <p:txBody>
          <a:bodyPr>
            <a:normAutofit/>
          </a:bodyPr>
          <a:lstStyle/>
          <a:p>
            <a:pPr>
              <a:buFont typeface="+mj-lt"/>
              <a:buAutoNum type="arabicPeriod"/>
            </a:pPr>
            <a:r>
              <a:rPr lang="en-US" sz="3200" dirty="0"/>
              <a:t>Borough analyzation</a:t>
            </a:r>
          </a:p>
          <a:p>
            <a:pPr>
              <a:buFont typeface="+mj-lt"/>
              <a:buAutoNum type="arabicPeriod"/>
            </a:pPr>
            <a:r>
              <a:rPr lang="en-US" sz="3200" dirty="0"/>
              <a:t>Community District analyzation</a:t>
            </a:r>
          </a:p>
          <a:p>
            <a:pPr>
              <a:buFont typeface="+mj-lt"/>
              <a:buAutoNum type="arabicPeriod"/>
            </a:pPr>
            <a:r>
              <a:rPr lang="en-US" sz="3200" dirty="0"/>
              <a:t>Health Inspection Grades</a:t>
            </a:r>
          </a:p>
          <a:p>
            <a:pPr>
              <a:buFont typeface="+mj-lt"/>
              <a:buAutoNum type="arabicPeriod"/>
            </a:pPr>
            <a:r>
              <a:rPr lang="en-US" sz="3200" dirty="0"/>
              <a:t>Type of Restaurants</a:t>
            </a:r>
          </a:p>
        </p:txBody>
      </p:sp>
    </p:spTree>
    <p:extLst>
      <p:ext uri="{BB962C8B-B14F-4D97-AF65-F5344CB8AC3E}">
        <p14:creationId xmlns:p14="http://schemas.microsoft.com/office/powerpoint/2010/main" val="74427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fontScale="85000" lnSpcReduction="20000"/>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a:p>
            <a:r>
              <a:rPr lang="en-US" dirty="0"/>
              <a:t>Although this has been a topic of concern the city had for a while, the COVID-19 pandemic really exposed how big of an issue it was. </a:t>
            </a:r>
          </a:p>
          <a:p>
            <a:pPr lvl="1"/>
            <a:r>
              <a:rPr lang="en-US" dirty="0"/>
              <a:t>During this time my grandmother, only knowing how to use a smartphone for certain things, would call her grandchildren to order food for her through apps such as Uber Eats, Door Dash, etc. </a:t>
            </a:r>
          </a:p>
          <a:p>
            <a:pPr lvl="1"/>
            <a:r>
              <a:rPr lang="en-US" dirty="0"/>
              <a:t>As grandchildren, we were concerned about her options when it came to choices of food based on the neighborhood she was in; and although she did live on a block where the grocery store was down the street, it was expensive for the demographic it served and didn't always have the best products.</a:t>
            </a:r>
          </a:p>
          <a:p>
            <a:pPr lvl="1"/>
            <a:r>
              <a:rPr lang="en-US" dirty="0"/>
              <a:t>For my grandmother to buy higher quality food, she would have to travel a way (sometimes across the borough) to shop at the grocery stores that had these products.</a:t>
            </a:r>
          </a:p>
          <a:p>
            <a:pPr lvl="1"/>
            <a:r>
              <a:rPr lang="en-US" dirty="0"/>
              <a:t>The pandemic made it harder for my grandmother to shop for food due to restrictions and changes in operations for transportation and grocery stores.</a:t>
            </a:r>
          </a:p>
          <a:p>
            <a:r>
              <a:rPr lang="en-US" dirty="0"/>
              <a:t>Reflecting on that, it had me questioning what other areas of the city do people have trouble getting access to healthier food. </a:t>
            </a:r>
          </a:p>
          <a:p>
            <a:pPr lvl="1"/>
            <a:r>
              <a:rPr lang="en-US" dirty="0"/>
              <a:t>It's also important remember that although technology has become very common there are still families out there that don't have access to internet or smartphone, so the apps that could have potentially given these families access to better food stores during a time of social distancing such as Instacart wouldn't have been helpful (And we haven't even factored the cost of food yet into the equation).</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p:txBody>
          <a:bodyPr/>
          <a:lstStyle/>
          <a:p>
            <a:pPr algn="ctr"/>
            <a:r>
              <a:rPr lang="en-US" b="1" u="sng"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p:txBody>
          <a:bodyPr>
            <a:normAutofit fontScale="85000" lnSpcReduction="2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(farmers/market, recognized shop healthy stores (Bodegas &amp; Grocery Stores Receiving Recognition from Borough President's Office), etc.) benefiting certain demographics more than others, especially now with the impact COVID-19 had on the city?</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BC9C-4D98-7D1B-6B36-6D2F4EFA2AC4}"/>
              </a:ext>
            </a:extLst>
          </p:cNvPr>
          <p:cNvSpPr>
            <a:spLocks noGrp="1"/>
          </p:cNvSpPr>
          <p:nvPr>
            <p:ph type="title"/>
          </p:nvPr>
        </p:nvSpPr>
        <p:spPr/>
        <p:txBody>
          <a:bodyPr/>
          <a:lstStyle/>
          <a:p>
            <a:r>
              <a:rPr lang="en-US" b="1" u="sng" dirty="0"/>
              <a:t>Calculating which areas of NYC have the best access to Healthy Food</a:t>
            </a:r>
          </a:p>
        </p:txBody>
      </p:sp>
      <p:sp>
        <p:nvSpPr>
          <p:cNvPr id="3" name="Content Placeholder 2">
            <a:extLst>
              <a:ext uri="{FF2B5EF4-FFF2-40B4-BE49-F238E27FC236}">
                <a16:creationId xmlns:a16="http://schemas.microsoft.com/office/drawing/2014/main" id="{C5EB020C-0523-FB94-2141-6C91615BAEF3}"/>
              </a:ext>
            </a:extLst>
          </p:cNvPr>
          <p:cNvSpPr>
            <a:spLocks noGrp="1"/>
          </p:cNvSpPr>
          <p:nvPr>
            <p:ph idx="1"/>
          </p:nvPr>
        </p:nvSpPr>
        <p:spPr/>
        <p:txBody>
          <a:bodyPr/>
          <a:lstStyle/>
          <a:p>
            <a:r>
              <a:rPr lang="en-US" dirty="0"/>
              <a:t>For this project the areas for that best access to healthy foods will be the ones that have the highest combinations of farmers markets, recognized shop healthy stores, and SNAP centers.</a:t>
            </a:r>
          </a:p>
        </p:txBody>
      </p:sp>
    </p:spTree>
    <p:extLst>
      <p:ext uri="{BB962C8B-B14F-4D97-AF65-F5344CB8AC3E}">
        <p14:creationId xmlns:p14="http://schemas.microsoft.com/office/powerpoint/2010/main" val="270775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84F2-01DD-2923-1B66-CCA284B9C26C}"/>
              </a:ext>
            </a:extLst>
          </p:cNvPr>
          <p:cNvSpPr>
            <a:spLocks noGrp="1"/>
          </p:cNvSpPr>
          <p:nvPr>
            <p:ph type="title"/>
          </p:nvPr>
        </p:nvSpPr>
        <p:spPr/>
        <p:txBody>
          <a:bodyPr/>
          <a:lstStyle/>
          <a:p>
            <a:pPr algn="ctr"/>
            <a:r>
              <a:rPr lang="en-US" b="1" u="sng" dirty="0"/>
              <a:t>Hypothesis</a:t>
            </a:r>
          </a:p>
        </p:txBody>
      </p:sp>
      <p:sp>
        <p:nvSpPr>
          <p:cNvPr id="3" name="Content Placeholder 2">
            <a:extLst>
              <a:ext uri="{FF2B5EF4-FFF2-40B4-BE49-F238E27FC236}">
                <a16:creationId xmlns:a16="http://schemas.microsoft.com/office/drawing/2014/main" id="{F4E31FCA-D943-DD2D-2881-2B88F2250030}"/>
              </a:ext>
            </a:extLst>
          </p:cNvPr>
          <p:cNvSpPr>
            <a:spLocks noGrp="1"/>
          </p:cNvSpPr>
          <p:nvPr>
            <p:ph idx="1"/>
          </p:nvPr>
        </p:nvSpPr>
        <p:spPr/>
        <p:txBody>
          <a:bodyPr/>
          <a:lstStyle/>
          <a:p>
            <a:r>
              <a:rPr lang="en-US" dirty="0"/>
              <a:t>I predict the that the areas of New York City that will have the most access to healthy food will be the communities that are in the most affluent neighborhoods of the city located in Midtown and Lower Manhattan as well as certain parts of Brooklyn.</a:t>
            </a:r>
          </a:p>
          <a:p>
            <a:r>
              <a:rPr lang="en-US" dirty="0"/>
              <a:t>Brooklyn will be the borough with the most access to healthy food due to it’s population and increasing popularity over the 10-15 years (In terms of desired places to live).</a:t>
            </a:r>
          </a:p>
          <a:p>
            <a:pPr lvl="1"/>
            <a:r>
              <a:rPr lang="en-US" dirty="0"/>
              <a:t> Brooklyn is the most populated borough in the city, most populated county (Kings County) in the state, and the second most populated county in the country.</a:t>
            </a:r>
          </a:p>
        </p:txBody>
      </p:sp>
    </p:spTree>
    <p:extLst>
      <p:ext uri="{BB962C8B-B14F-4D97-AF65-F5344CB8AC3E}">
        <p14:creationId xmlns:p14="http://schemas.microsoft.com/office/powerpoint/2010/main" val="348802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pPr algn="ctr"/>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097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1"/>
            <a:ext cx="8596668" cy="564542"/>
          </a:xfrm>
        </p:spPr>
        <p:txBody>
          <a:bodyPr>
            <a:noAutofit/>
          </a:bodyPr>
          <a:lstStyle/>
          <a:p>
            <a:pPr algn="ctr"/>
            <a:r>
              <a:rPr lang="en-US" sz="3000"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333955" y="564543"/>
            <a:ext cx="8940048" cy="6293457"/>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a:p>
            <a:r>
              <a:rPr lang="en-US" dirty="0"/>
              <a:t>Unreported farmers markets, healthy stores, and SNAP centers</a:t>
            </a:r>
          </a:p>
          <a:p>
            <a:pPr lvl="1"/>
            <a:r>
              <a:rPr lang="en-US" dirty="0"/>
              <a:t>How many farmers markets, healthy stores, and SNAP centers were unreported and didn’t make it in their respective database?</a:t>
            </a:r>
          </a:p>
        </p:txBody>
      </p:sp>
    </p:spTree>
    <p:extLst>
      <p:ext uri="{BB962C8B-B14F-4D97-AF65-F5344CB8AC3E}">
        <p14:creationId xmlns:p14="http://schemas.microsoft.com/office/powerpoint/2010/main" val="23813513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1017</TotalTime>
  <Words>1591</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Healthy Food Access in NYC</vt:lpstr>
      <vt:lpstr>Motivation</vt:lpstr>
      <vt:lpstr>Proposed Question</vt:lpstr>
      <vt:lpstr>Calculating which areas of NYC have the best access to Healthy Food</vt:lpstr>
      <vt:lpstr>Hypothesis</vt:lpstr>
      <vt:lpstr>Demographics Glossary</vt:lpstr>
      <vt:lpstr>History of Recognized Shop Healthy Stores</vt:lpstr>
      <vt:lpstr>Conclusion</vt:lpstr>
      <vt:lpstr>Things recommended for further investigation</vt:lpstr>
      <vt:lpstr>Data Sources</vt:lpstr>
      <vt:lpstr>Programs Used For Data Analysis, Visualization, &amp; Presentation</vt:lpstr>
      <vt:lpstr>Thank You!</vt:lpstr>
      <vt:lpstr>Recognized Shop Healthy Stores</vt:lpstr>
      <vt:lpstr>Farmers Markets</vt:lpstr>
      <vt:lpstr>Restaurants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21</cp:revision>
  <dcterms:created xsi:type="dcterms:W3CDTF">2022-05-27T02:28:28Z</dcterms:created>
  <dcterms:modified xsi:type="dcterms:W3CDTF">2022-06-11T18:50:10Z</dcterms:modified>
</cp:coreProperties>
</file>