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71" r:id="rId2"/>
    <p:sldId id="272" r:id="rId3"/>
    <p:sldId id="273" r:id="rId4"/>
    <p:sldId id="277" r:id="rId5"/>
    <p:sldId id="297" r:id="rId6"/>
    <p:sldId id="279" r:id="rId7"/>
    <p:sldId id="293" r:id="rId8"/>
    <p:sldId id="282" r:id="rId9"/>
    <p:sldId id="295" r:id="rId10"/>
    <p:sldId id="296" r:id="rId11"/>
    <p:sldId id="281" r:id="rId12"/>
    <p:sldId id="298" r:id="rId13"/>
    <p:sldId id="299" r:id="rId14"/>
    <p:sldId id="300" r:id="rId15"/>
    <p:sldId id="283" r:id="rId16"/>
    <p:sldId id="301" r:id="rId17"/>
    <p:sldId id="303" r:id="rId18"/>
    <p:sldId id="302" r:id="rId19"/>
    <p:sldId id="286" r:id="rId20"/>
    <p:sldId id="305" r:id="rId21"/>
    <p:sldId id="306" r:id="rId22"/>
    <p:sldId id="307" r:id="rId23"/>
    <p:sldId id="308" r:id="rId24"/>
    <p:sldId id="313" r:id="rId25"/>
    <p:sldId id="309" r:id="rId26"/>
    <p:sldId id="314" r:id="rId27"/>
    <p:sldId id="310" r:id="rId28"/>
    <p:sldId id="335" r:id="rId29"/>
    <p:sldId id="336" r:id="rId30"/>
    <p:sldId id="315" r:id="rId31"/>
    <p:sldId id="312" r:id="rId32"/>
    <p:sldId id="316" r:id="rId33"/>
    <p:sldId id="317" r:id="rId34"/>
    <p:sldId id="318" r:id="rId35"/>
    <p:sldId id="332" r:id="rId36"/>
    <p:sldId id="333" r:id="rId37"/>
    <p:sldId id="334" r:id="rId38"/>
    <p:sldId id="327" r:id="rId39"/>
    <p:sldId id="328" r:id="rId40"/>
    <p:sldId id="329" r:id="rId41"/>
    <p:sldId id="330" r:id="rId42"/>
    <p:sldId id="331" r:id="rId43"/>
    <p:sldId id="319" r:id="rId44"/>
    <p:sldId id="320" r:id="rId45"/>
    <p:sldId id="321" r:id="rId46"/>
    <p:sldId id="322" r:id="rId47"/>
    <p:sldId id="323" r:id="rId48"/>
    <p:sldId id="324" r:id="rId49"/>
    <p:sldId id="325" r:id="rId50"/>
    <p:sldId id="326" r:id="rId51"/>
    <p:sldId id="287" r:id="rId52"/>
    <p:sldId id="337" r:id="rId53"/>
    <p:sldId id="288" r:id="rId54"/>
    <p:sldId id="338" r:id="rId55"/>
    <p:sldId id="341" r:id="rId56"/>
    <p:sldId id="339" r:id="rId57"/>
    <p:sldId id="265" r:id="rId5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4D60"/>
    <a:srgbClr val="C7E0EB"/>
    <a:srgbClr val="163644"/>
    <a:srgbClr val="718EA0"/>
    <a:srgbClr val="6C899B"/>
    <a:srgbClr val="F3F9FB"/>
    <a:srgbClr val="F9FCFD"/>
    <a:srgbClr val="23B0C3"/>
    <a:srgbClr val="146772"/>
    <a:srgbClr val="95E2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4" y="15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98542-D4A4-4543-AAD5-1EA306CEBCD8}" type="datetimeFigureOut">
              <a:rPr lang="ko-KR" altLang="en-US" smtClean="0"/>
              <a:t>6월 19일 [Thursday]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6D01FA-9B28-4C96-B601-ED4C4BA36F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52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01FA-9B28-4C96-B601-ED4C4BA36F3A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088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6BC3D-6FC4-BB7A-201A-6C4A8B27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65F8C88-F02D-7DE7-9CDC-89FC6323B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3DB6A0-B260-CEC5-DE93-E9FECA1BE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D01972-FBF9-9CDA-E551-C07C64474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01FA-9B28-4C96-B601-ED4C4BA36F3A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799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F4635-43D9-F059-0DA5-CFCDBD784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18FF5E-FD41-3E3C-94C6-429EBC922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0659AE-F20A-CD9A-6C5F-9610DBB284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7ECB7B-9DB1-C271-BA54-360D2FAB41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01FA-9B28-4C96-B601-ED4C4BA36F3A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1378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3E0A1-62A0-ABC2-F8AC-E61663A3C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61811E-1649-264E-FC7E-08753586D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632FD-BC35-363D-885D-5D77BC7A7E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C7B28B-A96B-C363-3727-402910317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6D01FA-9B28-4C96-B601-ED4C4BA36F3A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479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6월 19일 [Thursday]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6월 19일 [Thursday]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6월 19일 [Thursday]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redblobgames.com/grids/hexagons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956878-ABEC-AF9A-D2CE-3CA826B6E387}"/>
              </a:ext>
            </a:extLst>
          </p:cNvPr>
          <p:cNvSpPr txBox="1"/>
          <p:nvPr/>
        </p:nvSpPr>
        <p:spPr>
          <a:xfrm>
            <a:off x="465221" y="320841"/>
            <a:ext cx="47612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600" b="1" spc="-150" dirty="0">
                <a:solidFill>
                  <a:schemeClr val="bg1"/>
                </a:solidFill>
                <a:latin typeface="+mj-ea"/>
                <a:ea typeface="+mj-ea"/>
              </a:rPr>
              <a:t>2D </a:t>
            </a:r>
            <a:r>
              <a:rPr lang="ko-KR" altLang="en-US" sz="6600" b="1" spc="-150" dirty="0">
                <a:solidFill>
                  <a:schemeClr val="bg1"/>
                </a:solidFill>
                <a:latin typeface="+mj-ea"/>
                <a:ea typeface="+mj-ea"/>
              </a:rPr>
              <a:t>생존 게임</a:t>
            </a:r>
            <a:endParaRPr lang="en-US" altLang="ko-KR" sz="6600" b="1" spc="-150" dirty="0">
              <a:solidFill>
                <a:schemeClr val="bg1"/>
              </a:solidFill>
              <a:latin typeface="+mj-ea"/>
              <a:ea typeface="+mj-ea"/>
            </a:endParaRPr>
          </a:p>
          <a:p>
            <a:r>
              <a:rPr lang="ko-KR" altLang="en-US" sz="6000" spc="-150" dirty="0">
                <a:solidFill>
                  <a:schemeClr val="bg1"/>
                </a:solidFill>
              </a:rPr>
              <a:t>프로토타입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EB93D-E860-DD72-63D2-BA2ACD126D65}"/>
              </a:ext>
            </a:extLst>
          </p:cNvPr>
          <p:cNvSpPr txBox="1"/>
          <p:nvPr/>
        </p:nvSpPr>
        <p:spPr>
          <a:xfrm>
            <a:off x="513347" y="2903620"/>
            <a:ext cx="1585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202136017 </a:t>
            </a:r>
            <a:r>
              <a:rPr lang="ko-KR" altLang="en-US" sz="1400" dirty="0">
                <a:solidFill>
                  <a:schemeClr val="bg1"/>
                </a:solidFill>
              </a:rPr>
              <a:t>이준상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A083F78-7EAC-088E-92A6-2CCA7C19FAAA}"/>
              </a:ext>
            </a:extLst>
          </p:cNvPr>
          <p:cNvCxnSpPr>
            <a:cxnSpLocks/>
          </p:cNvCxnSpPr>
          <p:nvPr/>
        </p:nvCxnSpPr>
        <p:spPr>
          <a:xfrm>
            <a:off x="513347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62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05C28-5979-F85A-3973-056FD7442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461C8F1-54F5-0DA7-8853-AF0F83748BC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D9C4DC-EF2B-4DDF-D4E8-59A0415E7A5C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AB42D7-1587-D931-795C-CB68E2CBE142}"/>
              </a:ext>
            </a:extLst>
          </p:cNvPr>
          <p:cNvSpPr txBox="1"/>
          <p:nvPr/>
        </p:nvSpPr>
        <p:spPr>
          <a:xfrm>
            <a:off x="1163052" y="27271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  기술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40770D-77CA-4B15-5BCA-0D2FA3632B1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9A3CBA5-3EFE-36CD-5B8C-ECE935E2A67E}"/>
              </a:ext>
            </a:extLst>
          </p:cNvPr>
          <p:cNvSpPr txBox="1"/>
          <p:nvPr/>
        </p:nvSpPr>
        <p:spPr>
          <a:xfrm>
            <a:off x="2667822" y="2672718"/>
            <a:ext cx="6856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사용한 알고리즘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6E6FC-91E0-EE7D-6100-0B9739D4C2EE}"/>
              </a:ext>
            </a:extLst>
          </p:cNvPr>
          <p:cNvSpPr txBox="1"/>
          <p:nvPr/>
        </p:nvSpPr>
        <p:spPr>
          <a:xfrm>
            <a:off x="4128160" y="4096357"/>
            <a:ext cx="3935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A*,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정렬</a:t>
            </a:r>
            <a:r>
              <a:rPr lang="en-US" altLang="ko-KR" sz="2400" dirty="0"/>
              <a:t>, </a:t>
            </a:r>
            <a:r>
              <a:rPr lang="ko-KR" altLang="en-US" sz="2400" dirty="0"/>
              <a:t>좌표 변환</a:t>
            </a:r>
            <a:r>
              <a:rPr lang="en-US" altLang="ko-KR" sz="2400" dirty="0"/>
              <a:t>, AABB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37B40FE-0B59-0154-059B-9294DF097C00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309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881CF8-446C-F0A6-C23F-73C4527DDE49}"/>
              </a:ext>
            </a:extLst>
          </p:cNvPr>
          <p:cNvSpPr/>
          <p:nvPr/>
        </p:nvSpPr>
        <p:spPr>
          <a:xfrm>
            <a:off x="3136231" y="109379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48AEE2-82B1-6D9E-5CBB-6918EC49DC2A}"/>
              </a:ext>
            </a:extLst>
          </p:cNvPr>
          <p:cNvSpPr txBox="1"/>
          <p:nvPr/>
        </p:nvSpPr>
        <p:spPr>
          <a:xfrm>
            <a:off x="5022625" y="1394964"/>
            <a:ext cx="21467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A*  </a:t>
            </a:r>
            <a:r>
              <a:rPr lang="ko-KR" altLang="en-US" sz="3200" spc="-30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4B4394-508A-F880-4605-DC3ED74B1F1F}"/>
              </a:ext>
            </a:extLst>
          </p:cNvPr>
          <p:cNvSpPr/>
          <p:nvPr/>
        </p:nvSpPr>
        <p:spPr>
          <a:xfrm>
            <a:off x="713148" y="2534404"/>
            <a:ext cx="4846165" cy="3812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F7AA54-918F-E449-38FE-9DB519BCC48F}"/>
              </a:ext>
            </a:extLst>
          </p:cNvPr>
          <p:cNvSpPr txBox="1"/>
          <p:nvPr/>
        </p:nvSpPr>
        <p:spPr>
          <a:xfrm>
            <a:off x="727340" y="2923854"/>
            <a:ext cx="4831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시작  위치부터 목표  위치까지의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최적  경로를  찾기 위해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8AECA5E6-28CC-9BFF-90A6-0B495ACFC4F9}"/>
              </a:ext>
            </a:extLst>
          </p:cNvPr>
          <p:cNvSpPr/>
          <p:nvPr/>
        </p:nvSpPr>
        <p:spPr>
          <a:xfrm rot="10800000">
            <a:off x="3003759" y="414882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FC13B8-3585-98A9-9FA0-B29F1ED2A133}"/>
              </a:ext>
            </a:extLst>
          </p:cNvPr>
          <p:cNvSpPr txBox="1"/>
          <p:nvPr/>
        </p:nvSpPr>
        <p:spPr>
          <a:xfrm>
            <a:off x="727340" y="4721872"/>
            <a:ext cx="4831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장애물을 피하면서</a:t>
            </a:r>
            <a:br>
              <a:rPr lang="ko-KR" altLang="en-US" sz="2600" spc="-300" dirty="0">
                <a:solidFill>
                  <a:schemeClr val="bg1"/>
                </a:solidFill>
              </a:rPr>
            </a:br>
            <a:r>
              <a:rPr lang="ko-KR" altLang="en-US" sz="2600" spc="-300" dirty="0">
                <a:solidFill>
                  <a:schemeClr val="bg1"/>
                </a:solidFill>
              </a:rPr>
              <a:t>빠르고 효율적으로 경로를 </a:t>
            </a:r>
            <a:br>
              <a:rPr lang="ko-KR" altLang="en-US" sz="2600" spc="-300" dirty="0">
                <a:solidFill>
                  <a:schemeClr val="bg1"/>
                </a:solidFill>
              </a:rPr>
            </a:br>
            <a:r>
              <a:rPr lang="ko-KR" altLang="en-US" sz="2600" spc="-300" dirty="0">
                <a:solidFill>
                  <a:schemeClr val="bg1"/>
                </a:solidFill>
              </a:rPr>
              <a:t>탐색하기에  적합</a:t>
            </a:r>
          </a:p>
        </p:txBody>
      </p:sp>
      <p:pic>
        <p:nvPicPr>
          <p:cNvPr id="8" name="Google Shape;92;p19">
            <a:extLst>
              <a:ext uri="{FF2B5EF4-FFF2-40B4-BE49-F238E27FC236}">
                <a16:creationId xmlns:a16="http://schemas.microsoft.com/office/drawing/2014/main" id="{3A5E71D9-5BE9-43EA-4833-29F76A8E1E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59904" y="2534403"/>
            <a:ext cx="5591727" cy="3812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6054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0FC2-11DD-B05F-13BA-343C19182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540D981-A748-D152-7682-160BB45427C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5ABCF8-D76E-C9FD-B889-30350CC9615E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B123A-DE07-1C57-585A-0723CDFD1454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FB9D6EF-505F-69DC-B36C-298B239D64F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9734C09-3409-739F-6275-C3A1FC8C800B}"/>
              </a:ext>
            </a:extLst>
          </p:cNvPr>
          <p:cNvSpPr/>
          <p:nvPr/>
        </p:nvSpPr>
        <p:spPr>
          <a:xfrm>
            <a:off x="3136231" y="109379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8526C0-02A0-86F3-7FAD-E1E2D59E1EFA}"/>
              </a:ext>
            </a:extLst>
          </p:cNvPr>
          <p:cNvSpPr txBox="1"/>
          <p:nvPr/>
        </p:nvSpPr>
        <p:spPr>
          <a:xfrm>
            <a:off x="4620272" y="1394964"/>
            <a:ext cx="2951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 err="1">
                <a:solidFill>
                  <a:schemeClr val="bg1"/>
                </a:solidFill>
              </a:rPr>
              <a:t>퀵</a:t>
            </a:r>
            <a:r>
              <a:rPr lang="ko-KR" altLang="en-US" sz="3200" spc="-300" dirty="0">
                <a:solidFill>
                  <a:schemeClr val="bg1"/>
                </a:solidFill>
              </a:rPr>
              <a:t> 정렬</a:t>
            </a:r>
            <a:r>
              <a:rPr lang="en-US" altLang="ko-KR" sz="3200" spc="-300" dirty="0">
                <a:solidFill>
                  <a:schemeClr val="bg1"/>
                </a:solidFill>
              </a:rPr>
              <a:t>  </a:t>
            </a:r>
            <a:r>
              <a:rPr lang="ko-KR" altLang="en-US" sz="3200" spc="-300" dirty="0">
                <a:solidFill>
                  <a:schemeClr val="bg1"/>
                </a:solidFill>
              </a:rPr>
              <a:t>알고리즘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BCED1F-43D3-D1BC-CB7E-0E051E110FFC}"/>
              </a:ext>
            </a:extLst>
          </p:cNvPr>
          <p:cNvSpPr/>
          <p:nvPr/>
        </p:nvSpPr>
        <p:spPr>
          <a:xfrm>
            <a:off x="564558" y="2534404"/>
            <a:ext cx="4846165" cy="3812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339E6-771B-58B6-320B-3B028F43CF72}"/>
              </a:ext>
            </a:extLst>
          </p:cNvPr>
          <p:cNvSpPr txBox="1"/>
          <p:nvPr/>
        </p:nvSpPr>
        <p:spPr>
          <a:xfrm>
            <a:off x="578750" y="2923854"/>
            <a:ext cx="4831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인벤토리에  저장된 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아이템들을  정렬하기  위해 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14B158F0-5A5C-0147-1786-103F64F1858A}"/>
              </a:ext>
            </a:extLst>
          </p:cNvPr>
          <p:cNvSpPr/>
          <p:nvPr/>
        </p:nvSpPr>
        <p:spPr>
          <a:xfrm rot="10800000">
            <a:off x="2855169" y="414882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247635-5855-E7A0-560E-71B3F6C98FCD}"/>
              </a:ext>
            </a:extLst>
          </p:cNvPr>
          <p:cNvSpPr txBox="1"/>
          <p:nvPr/>
        </p:nvSpPr>
        <p:spPr>
          <a:xfrm>
            <a:off x="578750" y="4721872"/>
            <a:ext cx="4831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인벤토리  데이터가 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크지  않고</a:t>
            </a:r>
            <a:r>
              <a:rPr lang="en-US" altLang="ko-KR" sz="2600" spc="-300" dirty="0">
                <a:solidFill>
                  <a:schemeClr val="bg1"/>
                </a:solidFill>
              </a:rPr>
              <a:t>  </a:t>
            </a:r>
            <a:r>
              <a:rPr lang="ko-KR" altLang="en-US" sz="2600" spc="-300" dirty="0">
                <a:solidFill>
                  <a:schemeClr val="bg1"/>
                </a:solidFill>
              </a:rPr>
              <a:t>성능이  좋으며</a:t>
            </a:r>
            <a:br>
              <a:rPr lang="ko-KR" altLang="en-US" sz="2600" spc="-300" dirty="0">
                <a:solidFill>
                  <a:schemeClr val="bg1"/>
                </a:solidFill>
              </a:rPr>
            </a:br>
            <a:r>
              <a:rPr lang="ko-KR" altLang="en-US" sz="2600" spc="-300" dirty="0">
                <a:solidFill>
                  <a:schemeClr val="bg1"/>
                </a:solidFill>
              </a:rPr>
              <a:t>코드  구현이   간단하기에   적합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8A0DBDC-555E-C3CE-77D1-E89F32FC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31836"/>
            <a:ext cx="5850834" cy="381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2173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04354-D50B-B875-871E-27BF55762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0AB881E-C884-B06E-932C-2639194807AC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E222E0-F680-5076-A584-5212DD93D6F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83DE71-DB9A-0E60-6F43-085F04C44EF4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792286E-0914-3759-4A65-F48C1A5F317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486B7D-9EE4-0F2F-A744-EB1A1C025266}"/>
              </a:ext>
            </a:extLst>
          </p:cNvPr>
          <p:cNvSpPr/>
          <p:nvPr/>
        </p:nvSpPr>
        <p:spPr>
          <a:xfrm>
            <a:off x="3136231" y="109379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4C43E0-7D1E-17B2-FE36-E688AA62B592}"/>
              </a:ext>
            </a:extLst>
          </p:cNvPr>
          <p:cNvSpPr txBox="1"/>
          <p:nvPr/>
        </p:nvSpPr>
        <p:spPr>
          <a:xfrm>
            <a:off x="3571909" y="1394964"/>
            <a:ext cx="50481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spc="-300" dirty="0">
                <a:solidFill>
                  <a:schemeClr val="bg1"/>
                </a:solidFill>
              </a:rPr>
              <a:t>좌표  변환  알고리즘  </a:t>
            </a:r>
            <a:r>
              <a:rPr lang="en-US" altLang="ko-KR" sz="3200" spc="-300" dirty="0">
                <a:solidFill>
                  <a:schemeClr val="bg1"/>
                </a:solidFill>
              </a:rPr>
              <a:t>(  </a:t>
            </a:r>
            <a:r>
              <a:rPr lang="ko-KR" altLang="en-US" sz="3200" spc="-300" dirty="0">
                <a:solidFill>
                  <a:schemeClr val="bg1"/>
                </a:solidFill>
              </a:rPr>
              <a:t>범위 외  </a:t>
            </a:r>
            <a:r>
              <a:rPr lang="en-US" altLang="ko-KR" sz="3200" spc="-300" dirty="0">
                <a:solidFill>
                  <a:schemeClr val="bg1"/>
                </a:solidFill>
              </a:rPr>
              <a:t>)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677A50-6495-3583-42F0-4C9B68A8F8AF}"/>
              </a:ext>
            </a:extLst>
          </p:cNvPr>
          <p:cNvSpPr/>
          <p:nvPr/>
        </p:nvSpPr>
        <p:spPr>
          <a:xfrm>
            <a:off x="564558" y="2534404"/>
            <a:ext cx="4846165" cy="3812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51FA29-4769-DF3E-0E80-3B09C0E90177}"/>
              </a:ext>
            </a:extLst>
          </p:cNvPr>
          <p:cNvSpPr txBox="1"/>
          <p:nvPr/>
        </p:nvSpPr>
        <p:spPr>
          <a:xfrm>
            <a:off x="578750" y="2923854"/>
            <a:ext cx="4831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마우스  좌표가  어떤  육각형  위에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있는지를  판별하기  위해 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DF56819-D322-C97A-645D-5C278F03FB51}"/>
              </a:ext>
            </a:extLst>
          </p:cNvPr>
          <p:cNvSpPr/>
          <p:nvPr/>
        </p:nvSpPr>
        <p:spPr>
          <a:xfrm rot="10800000">
            <a:off x="2855169" y="414882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2EF38D-A263-40FC-44C5-CA072C4B730E}"/>
              </a:ext>
            </a:extLst>
          </p:cNvPr>
          <p:cNvSpPr txBox="1"/>
          <p:nvPr/>
        </p:nvSpPr>
        <p:spPr>
          <a:xfrm>
            <a:off x="578750" y="4721872"/>
            <a:ext cx="483197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 err="1">
                <a:solidFill>
                  <a:schemeClr val="bg1"/>
                </a:solidFill>
              </a:rPr>
              <a:t>헥사</a:t>
            </a:r>
            <a:r>
              <a:rPr lang="ko-KR" altLang="en-US" sz="2600" spc="-300" dirty="0">
                <a:solidFill>
                  <a:schemeClr val="bg1"/>
                </a:solidFill>
              </a:rPr>
              <a:t>  타일은  포인트  충돌 판정이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어려워  도형  수학  기반 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알고리즘이  적합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72D33-4B49-DBC4-A95C-9413DAB85072}"/>
              </a:ext>
            </a:extLst>
          </p:cNvPr>
          <p:cNvSpPr txBox="1"/>
          <p:nvPr/>
        </p:nvSpPr>
        <p:spPr>
          <a:xfrm>
            <a:off x="144378" y="6359270"/>
            <a:ext cx="49495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( 참고 : 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https://www.redblobgames.com/grids/hexagons/</a:t>
            </a:r>
            <a:r>
              <a:rPr lang="ko-KR" altLang="en-US" sz="1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ko-KR" altLang="en-US" sz="1400" dirty="0"/>
              <a:t>)</a:t>
            </a:r>
          </a:p>
        </p:txBody>
      </p:sp>
      <p:pic>
        <p:nvPicPr>
          <p:cNvPr id="17" name="Google Shape;106;p21">
            <a:extLst>
              <a:ext uri="{FF2B5EF4-FFF2-40B4-BE49-F238E27FC236}">
                <a16:creationId xmlns:a16="http://schemas.microsoft.com/office/drawing/2014/main" id="{E2AA65F3-4D90-0FFF-186D-48FF9FC8F33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0" y="3655165"/>
            <a:ext cx="5850834" cy="1227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8966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99FF6-5362-E90F-82E5-10D693BAF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D1C5F0E-AB02-A1C1-E4DD-AF6566FC8CE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241A2B-11D4-A9FB-40C1-9A28DA246063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2994BF-B0B7-E727-4598-368334DBB3E9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 알고리즘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1BC53A-B2F7-4DED-BAB0-C3E3A80A75D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5CBF71-F9FA-E98A-B655-4C1D5179A26B}"/>
              </a:ext>
            </a:extLst>
          </p:cNvPr>
          <p:cNvSpPr/>
          <p:nvPr/>
        </p:nvSpPr>
        <p:spPr>
          <a:xfrm>
            <a:off x="3136231" y="109379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31B69-B08B-1093-FAA8-D86385A16BAA}"/>
              </a:ext>
            </a:extLst>
          </p:cNvPr>
          <p:cNvSpPr txBox="1"/>
          <p:nvPr/>
        </p:nvSpPr>
        <p:spPr>
          <a:xfrm>
            <a:off x="3905334" y="1394964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A A B B  </a:t>
            </a:r>
            <a:r>
              <a:rPr lang="ko-KR" altLang="en-US" sz="3200" spc="-300" dirty="0">
                <a:solidFill>
                  <a:schemeClr val="bg1"/>
                </a:solidFill>
              </a:rPr>
              <a:t>알고리즘 </a:t>
            </a:r>
            <a:r>
              <a:rPr lang="en-US" altLang="ko-KR" sz="3200" spc="-300" dirty="0">
                <a:solidFill>
                  <a:schemeClr val="bg1"/>
                </a:solidFill>
              </a:rPr>
              <a:t>(  </a:t>
            </a:r>
            <a:r>
              <a:rPr lang="ko-KR" altLang="en-US" sz="3200" spc="-300" dirty="0">
                <a:solidFill>
                  <a:schemeClr val="bg1"/>
                </a:solidFill>
              </a:rPr>
              <a:t>범위  외  </a:t>
            </a:r>
            <a:r>
              <a:rPr lang="en-US" altLang="ko-KR" sz="3200" spc="-300" dirty="0">
                <a:solidFill>
                  <a:schemeClr val="bg1"/>
                </a:solidFill>
              </a:rPr>
              <a:t>)</a:t>
            </a:r>
            <a:endParaRPr lang="ko-KR" altLang="en-US" sz="3200" spc="-3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015763-C196-D605-DC79-AE5C9E0D0B50}"/>
              </a:ext>
            </a:extLst>
          </p:cNvPr>
          <p:cNvSpPr/>
          <p:nvPr/>
        </p:nvSpPr>
        <p:spPr>
          <a:xfrm>
            <a:off x="713148" y="2534404"/>
            <a:ext cx="4846165" cy="3812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936130-7EE6-3D0C-EB8A-B0947317796A}"/>
              </a:ext>
            </a:extLst>
          </p:cNvPr>
          <p:cNvSpPr txBox="1"/>
          <p:nvPr/>
        </p:nvSpPr>
        <p:spPr>
          <a:xfrm>
            <a:off x="727340" y="2923854"/>
            <a:ext cx="4831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마우스가  버튼  또는  객체  위에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올라갔는지  판단하기  위해</a:t>
            </a:r>
          </a:p>
        </p:txBody>
      </p:sp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3E60A7A8-184A-2363-D4CE-A503CF2F03D7}"/>
              </a:ext>
            </a:extLst>
          </p:cNvPr>
          <p:cNvSpPr/>
          <p:nvPr/>
        </p:nvSpPr>
        <p:spPr>
          <a:xfrm rot="10800000">
            <a:off x="3003759" y="4148823"/>
            <a:ext cx="279134" cy="240633"/>
          </a:xfrm>
          <a:prstGeom prst="triangl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FC92D-BBC5-8446-CEE2-FBFBA9F19046}"/>
              </a:ext>
            </a:extLst>
          </p:cNvPr>
          <p:cNvSpPr txBox="1"/>
          <p:nvPr/>
        </p:nvSpPr>
        <p:spPr>
          <a:xfrm>
            <a:off x="727340" y="4817823"/>
            <a:ext cx="483197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게임에서  간단한   충돌 판정이 </a:t>
            </a:r>
            <a:endParaRPr lang="en-US" altLang="ko-KR" sz="2600" spc="-300" dirty="0">
              <a:solidFill>
                <a:schemeClr val="bg1"/>
              </a:solidFill>
            </a:endParaRPr>
          </a:p>
          <a:p>
            <a:pPr algn="ctr"/>
            <a:r>
              <a:rPr lang="ko-KR" altLang="en-US" sz="2600" spc="-300" dirty="0">
                <a:solidFill>
                  <a:schemeClr val="bg1"/>
                </a:solidFill>
              </a:rPr>
              <a:t>필요한  경우  적합</a:t>
            </a:r>
          </a:p>
        </p:txBody>
      </p:sp>
      <p:pic>
        <p:nvPicPr>
          <p:cNvPr id="10" name="Google Shape;114;p22">
            <a:extLst>
              <a:ext uri="{FF2B5EF4-FFF2-40B4-BE49-F238E27FC236}">
                <a16:creationId xmlns:a16="http://schemas.microsoft.com/office/drawing/2014/main" id="{03D6EC38-2B60-5698-F333-90051CF4385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59904" y="2534403"/>
            <a:ext cx="3017225" cy="14094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5;p22">
            <a:extLst>
              <a:ext uri="{FF2B5EF4-FFF2-40B4-BE49-F238E27FC236}">
                <a16:creationId xmlns:a16="http://schemas.microsoft.com/office/drawing/2014/main" id="{CE81D692-9120-B0C2-B23C-42966F19326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9906" t="20486" r="28876" b="20844"/>
          <a:stretch/>
        </p:blipFill>
        <p:spPr>
          <a:xfrm>
            <a:off x="9277129" y="2534403"/>
            <a:ext cx="2355450" cy="22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3;p22">
            <a:extLst>
              <a:ext uri="{FF2B5EF4-FFF2-40B4-BE49-F238E27FC236}">
                <a16:creationId xmlns:a16="http://schemas.microsoft.com/office/drawing/2014/main" id="{F8D1850D-DC1A-81EF-381F-231F4AC0010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9904" y="5020444"/>
            <a:ext cx="4530016" cy="279886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AFAA2C4-276B-0D3E-6C5C-110DC98E9C74}"/>
              </a:ext>
            </a:extLst>
          </p:cNvPr>
          <p:cNvSpPr txBox="1"/>
          <p:nvPr/>
        </p:nvSpPr>
        <p:spPr>
          <a:xfrm>
            <a:off x="6174378" y="5366455"/>
            <a:ext cx="3371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300" dirty="0"/>
              <a:t>p  y g a m e</a:t>
            </a:r>
            <a:r>
              <a:rPr lang="ko-KR" altLang="en-US" spc="-300" dirty="0"/>
              <a:t> 에   구현되어  있는  함수  사용</a:t>
            </a:r>
          </a:p>
        </p:txBody>
      </p:sp>
    </p:spTree>
    <p:extLst>
      <p:ext uri="{BB962C8B-B14F-4D97-AF65-F5344CB8AC3E}">
        <p14:creationId xmlns:p14="http://schemas.microsoft.com/office/powerpoint/2010/main" val="49979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27205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설계 및 구현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4252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F69DE-7D62-2CAA-3F51-4194EDF3D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8584656-FEA9-FA33-2281-441D0F2BEE8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B5BC72B-8E02-D10E-DB45-C1A8B2FB1EC0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A7B4EC-F375-FBA9-6F06-0AE8CCCC9CEF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A2DAA5C-79C8-C304-15D6-E9CCA70E96F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445E8E-D303-3EAC-5E52-51A004EE5645}"/>
              </a:ext>
            </a:extLst>
          </p:cNvPr>
          <p:cNvSpPr txBox="1"/>
          <p:nvPr/>
        </p:nvSpPr>
        <p:spPr>
          <a:xfrm>
            <a:off x="5080341" y="2672718"/>
            <a:ext cx="2031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구조</a:t>
            </a:r>
            <a:endParaRPr lang="en-US" altLang="ko-KR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294058-1094-F8EA-7CB4-305EE96194D0}"/>
              </a:ext>
            </a:extLst>
          </p:cNvPr>
          <p:cNvSpPr txBox="1"/>
          <p:nvPr/>
        </p:nvSpPr>
        <p:spPr>
          <a:xfrm>
            <a:off x="5229742" y="4096357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Architecture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26602E0-8EE3-600D-9287-4E7C63E825FC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068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6CEA0-F113-BC04-A684-6E61B2361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570F41-E2AA-C669-1A6B-926E6380BB5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27314FC-21D1-E81E-FCFA-4AB2B40D2007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1B90B0-651D-DFF1-0698-A52A848E2E98}"/>
              </a:ext>
            </a:extLst>
          </p:cNvPr>
          <p:cNvSpPr txBox="1"/>
          <p:nvPr/>
        </p:nvSpPr>
        <p:spPr>
          <a:xfrm>
            <a:off x="1163052" y="272716"/>
            <a:ext cx="2978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구조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( A r c h i t e c t u r e )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B5ABBA7-11DB-0A45-8FE6-C4E1C7DC581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461FE15-A7A8-815F-17A1-E0D347BB0AFD}"/>
              </a:ext>
            </a:extLst>
          </p:cNvPr>
          <p:cNvCxnSpPr/>
          <p:nvPr/>
        </p:nvCxnSpPr>
        <p:spPr>
          <a:xfrm>
            <a:off x="144378" y="3279848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8CBBE718-4A11-5B74-55D8-33F8966FBFB6}"/>
              </a:ext>
            </a:extLst>
          </p:cNvPr>
          <p:cNvSpPr/>
          <p:nvPr/>
        </p:nvSpPr>
        <p:spPr>
          <a:xfrm>
            <a:off x="1032610" y="3068778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4428180-2784-FA4B-C0D6-80D2A5E459AA}"/>
              </a:ext>
            </a:extLst>
          </p:cNvPr>
          <p:cNvSpPr/>
          <p:nvPr/>
        </p:nvSpPr>
        <p:spPr>
          <a:xfrm>
            <a:off x="4258375" y="3068778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97F0AC20-341E-D431-D049-84E1EC73EF8A}"/>
              </a:ext>
            </a:extLst>
          </p:cNvPr>
          <p:cNvSpPr/>
          <p:nvPr/>
        </p:nvSpPr>
        <p:spPr>
          <a:xfrm>
            <a:off x="7502672" y="3068778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타원 72">
            <a:extLst>
              <a:ext uri="{FF2B5EF4-FFF2-40B4-BE49-F238E27FC236}">
                <a16:creationId xmlns:a16="http://schemas.microsoft.com/office/drawing/2014/main" id="{E0A890B1-CE6C-00B0-4A4B-9F1F780B68AC}"/>
              </a:ext>
            </a:extLst>
          </p:cNvPr>
          <p:cNvSpPr/>
          <p:nvPr/>
        </p:nvSpPr>
        <p:spPr>
          <a:xfrm>
            <a:off x="10349344" y="3068778"/>
            <a:ext cx="422140" cy="42214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B36E07D-514D-5E82-8C25-5003202DFBE7}"/>
              </a:ext>
            </a:extLst>
          </p:cNvPr>
          <p:cNvSpPr txBox="1"/>
          <p:nvPr/>
        </p:nvSpPr>
        <p:spPr>
          <a:xfrm>
            <a:off x="10071032" y="3700348"/>
            <a:ext cx="99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Provider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02302F-2358-A668-F60F-122AA0DD7084}"/>
              </a:ext>
            </a:extLst>
          </p:cNvPr>
          <p:cNvSpPr txBox="1"/>
          <p:nvPr/>
        </p:nvSpPr>
        <p:spPr>
          <a:xfrm>
            <a:off x="7427357" y="36995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Unit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9505AF8-397A-467D-8CDA-26CF2EDCDE98}"/>
              </a:ext>
            </a:extLst>
          </p:cNvPr>
          <p:cNvSpPr txBox="1"/>
          <p:nvPr/>
        </p:nvSpPr>
        <p:spPr>
          <a:xfrm>
            <a:off x="3962674" y="3698708"/>
            <a:ext cx="1041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Manager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8FF7D62-9A54-96C0-1418-2F84C81E949A}"/>
              </a:ext>
            </a:extLst>
          </p:cNvPr>
          <p:cNvSpPr txBox="1"/>
          <p:nvPr/>
        </p:nvSpPr>
        <p:spPr>
          <a:xfrm>
            <a:off x="888324" y="3697888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>
                    <a:lumMod val="50000"/>
                  </a:schemeClr>
                </a:solidFill>
              </a:rPr>
              <a:t>Scene</a:t>
            </a:r>
            <a:endParaRPr lang="ko-KR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4DB0C1F-4709-1D1A-CCB1-617B05287AD5}"/>
              </a:ext>
            </a:extLst>
          </p:cNvPr>
          <p:cNvSpPr txBox="1"/>
          <p:nvPr/>
        </p:nvSpPr>
        <p:spPr>
          <a:xfrm>
            <a:off x="546051" y="4427371"/>
            <a:ext cx="1498450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메뉴  화면 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게임  화면  등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게임의 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각   화면  상태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관리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790ED0E-E0B6-EB78-1D29-7A36D135FFA9}"/>
              </a:ext>
            </a:extLst>
          </p:cNvPr>
          <p:cNvSpPr txBox="1"/>
          <p:nvPr/>
        </p:nvSpPr>
        <p:spPr>
          <a:xfrm>
            <a:off x="3763217" y="4427371"/>
            <a:ext cx="1498450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맵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 UI, 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입력  등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전반적인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시스템  관리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1470579-A28E-6E3D-7916-98300D882654}"/>
              </a:ext>
            </a:extLst>
          </p:cNvPr>
          <p:cNvSpPr txBox="1"/>
          <p:nvPr/>
        </p:nvSpPr>
        <p:spPr>
          <a:xfrm>
            <a:off x="6998915" y="4427371"/>
            <a:ext cx="14984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플레이어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타일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아이템  등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실제  게임  내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개체  정의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3DEA044-15CE-5B45-BCE3-CB3F1EBC2711}"/>
              </a:ext>
            </a:extLst>
          </p:cNvPr>
          <p:cNvSpPr txBox="1"/>
          <p:nvPr/>
        </p:nvSpPr>
        <p:spPr>
          <a:xfrm>
            <a:off x="9836988" y="4427371"/>
            <a:ext cx="1498450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이벤트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아이템</a:t>
            </a:r>
            <a: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경로  탐색  등</a:t>
            </a:r>
            <a:br>
              <a:rPr lang="en-US" altLang="ko-KR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</a:br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외부  리소스 </a:t>
            </a:r>
            <a:endParaRPr lang="en-US" altLang="ko-KR" sz="1600" b="1" spc="-150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  <a:p>
            <a:pPr algn="ctr"/>
            <a:r>
              <a:rPr lang="ko-KR" altLang="en-US" sz="1600" b="1" spc="-1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또는 기능  제공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E0CF813-B474-43FB-62D6-E00BF10E9C75}"/>
              </a:ext>
            </a:extLst>
          </p:cNvPr>
          <p:cNvSpPr/>
          <p:nvPr/>
        </p:nvSpPr>
        <p:spPr>
          <a:xfrm>
            <a:off x="3505199" y="1077434"/>
            <a:ext cx="5181602" cy="1388173"/>
          </a:xfrm>
          <a:prstGeom prst="roundRect">
            <a:avLst>
              <a:gd name="adj" fmla="val 10080"/>
            </a:avLst>
          </a:prstGeom>
          <a:solidFill>
            <a:srgbClr val="C7E0EB"/>
          </a:solidFill>
          <a:ln w="38100">
            <a:solidFill>
              <a:srgbClr val="16364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rgbClr val="163644"/>
                </a:solidFill>
              </a:rPr>
              <a:t>모듈형 구조</a:t>
            </a:r>
          </a:p>
          <a:p>
            <a:pPr algn="ctr"/>
            <a:endParaRPr lang="ko-KR" altLang="en-US" sz="2000" b="1" dirty="0">
              <a:solidFill>
                <a:srgbClr val="163644"/>
              </a:solidFill>
            </a:endParaRPr>
          </a:p>
          <a:p>
            <a:pPr algn="ctr"/>
            <a:r>
              <a:rPr lang="ko-KR" altLang="en-US" sz="2000" b="1" dirty="0">
                <a:solidFill>
                  <a:srgbClr val="163644"/>
                </a:solidFill>
              </a:rPr>
              <a:t>기능을 분할하여 설계</a:t>
            </a:r>
          </a:p>
        </p:txBody>
      </p:sp>
    </p:spTree>
    <p:extLst>
      <p:ext uri="{BB962C8B-B14F-4D97-AF65-F5344CB8AC3E}">
        <p14:creationId xmlns:p14="http://schemas.microsoft.com/office/powerpoint/2010/main" val="408596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20CDF-7F53-F436-8472-A5675540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F687E25-203A-111A-BC16-14C85A83CF3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0079F3-C773-C5DE-A166-447F6FA7D1E0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B9A39-1D4B-3D46-B0C2-E811A2D8D780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48ED4C1-5E1F-2F2A-221F-0FD70519ADB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E13923-22BA-6B55-ABDE-8A8EF2FFB56A}"/>
              </a:ext>
            </a:extLst>
          </p:cNvPr>
          <p:cNvSpPr txBox="1"/>
          <p:nvPr/>
        </p:nvSpPr>
        <p:spPr>
          <a:xfrm>
            <a:off x="4052819" y="2672718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동작 방식</a:t>
            </a:r>
            <a:endParaRPr lang="en-US" altLang="ko-KR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C804F9-98B1-C3EE-20DF-B098822075C0}"/>
              </a:ext>
            </a:extLst>
          </p:cNvPr>
          <p:cNvSpPr txBox="1"/>
          <p:nvPr/>
        </p:nvSpPr>
        <p:spPr>
          <a:xfrm>
            <a:off x="5695895" y="4096357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Loop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F3A43E54-3383-EFE7-2E76-6E674377DC74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6022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동작 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CCA016-C3D2-955F-012A-E18CDC3A14BA}"/>
              </a:ext>
            </a:extLst>
          </p:cNvPr>
          <p:cNvSpPr/>
          <p:nvPr/>
        </p:nvSpPr>
        <p:spPr>
          <a:xfrm>
            <a:off x="739382" y="1286247"/>
            <a:ext cx="7217470" cy="1853338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D758C93-DE1A-7108-6950-9E0416DEFAB3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73452" y="2193707"/>
            <a:ext cx="7739192" cy="2633"/>
          </a:xfrm>
          <a:prstGeom prst="straightConnector1">
            <a:avLst/>
          </a:prstGeom>
          <a:ln w="76200">
            <a:solidFill>
              <a:schemeClr val="tx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1F3E0B-13AF-3324-EB69-85A207AF6982}"/>
              </a:ext>
            </a:extLst>
          </p:cNvPr>
          <p:cNvSpPr/>
          <p:nvPr/>
        </p:nvSpPr>
        <p:spPr>
          <a:xfrm>
            <a:off x="8812644" y="1269671"/>
            <a:ext cx="2560508" cy="1853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A0FA901-53D4-B76D-CCF0-3A9E2A49AC42}"/>
              </a:ext>
            </a:extLst>
          </p:cNvPr>
          <p:cNvSpPr/>
          <p:nvPr/>
        </p:nvSpPr>
        <p:spPr>
          <a:xfrm>
            <a:off x="1073452" y="1373807"/>
            <a:ext cx="1903419" cy="167434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B75C303-81E5-C6A9-A7BE-944597D1B4BB}"/>
              </a:ext>
            </a:extLst>
          </p:cNvPr>
          <p:cNvSpPr/>
          <p:nvPr/>
        </p:nvSpPr>
        <p:spPr>
          <a:xfrm>
            <a:off x="3417392" y="1373807"/>
            <a:ext cx="1903419" cy="167434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7FD1A94-54C7-314E-1373-FCC29DAAB342}"/>
              </a:ext>
            </a:extLst>
          </p:cNvPr>
          <p:cNvSpPr/>
          <p:nvPr/>
        </p:nvSpPr>
        <p:spPr>
          <a:xfrm>
            <a:off x="5761333" y="1373807"/>
            <a:ext cx="1903419" cy="1674340"/>
          </a:xfrm>
          <a:prstGeom prst="roundRect">
            <a:avLst>
              <a:gd name="adj" fmla="val 22381"/>
            </a:avLst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BF584D-4223-2877-D31E-6B66405A4D31}"/>
              </a:ext>
            </a:extLst>
          </p:cNvPr>
          <p:cNvSpPr txBox="1"/>
          <p:nvPr/>
        </p:nvSpPr>
        <p:spPr>
          <a:xfrm>
            <a:off x="1268731" y="2025617"/>
            <a:ext cx="151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입력 이벤트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200E7F-A953-0C5F-A2F9-9C52656ED3C5}"/>
              </a:ext>
            </a:extLst>
          </p:cNvPr>
          <p:cNvSpPr txBox="1"/>
          <p:nvPr/>
        </p:nvSpPr>
        <p:spPr>
          <a:xfrm>
            <a:off x="3417393" y="2025617"/>
            <a:ext cx="1950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상태  업데이트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5949CD-49B2-671A-F83A-043DBEED7E4B}"/>
              </a:ext>
            </a:extLst>
          </p:cNvPr>
          <p:cNvSpPr txBox="1"/>
          <p:nvPr/>
        </p:nvSpPr>
        <p:spPr>
          <a:xfrm>
            <a:off x="6138754" y="2025617"/>
            <a:ext cx="1148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렌더링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7729DA9-1C06-F2F3-25BE-0D12CADB2BB1}"/>
              </a:ext>
            </a:extLst>
          </p:cNvPr>
          <p:cNvSpPr txBox="1"/>
          <p:nvPr/>
        </p:nvSpPr>
        <p:spPr>
          <a:xfrm>
            <a:off x="9091052" y="1948673"/>
            <a:ext cx="2003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accent1"/>
                </a:solidFill>
                <a:latin typeface="+mj-ea"/>
                <a:ea typeface="+mj-ea"/>
              </a:rPr>
              <a:t>반복</a:t>
            </a:r>
          </a:p>
        </p:txBody>
      </p:sp>
      <p:pic>
        <p:nvPicPr>
          <p:cNvPr id="7" name="Google Shape;134;p25">
            <a:extLst>
              <a:ext uri="{FF2B5EF4-FFF2-40B4-BE49-F238E27FC236}">
                <a16:creationId xmlns:a16="http://schemas.microsoft.com/office/drawing/2014/main" id="{E9FCA300-DD19-BC9E-20B2-D4D87B95154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87149" y="3912495"/>
            <a:ext cx="5060486" cy="16592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3;p25">
            <a:extLst>
              <a:ext uri="{FF2B5EF4-FFF2-40B4-BE49-F238E27FC236}">
                <a16:creationId xmlns:a16="http://schemas.microsoft.com/office/drawing/2014/main" id="{61ED4746-409D-2F7F-2218-71F9036B2BC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2133" y="3359216"/>
            <a:ext cx="4981019" cy="3047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779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2CED0DE-6F71-71B8-7E6B-E4BBFE0015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31"/>
          <a:stretch/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95F5617-8CB3-2C90-D484-7E78AF629F77}"/>
              </a:ext>
            </a:extLst>
          </p:cNvPr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8B4A3B93-1F0C-9A0F-F5F7-F4FD3957F3AF}"/>
              </a:ext>
            </a:extLst>
          </p:cNvPr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748DE9C-B5AD-BAA4-4EBD-53FA1916E9A2}"/>
              </a:ext>
            </a:extLst>
          </p:cNvPr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308183-DB54-F711-9B69-C8C5752AF7AF}"/>
              </a:ext>
            </a:extLst>
          </p:cNvPr>
          <p:cNvSpPr txBox="1"/>
          <p:nvPr/>
        </p:nvSpPr>
        <p:spPr>
          <a:xfrm>
            <a:off x="1856247" y="2362199"/>
            <a:ext cx="3048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1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5F8E78-68AC-B048-5336-EE835D4169E6}"/>
              </a:ext>
            </a:extLst>
          </p:cNvPr>
          <p:cNvSpPr txBox="1"/>
          <p:nvPr/>
        </p:nvSpPr>
        <p:spPr>
          <a:xfrm>
            <a:off x="2585007" y="2300644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프로토타입  설명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3F5BEB-A29E-EC98-4681-67E53CB0B3C2}"/>
              </a:ext>
            </a:extLst>
          </p:cNvPr>
          <p:cNvSpPr txBox="1"/>
          <p:nvPr/>
        </p:nvSpPr>
        <p:spPr>
          <a:xfrm>
            <a:off x="1856247" y="3438417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2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F1453-BC33-8329-E803-35808F5E93AA}"/>
              </a:ext>
            </a:extLst>
          </p:cNvPr>
          <p:cNvSpPr txBox="1"/>
          <p:nvPr/>
        </p:nvSpPr>
        <p:spPr>
          <a:xfrm>
            <a:off x="2585007" y="3376862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사용  기술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7FBC02-6717-E326-10F3-EED37C2CE102}"/>
              </a:ext>
            </a:extLst>
          </p:cNvPr>
          <p:cNvSpPr txBox="1"/>
          <p:nvPr/>
        </p:nvSpPr>
        <p:spPr>
          <a:xfrm>
            <a:off x="1856247" y="4514635"/>
            <a:ext cx="34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3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5A99F0-E26F-49EF-19FA-5DA225DF25D0}"/>
              </a:ext>
            </a:extLst>
          </p:cNvPr>
          <p:cNvSpPr txBox="1"/>
          <p:nvPr/>
        </p:nvSpPr>
        <p:spPr>
          <a:xfrm>
            <a:off x="2585007" y="4453080"/>
            <a:ext cx="1960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accent1"/>
                </a:solidFill>
              </a:rPr>
              <a:t>설계  및  구현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5CD14-4594-1730-18CF-710701846C6F}"/>
              </a:ext>
            </a:extLst>
          </p:cNvPr>
          <p:cNvSpPr txBox="1"/>
          <p:nvPr/>
        </p:nvSpPr>
        <p:spPr>
          <a:xfrm>
            <a:off x="1856247" y="5590853"/>
            <a:ext cx="352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/>
                </a:solidFill>
              </a:rPr>
              <a:t>4</a:t>
            </a:r>
            <a:endParaRPr lang="ko-KR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BB9965-4F0D-8E0C-4C5A-019C795529F3}"/>
              </a:ext>
            </a:extLst>
          </p:cNvPr>
          <p:cNvSpPr txBox="1"/>
          <p:nvPr/>
        </p:nvSpPr>
        <p:spPr>
          <a:xfrm>
            <a:off x="2585007" y="5529298"/>
            <a:ext cx="2563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spc="-300" dirty="0">
                <a:solidFill>
                  <a:schemeClr val="accent1"/>
                </a:solidFill>
              </a:rPr>
              <a:t>L e s </a:t>
            </a:r>
            <a:r>
              <a:rPr lang="en-US" altLang="ko-KR" sz="2800" spc="-300" dirty="0" err="1">
                <a:solidFill>
                  <a:schemeClr val="accent1"/>
                </a:solidFill>
              </a:rPr>
              <a:t>s</a:t>
            </a:r>
            <a:r>
              <a:rPr lang="en-US" altLang="ko-KR" sz="2800" spc="-300" dirty="0">
                <a:solidFill>
                  <a:schemeClr val="accent1"/>
                </a:solidFill>
              </a:rPr>
              <a:t> o n s  L e a r n e d</a:t>
            </a:r>
            <a:endParaRPr lang="ko-KR" altLang="en-US" sz="2800" spc="-300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27B173C-BF4B-5D6B-514A-71779E736CDB}"/>
              </a:ext>
            </a:extLst>
          </p:cNvPr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D258E78-E0A3-AE12-64E5-C4481F9EEFE4}"/>
              </a:ext>
            </a:extLst>
          </p:cNvPr>
          <p:cNvSpPr txBox="1"/>
          <p:nvPr/>
        </p:nvSpPr>
        <p:spPr>
          <a:xfrm>
            <a:off x="9987228" y="6437787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314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C3F15-917E-D6C4-2619-F28BD4C55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A78BA59-2B62-49C6-1F9E-356A60EAB13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5548B33-AA5D-74A0-6F27-A05BBD1003F7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D3ACEB-5DC7-DB6E-7EFF-F81CAABBD024}"/>
              </a:ext>
            </a:extLst>
          </p:cNvPr>
          <p:cNvSpPr txBox="1"/>
          <p:nvPr/>
        </p:nvSpPr>
        <p:spPr>
          <a:xfrm>
            <a:off x="1163052" y="27271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동작  방식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AAC5B05-3377-FE46-D3BB-CC54ABDBCD5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2953EFF-8483-7B52-A949-17D993F4565B}"/>
              </a:ext>
            </a:extLst>
          </p:cNvPr>
          <p:cNvSpPr/>
          <p:nvPr/>
        </p:nvSpPr>
        <p:spPr>
          <a:xfrm>
            <a:off x="506730" y="3209604"/>
            <a:ext cx="5314950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0A2B56-CCB1-CDE2-A789-C9F68D515570}"/>
              </a:ext>
            </a:extLst>
          </p:cNvPr>
          <p:cNvSpPr/>
          <p:nvPr/>
        </p:nvSpPr>
        <p:spPr>
          <a:xfrm>
            <a:off x="506730" y="1325235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7E2046-C7D7-B103-8B4B-3DA1F530284D}"/>
              </a:ext>
            </a:extLst>
          </p:cNvPr>
          <p:cNvSpPr/>
          <p:nvPr/>
        </p:nvSpPr>
        <p:spPr>
          <a:xfrm>
            <a:off x="506730" y="2237027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0AD108D-CC92-6FA8-0A56-799439B7E6DA}"/>
              </a:ext>
            </a:extLst>
          </p:cNvPr>
          <p:cNvSpPr/>
          <p:nvPr/>
        </p:nvSpPr>
        <p:spPr>
          <a:xfrm>
            <a:off x="506730" y="5489083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CFBA24A-ADF0-8FE8-7FA3-4A874B5A6220}"/>
              </a:ext>
            </a:extLst>
          </p:cNvPr>
          <p:cNvSpPr/>
          <p:nvPr/>
        </p:nvSpPr>
        <p:spPr>
          <a:xfrm>
            <a:off x="1028275" y="357423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15DA879-DAEF-A3BA-67C4-1F4078D9371A}"/>
              </a:ext>
            </a:extLst>
          </p:cNvPr>
          <p:cNvSpPr/>
          <p:nvPr/>
        </p:nvSpPr>
        <p:spPr>
          <a:xfrm>
            <a:off x="1028275" y="445314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BA5DCB9-F6BB-77F6-EA85-4F44855D1014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3164205" y="2956329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0012384-42DD-9C89-541D-5E95885EC3FD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164205" y="5316856"/>
            <a:ext cx="0" cy="172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02899B4-ADC4-D3B7-AA12-A92C5ED683FB}"/>
              </a:ext>
            </a:extLst>
          </p:cNvPr>
          <p:cNvSpPr txBox="1"/>
          <p:nvPr/>
        </p:nvSpPr>
        <p:spPr>
          <a:xfrm>
            <a:off x="506728" y="150022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/>
              <a:t>입력   이벤트  감지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BA74E5-DFE6-9F48-4BDA-D6956D63DE5A}"/>
              </a:ext>
            </a:extLst>
          </p:cNvPr>
          <p:cNvSpPr txBox="1"/>
          <p:nvPr/>
        </p:nvSpPr>
        <p:spPr>
          <a:xfrm>
            <a:off x="506727" y="241477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/>
              <a:t>상태  업데이트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F3EECB-766B-94A8-A0DE-6E60D8207F21}"/>
              </a:ext>
            </a:extLst>
          </p:cNvPr>
          <p:cNvSpPr txBox="1"/>
          <p:nvPr/>
        </p:nvSpPr>
        <p:spPr>
          <a:xfrm>
            <a:off x="1610101" y="3673242"/>
            <a:ext cx="33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/>
              <a:t>플레이어  입력  처리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BC0F35-5B83-4F73-3A18-A8B976FDCAE4}"/>
              </a:ext>
            </a:extLst>
          </p:cNvPr>
          <p:cNvSpPr txBox="1"/>
          <p:nvPr/>
        </p:nvSpPr>
        <p:spPr>
          <a:xfrm>
            <a:off x="1028275" y="4551980"/>
            <a:ext cx="437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/>
              <a:t>업데이트  이후  렌더링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118FAC6-9A33-E0F4-0B94-60F686BEB884}"/>
              </a:ext>
            </a:extLst>
          </p:cNvPr>
          <p:cNvSpPr txBox="1"/>
          <p:nvPr/>
        </p:nvSpPr>
        <p:spPr>
          <a:xfrm>
            <a:off x="513081" y="5676735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입력  이벤트  초기화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FE3DD2-57D0-6BB3-5C20-4181FF76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503" y="1180262"/>
            <a:ext cx="3791479" cy="16575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D0BFD4D-B40D-1D1A-B710-5C8C27DAF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503" y="2920767"/>
            <a:ext cx="3848100" cy="1504950"/>
          </a:xfrm>
          <a:prstGeom prst="rect">
            <a:avLst/>
          </a:prstGeom>
        </p:spPr>
      </p:pic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FFD7DAB3-9CDE-B0A2-E21D-3B41077FE77A}"/>
              </a:ext>
            </a:extLst>
          </p:cNvPr>
          <p:cNvCxnSpPr>
            <a:cxnSpLocks/>
            <a:stCxn id="29" idx="2"/>
            <a:endCxn id="27" idx="0"/>
          </p:cNvCxnSpPr>
          <p:nvPr/>
        </p:nvCxnSpPr>
        <p:spPr>
          <a:xfrm rot="5400000" flipH="1">
            <a:off x="722630" y="3766810"/>
            <a:ext cx="4883150" cy="12700"/>
          </a:xfrm>
          <a:prstGeom prst="bentConnector5">
            <a:avLst>
              <a:gd name="adj1" fmla="val -4681"/>
              <a:gd name="adj2" fmla="val -22725000"/>
              <a:gd name="adj3" fmla="val 104681"/>
            </a:avLst>
          </a:prstGeom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63" name="그림 62">
            <a:extLst>
              <a:ext uri="{FF2B5EF4-FFF2-40B4-BE49-F238E27FC236}">
                <a16:creationId xmlns:a16="http://schemas.microsoft.com/office/drawing/2014/main" id="{2FDDCE24-180F-EA58-86AA-D632F3699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80" y="5706146"/>
            <a:ext cx="4277322" cy="781159"/>
          </a:xfrm>
          <a:prstGeom prst="rect">
            <a:avLst/>
          </a:prstGeom>
        </p:spPr>
      </p:pic>
      <p:pic>
        <p:nvPicPr>
          <p:cNvPr id="65" name="그림 64">
            <a:extLst>
              <a:ext uri="{FF2B5EF4-FFF2-40B4-BE49-F238E27FC236}">
                <a16:creationId xmlns:a16="http://schemas.microsoft.com/office/drawing/2014/main" id="{EEFEA33B-2239-596B-5E92-B6A21FE130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0607" y="4508641"/>
            <a:ext cx="2800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512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37235-B7D1-2EEC-75A5-2BFA9EE51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60F185-F503-75DD-71DB-CEAC6F7E331D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2E25525-4A29-64FE-D6AF-1EE28BEADABB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20F54-9893-B5D1-721B-484DF0C459E7}"/>
              </a:ext>
            </a:extLst>
          </p:cNvPr>
          <p:cNvSpPr txBox="1"/>
          <p:nvPr/>
        </p:nvSpPr>
        <p:spPr>
          <a:xfrm>
            <a:off x="1163052" y="272716"/>
            <a:ext cx="1874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설계 및 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8E861E-AAFD-8F07-8C89-A361B7E4AEB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1B2FCD8-F3B8-2D29-F5F5-BBE2179247BF}"/>
              </a:ext>
            </a:extLst>
          </p:cNvPr>
          <p:cNvSpPr txBox="1"/>
          <p:nvPr/>
        </p:nvSpPr>
        <p:spPr>
          <a:xfrm>
            <a:off x="5080343" y="2672718"/>
            <a:ext cx="20313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구현</a:t>
            </a:r>
            <a:endParaRPr lang="en-US" altLang="ko-KR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B8FD1-481C-332D-FDB1-F47D626E193F}"/>
              </a:ext>
            </a:extLst>
          </p:cNvPr>
          <p:cNvSpPr txBox="1"/>
          <p:nvPr/>
        </p:nvSpPr>
        <p:spPr>
          <a:xfrm>
            <a:off x="4267623" y="4096357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완성 결과</a:t>
            </a:r>
            <a:br>
              <a:rPr lang="en-US" altLang="ko-KR" sz="2400" dirty="0"/>
            </a:br>
            <a:r>
              <a:rPr lang="en-US" altLang="ko-KR" sz="2400" dirty="0"/>
              <a:t>Space </a:t>
            </a:r>
            <a:r>
              <a:rPr lang="ko-KR" altLang="en-US" sz="2400" dirty="0"/>
              <a:t>키로 화면 전환 가능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21667A8D-7B0F-BA61-85C3-4512FEE1CA4A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7223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05A0A-BD14-EEB0-AE8E-731F1FF89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E76C8B0-D9EE-3B14-4C7D-C486AC833E5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E3F65B-F376-D0BC-972F-21942F2F891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21DFE9-AAF7-F53E-8AC4-E3D4E2AC4533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FB6154-FCA5-2A3A-88D0-2CA08330204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632A5EE-F67B-9003-3F70-C6A86A2EA38F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E12483B-0706-EF5E-584B-477C7CF1E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0" y="1493333"/>
            <a:ext cx="9456420" cy="46618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728FA5-1714-BA5E-3F61-80773CFAD976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9F9F2F-4B12-6FE9-606D-6F6670C01041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/>
                </a:solidFill>
              </a:rPr>
              <a:t>시작 화면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9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4A841-A3ED-77D3-277D-007EFD19F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2FF4692-FC9B-D928-1EFA-93537B55A0B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BB2ABDC-BC5F-1431-9279-0A3D825E5CF8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E0140B-5ACC-D405-2C23-BA5D3835493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E103E1-EF9E-A279-A483-FBEEF0D4AE73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BBAA558-F32D-E12C-764F-F6B165C433C3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8951F0-7135-FD7A-F58F-463038C205E0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B994B7-C3B9-6139-495B-7EA0C2B6DE61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297D119-6138-3269-B4D5-2623A9AA3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0" y="1502068"/>
            <a:ext cx="9456420" cy="4661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CB88C6-7AC3-C413-37FC-666BC9E2CF01}"/>
              </a:ext>
            </a:extLst>
          </p:cNvPr>
          <p:cNvSpPr txBox="1"/>
          <p:nvPr/>
        </p:nvSpPr>
        <p:spPr>
          <a:xfrm>
            <a:off x="3288820" y="1117031"/>
            <a:ext cx="5771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원하는 곳에 마우스 </a:t>
            </a:r>
            <a:r>
              <a:rPr lang="ko-KR" altLang="en-US" sz="1400" b="1" dirty="0" err="1"/>
              <a:t>좌클릭하면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A* </a:t>
            </a:r>
            <a:r>
              <a:rPr lang="ko-KR" altLang="en-US" sz="1400" b="1" dirty="0"/>
              <a:t>알고리즘을 거쳐 파란색의 경로 출력</a:t>
            </a:r>
          </a:p>
        </p:txBody>
      </p:sp>
    </p:spTree>
    <p:extLst>
      <p:ext uri="{BB962C8B-B14F-4D97-AF65-F5344CB8AC3E}">
        <p14:creationId xmlns:p14="http://schemas.microsoft.com/office/powerpoint/2010/main" val="3840657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9BA5E-C3DD-DE39-62AA-3248B7E60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2B45205-0C0C-430A-0814-E5292AD10E8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8AEF85-28C9-2CFE-4635-6D66BDF69D5B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CCCC7-9F34-82BA-CEF0-6BF09D810E97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1F5003-34D9-26D2-2242-8A0DA5001E1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A538B037-92BB-A7C5-22EC-A6BE4F260FA3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118D2-DF0E-D67F-594E-97602DA9EAE3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4FEF11-38A3-0223-FCF1-19F187E9DFA3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530357-8ECC-343B-A84D-79680871262C}"/>
              </a:ext>
            </a:extLst>
          </p:cNvPr>
          <p:cNvSpPr txBox="1"/>
          <p:nvPr/>
        </p:nvSpPr>
        <p:spPr>
          <a:xfrm>
            <a:off x="3358569" y="1117031"/>
            <a:ext cx="5631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자신의 위치가 아닌 곳을 클릭 시에 </a:t>
            </a:r>
            <a:r>
              <a:rPr lang="en-US" altLang="ko-KR" sz="1400" b="1" dirty="0"/>
              <a:t>A*</a:t>
            </a:r>
            <a:r>
              <a:rPr lang="ko-KR" altLang="en-US" sz="1400" b="1" dirty="0"/>
              <a:t> 알고리즘을 활용해 경로를 계산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3D4F141-0A24-F72C-EFC1-D3CAC701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6957" y="1582464"/>
            <a:ext cx="6757938" cy="78174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2AC8248-8E6E-24A1-019E-FDCA637C9A01}"/>
              </a:ext>
            </a:extLst>
          </p:cNvPr>
          <p:cNvSpPr txBox="1"/>
          <p:nvPr/>
        </p:nvSpPr>
        <p:spPr>
          <a:xfrm>
            <a:off x="842889" y="1657529"/>
            <a:ext cx="33570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인벤토리가 보여지지 않은 상태이고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이벤트가 발생하지 않은 상태에서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타일을 클릭한다면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경로를 계산하고 이동 불가 인덱스를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제외한 곳만 탐색할 수 있게 구현 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육각형 맵 특성 상 배열 인덱스가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일부 </a:t>
            </a:r>
            <a:r>
              <a:rPr lang="ko-KR" altLang="en-US" sz="1400" b="1" dirty="0" err="1"/>
              <a:t>밀려있거나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엇갈려있는</a:t>
            </a:r>
            <a:r>
              <a:rPr lang="ko-KR" altLang="en-US" sz="1400" b="1" dirty="0"/>
              <a:t> 상태이기에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일부 인덱스는 제외해야 한다</a:t>
            </a:r>
            <a:endParaRPr lang="en-US" altLang="ko-KR" sz="1400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63A9E4F1-D9D4-2783-16E3-97FA7C398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957" y="2476497"/>
            <a:ext cx="5891881" cy="3724868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3AA8756-2AD7-E0C0-CD21-41E19C4EE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4" y="4095791"/>
            <a:ext cx="3572374" cy="75258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CEF7F6D-CCDE-C1E6-A616-9A750A51A26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5493" b="9233"/>
          <a:stretch>
            <a:fillRect/>
          </a:stretch>
        </p:blipFill>
        <p:spPr>
          <a:xfrm>
            <a:off x="842889" y="4919982"/>
            <a:ext cx="2515680" cy="236799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ED0D30C5-E8A9-5436-EF55-D99058F570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773" t="-1" r="14538" b="-10605"/>
          <a:stretch>
            <a:fillRect/>
          </a:stretch>
        </p:blipFill>
        <p:spPr>
          <a:xfrm>
            <a:off x="842890" y="5145329"/>
            <a:ext cx="3288000" cy="261915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8212BB6E-4F91-75E7-F24F-76E17BE624B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5028" t="17861" b="-1"/>
          <a:stretch>
            <a:fillRect/>
          </a:stretch>
        </p:blipFill>
        <p:spPr>
          <a:xfrm>
            <a:off x="3140166" y="5386013"/>
            <a:ext cx="990723" cy="19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502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B92D7-AD5F-A7C6-43D3-BD82C6EBB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89F50FE-C416-084C-7184-3D54E5D1530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7B7993B-4BC6-A50D-E9F0-EC26383A133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E9328-D8BD-D046-B78A-3C0ADE65EF35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62A78E-A494-851F-0E2D-F1DF638AB47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7625D3-86AB-B096-6280-C3CF7109DB40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D38CF-294B-C9D9-8301-5581CD404C9F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7C04C9-84D6-D306-CC9C-55CF9DBA0047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8A8453-5AB5-3B2E-2B8C-A6E99567A2C7}"/>
              </a:ext>
            </a:extLst>
          </p:cNvPr>
          <p:cNvSpPr txBox="1"/>
          <p:nvPr/>
        </p:nvSpPr>
        <p:spPr>
          <a:xfrm>
            <a:off x="3041032" y="1117031"/>
            <a:ext cx="62667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경로를 따라 이동할 때마다 </a:t>
            </a:r>
            <a:r>
              <a:rPr lang="en-US" altLang="ko-KR" sz="1400" b="1" dirty="0"/>
              <a:t>AP ( Action Point )</a:t>
            </a:r>
            <a:r>
              <a:rPr lang="ko-KR" altLang="en-US" sz="1400" b="1" dirty="0"/>
              <a:t>가 </a:t>
            </a:r>
            <a:r>
              <a:rPr lang="en-US" altLang="ko-KR" sz="1400" b="1" dirty="0"/>
              <a:t>1 </a:t>
            </a:r>
            <a:r>
              <a:rPr lang="ko-KR" altLang="en-US" sz="1400" b="1" dirty="0"/>
              <a:t>씩 감소</a:t>
            </a:r>
            <a:r>
              <a:rPr lang="en-US" altLang="ko-KR" sz="1400" b="1" dirty="0"/>
              <a:t> [ 0</a:t>
            </a:r>
            <a:r>
              <a:rPr lang="ko-KR" altLang="en-US" sz="1400" b="1" dirty="0"/>
              <a:t>이 되면 이동 불가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276489F-1266-6CA0-5C6E-60988C6CE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91" y="1502067"/>
            <a:ext cx="9464440" cy="46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42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67743-C4D8-105D-04FC-7D616616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38416ED-7B5E-F565-B79C-B5AF00C0B46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70263E8-4318-8A9D-4247-99FC2FFDBEC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09A476-57CE-3262-7633-3132DF6F0738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3A76EA-2FE8-7F2A-A1D7-A380470B90DD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9D2AE7C-E90B-8277-D286-70642273FA52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12AAE4-6CED-B714-8531-E601D68F7E68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888F1D-8671-2FF7-B0D8-E07F6D39780E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D6E1F-9640-61BF-5487-51D823BDF425}"/>
              </a:ext>
            </a:extLst>
          </p:cNvPr>
          <p:cNvSpPr txBox="1"/>
          <p:nvPr/>
        </p:nvSpPr>
        <p:spPr>
          <a:xfrm>
            <a:off x="3730292" y="1117031"/>
            <a:ext cx="4888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경로가 있다면 일정 시간마다 이동할 수 있게 </a:t>
            </a:r>
            <a:r>
              <a:rPr lang="en-US" altLang="ko-KR" sz="1400" b="1" dirty="0" err="1"/>
              <a:t>FollowPath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구현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B408624-FFFF-92B5-E8EC-DE6C24CF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3" y="1718054"/>
            <a:ext cx="7487695" cy="279121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C2E976BF-0BE5-5C3A-648F-EBE299D3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124" y="4278425"/>
            <a:ext cx="7078063" cy="18004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E8E76E-00FC-0BF1-E00C-4A53EFF94F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551" y="2684749"/>
            <a:ext cx="468695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0844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0D52-793A-2118-DDE7-69EAE4AC8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5DA6248-7EB4-C264-C152-DDDA5D77DAA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DA43B22-457B-A250-3A05-5173768C818F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D4ACD-AC6D-BCBC-3980-9BB320283037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02E5A6-5414-F78A-4786-77A7D1080028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436348E2-A6F3-1F0A-18C3-BA4109BEC9ED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4D941-EC79-F0C0-597D-C8924DB42936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61657B-8C46-9ACB-C37B-DC20739EB3E3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B67FD8-7998-48E5-770A-4F21D9BC48DD}"/>
              </a:ext>
            </a:extLst>
          </p:cNvPr>
          <p:cNvSpPr txBox="1"/>
          <p:nvPr/>
        </p:nvSpPr>
        <p:spPr>
          <a:xfrm>
            <a:off x="3424284" y="1117031"/>
            <a:ext cx="550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캐릭터 주변 </a:t>
            </a:r>
            <a:r>
              <a:rPr lang="en-US" altLang="ko-KR" sz="1400" b="1" dirty="0"/>
              <a:t>1</a:t>
            </a:r>
            <a:r>
              <a:rPr lang="ko-KR" altLang="en-US" sz="1400" b="1" dirty="0"/>
              <a:t>칸 씩만 어떤 타일인지 표시 </a:t>
            </a:r>
            <a:r>
              <a:rPr lang="en-US" altLang="ko-KR" sz="1400" b="1" dirty="0"/>
              <a:t>[ </a:t>
            </a:r>
            <a:r>
              <a:rPr lang="ko-KR" altLang="en-US" sz="1400" b="1" dirty="0"/>
              <a:t>방문했다면 그대로 유지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5F2E321-185C-DDD6-79D8-B91A6EAA1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769" y="1502067"/>
            <a:ext cx="9464439" cy="466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4155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9CCEB-5A46-34A4-E975-6BDEC049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79B581E-7905-F274-7338-2CBF9ED0316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55CF2A-D236-216D-327C-7614B9FC7CF4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D075FA-E086-7501-11ED-1D366C44C448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1A9DD6-2070-FA18-DC04-778E51FFCD0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6505CB7-DBC8-3318-0CBF-6A4D17C233F0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A5956-63B1-02B3-C0E1-300A34F16C99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5A5B43-9CDA-1534-71B2-34FDC5C83349}"/>
              </a:ext>
            </a:extLst>
          </p:cNvPr>
          <p:cNvSpPr txBox="1"/>
          <p:nvPr/>
        </p:nvSpPr>
        <p:spPr>
          <a:xfrm>
            <a:off x="2937510" y="657765"/>
            <a:ext cx="64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일부 타일 제거 후 이동 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24AED-5B9B-07DA-83A7-B38F7B9B3230}"/>
              </a:ext>
            </a:extLst>
          </p:cNvPr>
          <p:cNvSpPr txBox="1"/>
          <p:nvPr/>
        </p:nvSpPr>
        <p:spPr>
          <a:xfrm>
            <a:off x="5084196" y="1117031"/>
            <a:ext cx="2180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/>
              <a:t>우클릭</a:t>
            </a:r>
            <a:r>
              <a:rPr lang="ko-KR" altLang="en-US" sz="1400" b="1" dirty="0"/>
              <a:t> 시 타일 제거 가능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FAA62FA-51CD-88B3-C3DB-3E66023AE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16" y="1483801"/>
            <a:ext cx="9501492" cy="468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6284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C477-0477-3B0F-B1A1-164963BCF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D60282-E69D-8B09-CC01-D5C65D57BFD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DEA9612-DFFB-EFF9-BC19-3EEE4CD314F6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5DF02-2CCD-E684-7016-60076758EA9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0E702A-01D0-A0CE-14B4-48A0507AF8A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5A3013A-5089-18ED-C53A-1A9F15ACD75D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C6C08-00C3-3724-F871-37259FFA1D56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85E8DD-939C-022C-870B-39444D4FD0A2}"/>
              </a:ext>
            </a:extLst>
          </p:cNvPr>
          <p:cNvSpPr txBox="1"/>
          <p:nvPr/>
        </p:nvSpPr>
        <p:spPr>
          <a:xfrm>
            <a:off x="2937510" y="657765"/>
            <a:ext cx="6473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일부 타일 </a:t>
            </a:r>
            <a:r>
              <a:rPr lang="ko-KR" altLang="en-US" sz="2400" b="1">
                <a:solidFill>
                  <a:schemeClr val="accent1"/>
                </a:solidFill>
              </a:rPr>
              <a:t>제거 후 이동 </a:t>
            </a:r>
            <a:r>
              <a:rPr lang="ko-KR" altLang="en-US" sz="2400" b="1" dirty="0">
                <a:solidFill>
                  <a:schemeClr val="accent1"/>
                </a:solidFill>
              </a:rPr>
              <a:t>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22EEE1-7B79-4987-C982-67BCFA007F1C}"/>
              </a:ext>
            </a:extLst>
          </p:cNvPr>
          <p:cNvSpPr txBox="1"/>
          <p:nvPr/>
        </p:nvSpPr>
        <p:spPr>
          <a:xfrm>
            <a:off x="5084196" y="1117031"/>
            <a:ext cx="21804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 err="1"/>
              <a:t>우클릭</a:t>
            </a:r>
            <a:r>
              <a:rPr lang="ko-KR" altLang="en-US" sz="1400" b="1" dirty="0"/>
              <a:t> 시 타일 제거 가능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74A1B1-21CC-49D8-4BC4-DD2006213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266" y="1498861"/>
            <a:ext cx="9470942" cy="466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2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44262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프로토타입  설명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7445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0D424-7C77-D162-C22E-1E4800002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B23F448-4235-28A7-EAF2-CA44F697F37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70982E4-A84D-BFB8-B35A-0F506990C91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56F7A-8706-A2D9-9188-580E81E25575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9D5D497-C360-5F51-53F9-13749066FED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D9DD9EC3-B5CC-E19D-4BAD-B916CAE15FC9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FF6713-9083-2D8A-AA5D-927DBACEA92F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517CE-31C8-A846-07DD-362DD51B8CE7}"/>
              </a:ext>
            </a:extLst>
          </p:cNvPr>
          <p:cNvSpPr txBox="1"/>
          <p:nvPr/>
        </p:nvSpPr>
        <p:spPr>
          <a:xfrm>
            <a:off x="4130889" y="657765"/>
            <a:ext cx="40869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이동 후 화면 </a:t>
            </a:r>
            <a:r>
              <a:rPr lang="en-US" altLang="ko-KR" sz="2400" b="1" dirty="0">
                <a:solidFill>
                  <a:schemeClr val="accent1"/>
                </a:solidFill>
              </a:rPr>
              <a:t>( Q – AP </a:t>
            </a:r>
            <a:r>
              <a:rPr lang="ko-KR" altLang="en-US" sz="2400" b="1" dirty="0">
                <a:solidFill>
                  <a:schemeClr val="accent1"/>
                </a:solidFill>
              </a:rPr>
              <a:t>회복</a:t>
            </a:r>
            <a:r>
              <a:rPr lang="en-US" altLang="ko-KR" sz="2400" b="1" dirty="0">
                <a:solidFill>
                  <a:schemeClr val="accent1"/>
                </a:solidFill>
              </a:rPr>
              <a:t> 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7AAD1-9C30-7B13-A89E-13D0E413518E}"/>
              </a:ext>
            </a:extLst>
          </p:cNvPr>
          <p:cNvSpPr txBox="1"/>
          <p:nvPr/>
        </p:nvSpPr>
        <p:spPr>
          <a:xfrm>
            <a:off x="4056671" y="1117031"/>
            <a:ext cx="4235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배열 탐색을 통해 주변 인덱스까지 탐색하여 값 변경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BD32B7C-8237-D945-AF75-B71668EA0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678" y="3670451"/>
            <a:ext cx="4839711" cy="10228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3A3FE7F-8DAF-C989-F3A7-84CE0C7BD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673" y="1616772"/>
            <a:ext cx="5971693" cy="410735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6B97AE4-021A-CFF2-3BE8-1B2E74EE7C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1531"/>
          <a:stretch>
            <a:fillRect/>
          </a:stretch>
        </p:blipFill>
        <p:spPr>
          <a:xfrm>
            <a:off x="664678" y="1633610"/>
            <a:ext cx="4839711" cy="191683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9FC330D-87AF-941E-D58C-36C52278F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4678" y="5380287"/>
            <a:ext cx="3280279" cy="51657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998AACD-FEF4-DAA4-5B69-964DB4C87FF0}"/>
              </a:ext>
            </a:extLst>
          </p:cNvPr>
          <p:cNvSpPr txBox="1"/>
          <p:nvPr/>
        </p:nvSpPr>
        <p:spPr>
          <a:xfrm>
            <a:off x="607634" y="4967793"/>
            <a:ext cx="2648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Q</a:t>
            </a:r>
            <a:r>
              <a:rPr lang="ko-KR" altLang="en-US" sz="1400" b="1" dirty="0"/>
              <a:t>를 누르면 </a:t>
            </a:r>
            <a:r>
              <a:rPr lang="en-US" altLang="ko-KR" sz="1400" b="1" dirty="0"/>
              <a:t>AP </a:t>
            </a:r>
            <a:r>
              <a:rPr lang="ko-KR" altLang="en-US" sz="1400" b="1" dirty="0"/>
              <a:t>최대치까지 회복</a:t>
            </a:r>
          </a:p>
        </p:txBody>
      </p:sp>
    </p:spTree>
    <p:extLst>
      <p:ext uri="{BB962C8B-B14F-4D97-AF65-F5344CB8AC3E}">
        <p14:creationId xmlns:p14="http://schemas.microsoft.com/office/powerpoint/2010/main" val="3495074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C36C6-5638-1050-234B-279A985DC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2280C03-46C9-2A77-ED63-31A20EAAF0B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7B59C10-3C1B-70C3-6C89-9CEE6E71B010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0296A-B700-A8C9-9FAE-A3D0E1684406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4D20DEB-8798-F1F9-83D3-F89ED0569ED5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96EA3C5A-87CD-8F88-C382-7DB5A5F959BC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17B68-03F2-614A-C074-BB26F88756B2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99E2D8-3D34-15B4-E0E3-D5CDD87CEAE5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35E1B7-34A6-D848-4437-8D3114CB50B5}"/>
              </a:ext>
            </a:extLst>
          </p:cNvPr>
          <p:cNvSpPr txBox="1"/>
          <p:nvPr/>
        </p:nvSpPr>
        <p:spPr>
          <a:xfrm>
            <a:off x="5234076" y="1117031"/>
            <a:ext cx="1880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랜덤으로 이벤트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DC8E72F-EDC3-E33D-CC3B-F31737C21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4" y="1502732"/>
            <a:ext cx="9463091" cy="46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17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310AF-A026-5988-8CDC-0C5E7F47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0BB520D-1876-20F2-56FF-A1733E4E030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1A0E0F-7316-9896-F889-0331193BC325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512BE-AC5D-F831-6C7F-D7C4F1A63E78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E982BC9-C31C-81B1-ED80-8A0321833CD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78592BF-833F-6B00-BB41-D95285C31A93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4CB6E4-1B37-191E-E971-F2D459CBBFB6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11ED93-C47D-2D58-9C94-7334EC532CD8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B46FF-C961-C518-600F-558D76DE6879}"/>
              </a:ext>
            </a:extLst>
          </p:cNvPr>
          <p:cNvSpPr txBox="1"/>
          <p:nvPr/>
        </p:nvSpPr>
        <p:spPr>
          <a:xfrm>
            <a:off x="3509251" y="1117031"/>
            <a:ext cx="53303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랜덤으로 이벤트 생성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보여지고 있다면 클릭 시에 충돌 판정 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6500BD6-6078-8FBF-023B-0400160A7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76" y="1658575"/>
            <a:ext cx="8854000" cy="1362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987FE0-DD25-58DD-3A06-B91FEB82F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076" y="3079721"/>
            <a:ext cx="8033464" cy="16337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65E4222-ED82-008F-BCC6-C28D0D7FB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4" y="4772430"/>
            <a:ext cx="7023621" cy="9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7530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41302-A23B-5CB4-CDD7-AC34F26A6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1E5ACD-166F-D936-5FA8-A4DB1855FEF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B0B9DD8-31EB-9D21-9E02-E6CC90BF3272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9A648-1C12-16B8-43BF-E4F78DC39EE4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C02CD2B-3A2F-5068-5AE4-2C896CA2D07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463B9F22-B4C9-5480-75E3-29E193489FCA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B4470F-5FF9-8EFB-317F-3573DBDF0F5F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1D06E6B-B680-82ED-B77F-59A64843153E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EFEDAE-BCED-A54B-B9A9-7DDE510220EA}"/>
              </a:ext>
            </a:extLst>
          </p:cNvPr>
          <p:cNvSpPr txBox="1"/>
          <p:nvPr/>
        </p:nvSpPr>
        <p:spPr>
          <a:xfrm>
            <a:off x="2946598" y="1117031"/>
            <a:ext cx="64556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3</a:t>
            </a:r>
            <a:r>
              <a:rPr lang="ko-KR" altLang="en-US" sz="1400" b="1" dirty="0"/>
              <a:t>개의 이벤트 랜덤 생성 </a:t>
            </a:r>
            <a:r>
              <a:rPr lang="en-US" altLang="ko-KR" sz="1400" b="1" dirty="0"/>
              <a:t>[ </a:t>
            </a:r>
            <a:r>
              <a:rPr lang="ko-KR" altLang="en-US" sz="1400" b="1" dirty="0"/>
              <a:t>중복 허용 </a:t>
            </a:r>
            <a:r>
              <a:rPr lang="en-US" altLang="ko-KR" sz="1400" b="1" dirty="0"/>
              <a:t>]</a:t>
            </a:r>
            <a:r>
              <a:rPr lang="ko-KR" altLang="en-US" sz="1400" b="1" dirty="0"/>
              <a:t> </a:t>
            </a:r>
            <a:r>
              <a:rPr lang="en-US" altLang="ko-KR" sz="1400" b="1" dirty="0"/>
              <a:t>/ </a:t>
            </a:r>
            <a:r>
              <a:rPr lang="ko-KR" altLang="en-US" sz="1400" b="1" dirty="0"/>
              <a:t>보여지고 있다면 클릭 시에 충돌 판정 계산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2BD40EB-8E7B-A67D-F2BE-60C0EDA7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076" y="1658575"/>
            <a:ext cx="8854000" cy="13621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508E5E-855C-3B62-0C1F-4010A08C5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4" y="4051784"/>
            <a:ext cx="8033464" cy="163371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6973882-DB95-D04C-DB26-F77F9085B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076" y="3079721"/>
            <a:ext cx="7023621" cy="91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586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73853-9B29-1889-525B-A8A30AEBC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381CF59-7CFD-29E5-A546-EC11F677F40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03EF3D-AE57-0465-A733-83F0F913861D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A6F2AD-65B3-D965-91F7-EDD0360ED9EA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AE23C4B-AB04-1810-2A91-0F5E4B4C404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291E3BC-3B67-66C9-A397-0CC614EE42F9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C6EA7-D900-96A7-09DE-AEEC1F58CE11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405945-4BDB-8230-0B2C-30626FAA8370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EFD2A8-1C9A-22B4-28C4-E6E4086FEF64}"/>
              </a:ext>
            </a:extLst>
          </p:cNvPr>
          <p:cNvSpPr txBox="1"/>
          <p:nvPr/>
        </p:nvSpPr>
        <p:spPr>
          <a:xfrm>
            <a:off x="4366062" y="1117031"/>
            <a:ext cx="36166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특정 조건이 충족되면 새로운 이벤트를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D0439E-2D18-A87C-3FD8-95263F42C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1591420"/>
            <a:ext cx="5895368" cy="2169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9E5E48-B908-A18C-7B0A-7916DEB305D6}"/>
              </a:ext>
            </a:extLst>
          </p:cNvPr>
          <p:cNvSpPr txBox="1"/>
          <p:nvPr/>
        </p:nvSpPr>
        <p:spPr>
          <a:xfrm>
            <a:off x="7326772" y="2292125"/>
            <a:ext cx="3884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아이템 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  나무</a:t>
            </a:r>
            <a:r>
              <a:rPr lang="en-US" altLang="ko-KR" sz="1400" b="1" dirty="0"/>
              <a:t>,  </a:t>
            </a:r>
            <a:r>
              <a:rPr lang="ko-KR" altLang="en-US" sz="1400" b="1" dirty="0"/>
              <a:t>돌</a:t>
            </a:r>
            <a:r>
              <a:rPr lang="en-US" altLang="ko-KR" sz="1400" b="1" dirty="0"/>
              <a:t>,  </a:t>
            </a:r>
            <a:r>
              <a:rPr lang="ko-KR" altLang="en-US" sz="1400" b="1" dirty="0"/>
              <a:t>로프  </a:t>
            </a:r>
            <a:r>
              <a:rPr lang="en-US" altLang="ko-KR" sz="1400" b="1" dirty="0"/>
              <a:t>)</a:t>
            </a:r>
            <a:r>
              <a:rPr lang="ko-KR" altLang="en-US" sz="1400" b="1" dirty="0"/>
              <a:t>가 있다면</a:t>
            </a:r>
            <a:br>
              <a:rPr lang="en-US" altLang="ko-KR" sz="1400" b="1" dirty="0"/>
            </a:br>
            <a:r>
              <a:rPr lang="ko-KR" altLang="en-US" sz="1400" b="1" dirty="0"/>
              <a:t>도끼를 제작할 수 있는 이벤트가 발생 가능하다</a:t>
            </a:r>
            <a:endParaRPr lang="en-US" altLang="ko-KR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E994B3-A651-6287-D64C-6730F7E436AA}"/>
              </a:ext>
            </a:extLst>
          </p:cNvPr>
          <p:cNvSpPr txBox="1"/>
          <p:nvPr/>
        </p:nvSpPr>
        <p:spPr>
          <a:xfrm>
            <a:off x="7261058" y="4573468"/>
            <a:ext cx="401584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캐릭터 근처에 강이 있고 낚시대를 가지고 있다면</a:t>
            </a:r>
            <a:br>
              <a:rPr lang="en-US" altLang="ko-KR" sz="1400" b="1" dirty="0"/>
            </a:br>
            <a:r>
              <a:rPr lang="ko-KR" altLang="en-US" sz="1400" b="1" dirty="0"/>
              <a:t>낚시를 할 수 있는 이벤트가 발생 가능하다</a:t>
            </a:r>
            <a:br>
              <a:rPr lang="en-US" altLang="ko-KR" sz="1400" b="1" dirty="0"/>
            </a:br>
            <a:r>
              <a:rPr lang="en-US" altLang="ko-KR" sz="1400" b="1" dirty="0"/>
              <a:t>[ </a:t>
            </a:r>
            <a:r>
              <a:rPr lang="ko-KR" altLang="en-US" sz="1400" b="1" dirty="0"/>
              <a:t>현재는 </a:t>
            </a:r>
            <a:r>
              <a:rPr lang="en-US" altLang="ko-KR" sz="1400" b="1" dirty="0"/>
              <a:t>100% </a:t>
            </a:r>
            <a:r>
              <a:rPr lang="ko-KR" altLang="en-US" sz="1400" b="1" dirty="0"/>
              <a:t>확률로 낚을 수 있다 </a:t>
            </a:r>
            <a:r>
              <a:rPr lang="en-US" altLang="ko-KR" sz="1400" b="1" dirty="0"/>
              <a:t>]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4FEDBCC-C582-82A9-8E96-935581195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4" y="3872763"/>
            <a:ext cx="4319546" cy="2178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971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E642E-52C4-6BEA-986E-894C8FF99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F28A371-F92A-D9A3-55B4-E731D98E8EF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90CC049-5EF7-D0F7-35EB-1A31BCCD9C22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63BACB-2B8B-D42F-1992-DC72100249C4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594F552-C0E8-E57E-A050-2F9309882C0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51D5F03D-09E0-B2A4-4BE1-ADCA9C07A8B6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2AB4-4BBE-D895-7DF6-7BE23603B5C7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728C4B-FD29-EB3E-1691-6540805831F0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도끼를 만들 수 있는 상태에서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7F62138-A4FD-AB02-08C5-C6BAC1E77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97" y="1495872"/>
            <a:ext cx="9476258" cy="46716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E9291E09-24FB-95B1-BC4E-A8F9B524C6AD}"/>
              </a:ext>
            </a:extLst>
          </p:cNvPr>
          <p:cNvSpPr/>
          <p:nvPr/>
        </p:nvSpPr>
        <p:spPr>
          <a:xfrm>
            <a:off x="4206240" y="3131820"/>
            <a:ext cx="2171700" cy="84582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317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418F6-3917-7C06-46A8-769FBD80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D653E1D-D2FF-FCCD-1D26-04DAE4DA631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B99B376-8AFA-75B0-8518-D88219ADC357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F90B2-3D58-C7C4-BABF-608B4DCA465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31A3E9B-0E73-6D5C-5BA0-201B413B466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6C0B0E32-BB3E-FA17-1F71-91CECA94396B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57CEA-BCEB-ABA1-88C5-1BCC38DE61A0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937918-8C00-9AFA-EA50-DFF12B1AB371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도끼를 만들 수 있는 상태에서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814B2EF-F4C1-CF30-A76F-2989416E7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97" y="1495872"/>
            <a:ext cx="9476258" cy="46716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0F6A65-ACAF-87F0-FA28-5FC41D3A797D}"/>
              </a:ext>
            </a:extLst>
          </p:cNvPr>
          <p:cNvSpPr/>
          <p:nvPr/>
        </p:nvSpPr>
        <p:spPr>
          <a:xfrm>
            <a:off x="4861461" y="3280410"/>
            <a:ext cx="2411730" cy="132588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679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87323-EE6B-E6A5-1F54-BB0E2762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4FE07A2-09BA-761F-7952-F8F9743FB5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32D84E-087F-26CF-2F33-DD69F939FC65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0E812-C3D7-094C-0EC3-C124102F0E89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DEB768-A33A-4B43-B39E-0CDAB830F36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9C346EAB-E0AC-363C-F192-8013BF1BF944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00883-08EC-E2D9-E945-8BBBD9FCC55F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8A6C8B-A1B4-04D9-278F-189DF4A28867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도끼를 만들 수 있는 상태에서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1D071D4-6B53-E055-5C28-D5195A9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775" y="1488762"/>
            <a:ext cx="9490680" cy="46787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09C6A43-0E5C-5F00-5E8D-A510CB084494}"/>
              </a:ext>
            </a:extLst>
          </p:cNvPr>
          <p:cNvSpPr/>
          <p:nvPr/>
        </p:nvSpPr>
        <p:spPr>
          <a:xfrm>
            <a:off x="4183380" y="3143250"/>
            <a:ext cx="640080" cy="84582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24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E55C1-E3A7-D46E-38A5-113BF9B8B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E2D860A-E51B-672C-2E93-913B0CCAE65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E6CD2A-B95F-E30A-04D3-3F7A54353F5E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E79610-2BC1-AB41-356A-1813DB8A7574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5857F5B-31EA-CD7E-BE25-EEA1BB58C09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E23144EF-DAF1-DCA2-FB2B-5AD703223C10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854B8-1321-8E9C-D4DD-41F6A8EEE7DC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3486BB-F25C-6FDE-89F1-F814B605950D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낚시대를 가지고 있고 강 주변에서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en-US" altLang="ko-KR" sz="2400" b="1" dirty="0">
                <a:solidFill>
                  <a:schemeClr val="accent1"/>
                </a:solidFill>
              </a:rPr>
              <a:t>,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Z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–</a:t>
            </a:r>
            <a:r>
              <a:rPr lang="ko-KR" altLang="en-US" sz="2400" b="1" dirty="0">
                <a:solidFill>
                  <a:schemeClr val="accent1"/>
                </a:solidFill>
              </a:rPr>
              <a:t> 강 생성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14D3F80-1178-1F1D-38DE-BD93C6A8F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4" y="1502363"/>
            <a:ext cx="9463091" cy="46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DABBE-FF82-A7C8-0D20-477AF2122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B75484F-8ADE-FF8B-4AFA-B99A6767DAC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72D096-B5A1-84AC-B322-5ADAC85BA4C2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758FE-D0E1-65F1-31AB-29A68C0F02C7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F1BC936-1B43-8865-41E6-EC50AB6A476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44E9B65D-25C9-1E52-4FF2-6B39D9570AAB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825307-AF81-4AFB-6FF1-075349E4DE19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A125F5-F365-6201-F596-719A7842B2C4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낚시대를 가지고 있고 강 주변에서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294108A-B4AA-0983-A296-D732D30C3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3" y="1495558"/>
            <a:ext cx="9463091" cy="46651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75FF7D5-6F0A-FAD3-A07F-71A839CC7540}"/>
              </a:ext>
            </a:extLst>
          </p:cNvPr>
          <p:cNvSpPr/>
          <p:nvPr/>
        </p:nvSpPr>
        <p:spPr>
          <a:xfrm>
            <a:off x="7292340" y="3280410"/>
            <a:ext cx="2411730" cy="132588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052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프로토타입 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54DFCD-6BFA-802A-68C5-CE8AE1818DA3}"/>
              </a:ext>
            </a:extLst>
          </p:cNvPr>
          <p:cNvSpPr txBox="1"/>
          <p:nvPr/>
        </p:nvSpPr>
        <p:spPr>
          <a:xfrm>
            <a:off x="3423637" y="2672718"/>
            <a:ext cx="53447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2D </a:t>
            </a:r>
            <a:r>
              <a:rPr lang="ko-KR" altLang="en-US" sz="7200" b="1" dirty="0">
                <a:solidFill>
                  <a:schemeClr val="accent1"/>
                </a:solidFill>
              </a:rPr>
              <a:t>생존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01EAC-39D2-CA09-720C-EDF7F167A7D4}"/>
              </a:ext>
            </a:extLst>
          </p:cNvPr>
          <p:cNvSpPr txBox="1"/>
          <p:nvPr/>
        </p:nvSpPr>
        <p:spPr>
          <a:xfrm>
            <a:off x="2980405" y="4096357"/>
            <a:ext cx="6231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배열 기반으로 </a:t>
            </a:r>
            <a:r>
              <a:rPr lang="en-US" altLang="ko-KR" sz="2400" dirty="0"/>
              <a:t>A*</a:t>
            </a:r>
            <a:r>
              <a:rPr lang="ko-KR" altLang="en-US" sz="2400" dirty="0"/>
              <a:t>가 적용 및 간단한 로직 구현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BB84A156-89D3-24C7-611D-EAAE09E85E87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7888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686B7-E8B2-0B75-30BE-B3F4B6978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53555C5-A358-AFF9-8D28-0BB4B65C11C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6A6AD5-0379-05A5-712E-ECD5C07084C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6C46D-46A7-8E8A-AAF5-4A7D3F544EE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A8A3995-209B-99AE-60FA-CA8E7BF70BD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F9EB9689-F115-A5BD-5DDE-4FF9D666C5B2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748FE1-FCD3-D719-7075-86ADB2A25C23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4B4FC-7743-4441-4D2B-FD33BC1435EF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물고기를 가진 상태에서 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21B03D1-989C-D6EC-66C2-F3C1057F0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4" y="1488762"/>
            <a:ext cx="9468316" cy="46676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B55C14FC-B03C-F492-35C8-0131485526CF}"/>
              </a:ext>
            </a:extLst>
          </p:cNvPr>
          <p:cNvSpPr/>
          <p:nvPr/>
        </p:nvSpPr>
        <p:spPr>
          <a:xfrm>
            <a:off x="4960620" y="4069080"/>
            <a:ext cx="640080" cy="84582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1788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091C7-A533-4E93-79B2-E332AA1C0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8557C09-FFBA-7582-188B-9211DB829009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FF8849B-BF24-0667-A787-22B8F0B99B1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E1C08B-7E5F-16B4-6C51-B73D78D73CD5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DB3A1F7-48C8-1AA4-A261-FF75B1CCDC2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A3CE78F9-A3E3-3311-FB0C-611C4520832E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3052A6-8F04-5FFC-B9B6-57DA792F12A4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480020-36BE-F568-B587-6A1DE9335250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물고기를 가진 상태에서 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FBDA30-A86C-E450-E44C-9F0680C13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139" y="1488762"/>
            <a:ext cx="9468316" cy="466768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C4859600-61EE-BC6C-2E34-33D3BF4EDCAB}"/>
              </a:ext>
            </a:extLst>
          </p:cNvPr>
          <p:cNvSpPr/>
          <p:nvPr/>
        </p:nvSpPr>
        <p:spPr>
          <a:xfrm>
            <a:off x="7292340" y="3280410"/>
            <a:ext cx="2411730" cy="132588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40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2C1A4-F6B6-51FE-3C24-A21B15241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92D537A-E79D-4360-9616-52363364177B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74CF186-6DC8-0682-0651-3BA4D1FEB863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36769-F69B-CA30-0FEA-AF431F24A292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54F6CE-F526-9C37-F91C-868BE5793EB9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A4CCCFB8-811F-D026-BDCA-965484179D55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774413-D0CD-2E39-1B93-39179E3CA932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93BD3-1E8A-E76F-01B2-0DEC98C8A65C}"/>
              </a:ext>
            </a:extLst>
          </p:cNvPr>
          <p:cNvSpPr txBox="1"/>
          <p:nvPr/>
        </p:nvSpPr>
        <p:spPr>
          <a:xfrm>
            <a:off x="1543301" y="657765"/>
            <a:ext cx="92621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물고기를 가진 상태에서 </a:t>
            </a:r>
            <a:endParaRPr lang="en-US" altLang="ko-KR" sz="24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캐릭터 클릭 시 </a:t>
            </a:r>
            <a:r>
              <a:rPr lang="en-US" altLang="ko-KR" sz="2400" b="1" dirty="0">
                <a:solidFill>
                  <a:schemeClr val="accent1"/>
                </a:solidFill>
              </a:rPr>
              <a:t>( </a:t>
            </a:r>
            <a:r>
              <a:rPr lang="ko-KR" altLang="en-US" sz="2400" b="1" dirty="0">
                <a:solidFill>
                  <a:schemeClr val="accent1"/>
                </a:solidFill>
              </a:rPr>
              <a:t>마우스 </a:t>
            </a:r>
            <a:r>
              <a:rPr lang="ko-KR" altLang="en-US" sz="2400" b="1" dirty="0" err="1">
                <a:solidFill>
                  <a:schemeClr val="accent1"/>
                </a:solidFill>
              </a:rPr>
              <a:t>좌클릭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D9383A-3D11-BC3C-A7AA-D25DB8F90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405" y="1488763"/>
            <a:ext cx="9468315" cy="466768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52EDD2D-26A5-5F87-DA60-30FFCB2DF8B3}"/>
              </a:ext>
            </a:extLst>
          </p:cNvPr>
          <p:cNvSpPr/>
          <p:nvPr/>
        </p:nvSpPr>
        <p:spPr>
          <a:xfrm>
            <a:off x="4960620" y="4069080"/>
            <a:ext cx="640080" cy="845820"/>
          </a:xfrm>
          <a:prstGeom prst="rect">
            <a:avLst/>
          </a:prstGeom>
          <a:noFill/>
          <a:ln w="571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6198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FAC92-3168-4D72-BF32-6B8C202A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CA57B356-980B-F392-CBF2-1A66D4C905B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A9D4694-57BC-ACD9-A0E8-849B44D89B0D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2864C-057E-F6B2-821E-CB6D309E12FD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48AD62B-EAB6-3EB6-82F1-319F6F98AB5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92D2505C-4CF7-0322-9D7A-942CE8E5C29D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C67F12-086E-B85B-5B15-9216D963C2B8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C36A53-10A3-3D6F-C01D-B53FD9ED7A6F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인벤토리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AF1ECE-6B5E-E1FF-767C-2282FCC6CF6C}"/>
              </a:ext>
            </a:extLst>
          </p:cNvPr>
          <p:cNvSpPr txBox="1"/>
          <p:nvPr/>
        </p:nvSpPr>
        <p:spPr>
          <a:xfrm>
            <a:off x="4300332" y="1117031"/>
            <a:ext cx="3748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A </a:t>
            </a:r>
            <a:r>
              <a:rPr lang="ko-KR" altLang="en-US" sz="1400" b="1" dirty="0"/>
              <a:t>키를 누르면 </a:t>
            </a:r>
            <a:r>
              <a:rPr lang="en-US" altLang="ko-KR" sz="1400" b="1" dirty="0"/>
              <a:t>ID</a:t>
            </a:r>
            <a:r>
              <a:rPr lang="ko-KR" altLang="en-US" sz="1400" b="1" dirty="0"/>
              <a:t> 순서대로 아이템이 생성된다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A588229-ACEA-9805-54C3-0A3ABE53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3" y="1517835"/>
            <a:ext cx="9463091" cy="466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89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61553-FAF8-F6E1-74AF-18F8BFEB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3C8629-B487-0E20-D18C-7DE7997CE0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11CC80B-4B96-4889-4902-F3F7D05AE217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DB065A-9C93-99F5-1379-62E8568AD036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999D169-0DBE-D78B-66B0-881A27AFB9A4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34C8C0CF-80F4-9859-1C32-07DB09577C20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278678-9BD8-EA5E-1FEE-EE854950B1C8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82A8D9A-B5F0-D267-683E-AC6151371668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인벤토리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B1E129-DB3F-4FDE-0594-F7008BF90826}"/>
              </a:ext>
            </a:extLst>
          </p:cNvPr>
          <p:cNvSpPr txBox="1"/>
          <p:nvPr/>
        </p:nvSpPr>
        <p:spPr>
          <a:xfrm>
            <a:off x="4031030" y="1117031"/>
            <a:ext cx="4286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A </a:t>
            </a:r>
            <a:r>
              <a:rPr lang="ko-KR" altLang="en-US" sz="1400" b="1" dirty="0"/>
              <a:t>키를 누르면 </a:t>
            </a:r>
            <a:r>
              <a:rPr lang="en-US" altLang="ko-KR" sz="1400" b="1" dirty="0"/>
              <a:t>ID </a:t>
            </a:r>
            <a:r>
              <a:rPr lang="ko-KR" altLang="en-US" sz="1400" b="1" dirty="0"/>
              <a:t>순서대로 하나씩 아이템이 생성된다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01D3C0B-54F4-2FC8-C2FF-265D4B17E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3" y="1517834"/>
            <a:ext cx="9463091" cy="466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135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7EE7B-3E19-CA74-6346-1FF337D62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7C7FE8-8481-B28C-6846-003BC4282756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AB7B761-7C6A-D500-0BFA-F230E001C8C2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EA87D9-6D4F-ADB9-4F57-7F3F5456D243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A84A09A-B3EB-4D63-1BFA-B1037FB772B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5BDAE88-2F6A-6E4C-B2F1-A2993C712E60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0DD105-42D1-74AF-3429-4D8E48BE971A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048B2C-504D-56D5-5F52-B4BFAEE683DF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인벤토리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16F423-B7F7-3BD5-DAA5-7455F46DB697}"/>
              </a:ext>
            </a:extLst>
          </p:cNvPr>
          <p:cNvSpPr txBox="1"/>
          <p:nvPr/>
        </p:nvSpPr>
        <p:spPr>
          <a:xfrm>
            <a:off x="4124002" y="1117031"/>
            <a:ext cx="4100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b="1" dirty="0"/>
              <a:t>S </a:t>
            </a:r>
            <a:r>
              <a:rPr lang="ko-KR" altLang="en-US" sz="1400" b="1" dirty="0"/>
              <a:t>키를 누르면 랜덤으로 하나씩 아이템이 생성된다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D8910BD-2AA7-4F6C-FC7A-F14508A58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3" y="1537101"/>
            <a:ext cx="9442329" cy="465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45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0C89-16C7-AD55-41C3-F37D32269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BFD55E2-D6D0-7207-FD41-469FB75F8414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D16B83-4AF9-8581-F48F-C6C73B39EA27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0173BD-014F-8E6D-A2C0-60C061E0F754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02145B-E654-3472-F695-EC3C69BF5863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0ACD3EB4-EB66-CA09-11EB-836FF417DE07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CE6ECD-CC87-491D-93C4-3F9DC4D48115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BDE61A-652F-7AF4-9786-19B4514EABD1}"/>
              </a:ext>
            </a:extLst>
          </p:cNvPr>
          <p:cNvSpPr txBox="1"/>
          <p:nvPr/>
        </p:nvSpPr>
        <p:spPr>
          <a:xfrm>
            <a:off x="3684816" y="657765"/>
            <a:ext cx="4979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인벤토리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119464-9544-EF61-302D-E2ABF09568AD}"/>
              </a:ext>
            </a:extLst>
          </p:cNvPr>
          <p:cNvSpPr txBox="1"/>
          <p:nvPr/>
        </p:nvSpPr>
        <p:spPr>
          <a:xfrm>
            <a:off x="3498041" y="1117031"/>
            <a:ext cx="5352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정렬을 위해 우측에 위치한 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아래 있는 버튼을 누르면 정렬이 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F54100A-4AEB-F524-03DF-47912FE52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254" y="1543743"/>
            <a:ext cx="9428858" cy="46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549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AE02B-F411-8B09-C2E1-580A50554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31BE9AA-C7F0-11E6-E161-699F815B4B7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0225C83-AC52-3D6D-8DE8-1FDE713FFB68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53C21-BB07-E423-8006-CEA1DE0DD869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6EFE8B9-0D5B-68FB-0C44-D988C89D1D6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7CB3C6AA-0DA6-696A-606B-C39B39CD7F98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4BF46-B97D-A5A6-1509-7657BDF0E655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992860-3193-8613-950D-6A679375A030}"/>
              </a:ext>
            </a:extLst>
          </p:cNvPr>
          <p:cNvSpPr txBox="1"/>
          <p:nvPr/>
        </p:nvSpPr>
        <p:spPr>
          <a:xfrm>
            <a:off x="3364776" y="657765"/>
            <a:ext cx="56192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accent1"/>
                </a:solidFill>
              </a:rPr>
              <a:t>인벤토리 정렬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68702-E7B1-B1FA-E2B7-06E9581F9805}"/>
              </a:ext>
            </a:extLst>
          </p:cNvPr>
          <p:cNvSpPr txBox="1"/>
          <p:nvPr/>
        </p:nvSpPr>
        <p:spPr>
          <a:xfrm>
            <a:off x="3498041" y="1117031"/>
            <a:ext cx="5352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정렬을 위해 우측에 위치한 </a:t>
            </a:r>
            <a:r>
              <a:rPr lang="en-US" altLang="ko-KR" sz="1400" b="1" dirty="0"/>
              <a:t>X </a:t>
            </a:r>
            <a:r>
              <a:rPr lang="ko-KR" altLang="en-US" sz="1400" b="1" dirty="0"/>
              <a:t>아래 있는 버튼을 누르면 정렬이 된다</a:t>
            </a:r>
            <a:r>
              <a:rPr lang="en-US" altLang="ko-KR" sz="1400" b="1" dirty="0"/>
              <a:t>.</a:t>
            </a:r>
            <a:endParaRPr lang="ko-KR" altLang="en-US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54AADEC-D23E-0293-FACF-3DED64AA9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431" y="2130262"/>
            <a:ext cx="5732819" cy="15896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07927B-4774-A9C8-F417-D31744AD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14" y="3778856"/>
            <a:ext cx="8703487" cy="14398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818EFB-4DED-94EA-3C39-7FB3D12028D6}"/>
              </a:ext>
            </a:extLst>
          </p:cNvPr>
          <p:cNvSpPr txBox="1"/>
          <p:nvPr/>
        </p:nvSpPr>
        <p:spPr>
          <a:xfrm>
            <a:off x="7310783" y="2393228"/>
            <a:ext cx="34948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 err="1"/>
              <a:t>딕셔너리</a:t>
            </a:r>
            <a:r>
              <a:rPr lang="ko-KR" altLang="en-US" sz="1600" b="1" dirty="0"/>
              <a:t> 자체를 정렬하는 것이 아닌</a:t>
            </a:r>
            <a:br>
              <a:rPr lang="en-US" altLang="ko-KR" sz="1600" b="1" dirty="0"/>
            </a:br>
            <a:r>
              <a:rPr lang="ko-KR" altLang="en-US" sz="1600" b="1" dirty="0"/>
              <a:t>키 값만 저장한 배열을 따로 정렬하여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렌더링할 때 정렬한 키 순서대로 </a:t>
            </a:r>
            <a:endParaRPr lang="en-US" altLang="ko-KR" sz="1600" b="1" dirty="0"/>
          </a:p>
          <a:p>
            <a:pPr algn="ctr"/>
            <a:r>
              <a:rPr lang="ko-KR" altLang="en-US" sz="1600" b="1" dirty="0"/>
              <a:t>보여주는 방법이다</a:t>
            </a:r>
            <a:r>
              <a:rPr lang="en-US" altLang="ko-KR" sz="1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7366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D5069-1F68-1932-748D-B328FE35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499C38BE-B26A-E834-E3A2-12B61369E9E5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9DBFDBD2-4963-F92D-324F-E1241F9DE8D8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4248E0-4417-5772-D133-FF05BE6B66A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53FB397-B64A-3E9B-F499-05CBC1CFE1EB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48E89235-6597-6987-E48B-99351FABAD93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2A234-7721-E359-7572-2CB20A3FDD67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DD69E-A00E-4127-772A-5F1F125C95CE}"/>
              </a:ext>
            </a:extLst>
          </p:cNvPr>
          <p:cNvSpPr txBox="1"/>
          <p:nvPr/>
        </p:nvSpPr>
        <p:spPr>
          <a:xfrm>
            <a:off x="2393226" y="657765"/>
            <a:ext cx="756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/>
                </a:solidFill>
              </a:rPr>
              <a:t>인벤토리 아이템 사용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1264D2-DA1C-8BD3-42C7-3BEDC77AB47D}"/>
              </a:ext>
            </a:extLst>
          </p:cNvPr>
          <p:cNvSpPr txBox="1"/>
          <p:nvPr/>
        </p:nvSpPr>
        <p:spPr>
          <a:xfrm>
            <a:off x="1600095" y="1117031"/>
            <a:ext cx="9148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마우스를 아이템 위로 올리면 메뉴가 표시된다</a:t>
            </a:r>
            <a:r>
              <a:rPr lang="en-US" altLang="ko-KR" sz="1400" b="1" dirty="0"/>
              <a:t>. [ </a:t>
            </a:r>
            <a:r>
              <a:rPr lang="ko-KR" altLang="en-US" sz="1400" b="1" dirty="0"/>
              <a:t>아이템 위에서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마우스 클릭 후 원하는 메뉴에 다시 마우스 클릭 순 </a:t>
            </a:r>
            <a:r>
              <a:rPr lang="en-US" altLang="ko-KR" sz="1400" b="1" dirty="0"/>
              <a:t>]</a:t>
            </a:r>
            <a:endParaRPr lang="ko-KR" altLang="en-US" sz="14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D56E2-F3B8-9E4A-8C56-B0ADEAF8B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96" y="1542189"/>
            <a:ext cx="9428858" cy="4648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43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D60A9-925E-C016-12C9-CF1DBBB1E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F05FCD2-706E-09A9-546D-1887FDD6C24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3747E0-A2C3-9358-B74B-AACE8BAFE93B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184159-1F4F-4B4B-8713-52E7CB126D5F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38ECD51-3F62-38CF-BD62-D3BF4EE81268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8031FE65-08E1-A000-36F3-E88FB476B0DD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E6226-488B-5B0A-7B1F-CEC49FFA5A60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10D497-9639-905B-581F-79D086BDC217}"/>
              </a:ext>
            </a:extLst>
          </p:cNvPr>
          <p:cNvSpPr txBox="1"/>
          <p:nvPr/>
        </p:nvSpPr>
        <p:spPr>
          <a:xfrm>
            <a:off x="2393226" y="657765"/>
            <a:ext cx="756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/>
                </a:solidFill>
              </a:rPr>
              <a:t>인벤토리 아이템 사용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FBF468-7894-A838-C660-C8CDB9DA670A}"/>
              </a:ext>
            </a:extLst>
          </p:cNvPr>
          <p:cNvSpPr txBox="1"/>
          <p:nvPr/>
        </p:nvSpPr>
        <p:spPr>
          <a:xfrm>
            <a:off x="3518093" y="1117031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버리기는 모든 아이템이 가능하고 사용은 일부 아이템만 가능하다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46DD2C67-1592-76B0-F646-5B8BB9AB1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896" y="1543742"/>
            <a:ext cx="9398636" cy="463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829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D231-DB8B-FA11-77B9-4074FF566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4F6141E-D428-AC3B-2566-2CC3551B9BD7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58F9B4A-0FF4-6D7C-EE43-D240519C5C71}"/>
              </a:ext>
            </a:extLst>
          </p:cNvPr>
          <p:cNvSpPr txBox="1"/>
          <p:nvPr/>
        </p:nvSpPr>
        <p:spPr>
          <a:xfrm>
            <a:off x="144378" y="272716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2FF5F-2940-A95E-8047-5EB09D06A00E}"/>
              </a:ext>
            </a:extLst>
          </p:cNvPr>
          <p:cNvSpPr txBox="1"/>
          <p:nvPr/>
        </p:nvSpPr>
        <p:spPr>
          <a:xfrm>
            <a:off x="1163052" y="272716"/>
            <a:ext cx="2515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프로토타입  설명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54477B9-2425-25BB-7279-BFA459F056AA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CC32A01A-53F9-74D3-18E8-5E25C19785A7}"/>
              </a:ext>
            </a:extLst>
          </p:cNvPr>
          <p:cNvSpPr>
            <a:spLocks/>
          </p:cNvSpPr>
          <p:nvPr/>
        </p:nvSpPr>
        <p:spPr>
          <a:xfrm>
            <a:off x="1056909" y="1307921"/>
            <a:ext cx="5040000" cy="2268000"/>
          </a:xfrm>
          <a:prstGeom prst="rect">
            <a:avLst/>
          </a:prstGeom>
          <a:solidFill>
            <a:schemeClr val="accent2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BEEDB7BA-4B5E-B938-6B8E-0CDF8CDA6459}"/>
              </a:ext>
            </a:extLst>
          </p:cNvPr>
          <p:cNvSpPr>
            <a:spLocks/>
          </p:cNvSpPr>
          <p:nvPr/>
        </p:nvSpPr>
        <p:spPr>
          <a:xfrm>
            <a:off x="6092950" y="1307921"/>
            <a:ext cx="5040000" cy="2268000"/>
          </a:xfrm>
          <a:prstGeom prst="rect">
            <a:avLst/>
          </a:prstGeom>
          <a:solidFill>
            <a:schemeClr val="accent4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28" name="직사각형 227">
            <a:extLst>
              <a:ext uri="{FF2B5EF4-FFF2-40B4-BE49-F238E27FC236}">
                <a16:creationId xmlns:a16="http://schemas.microsoft.com/office/drawing/2014/main" id="{8D83354A-0033-B3E5-9704-5D2716D903FD}"/>
              </a:ext>
            </a:extLst>
          </p:cNvPr>
          <p:cNvSpPr>
            <a:spLocks/>
          </p:cNvSpPr>
          <p:nvPr/>
        </p:nvSpPr>
        <p:spPr>
          <a:xfrm>
            <a:off x="1056910" y="3575013"/>
            <a:ext cx="5040000" cy="2268000"/>
          </a:xfrm>
          <a:prstGeom prst="rect">
            <a:avLst/>
          </a:prstGeom>
          <a:solidFill>
            <a:schemeClr val="accent1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29" name="직사각형 228">
            <a:extLst>
              <a:ext uri="{FF2B5EF4-FFF2-40B4-BE49-F238E27FC236}">
                <a16:creationId xmlns:a16="http://schemas.microsoft.com/office/drawing/2014/main" id="{00E2F74D-8578-50A7-5657-29D9CAD7EF83}"/>
              </a:ext>
            </a:extLst>
          </p:cNvPr>
          <p:cNvSpPr>
            <a:spLocks/>
          </p:cNvSpPr>
          <p:nvPr/>
        </p:nvSpPr>
        <p:spPr>
          <a:xfrm>
            <a:off x="6095090" y="3575013"/>
            <a:ext cx="5040000" cy="226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5101913-F729-9D7F-ACB9-EBDEF0A7F660}"/>
              </a:ext>
            </a:extLst>
          </p:cNvPr>
          <p:cNvSpPr txBox="1"/>
          <p:nvPr/>
        </p:nvSpPr>
        <p:spPr>
          <a:xfrm>
            <a:off x="5131708" y="2935549"/>
            <a:ext cx="8854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What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A88E89-A3D2-D5F2-6C27-084BBA2B15C3}"/>
              </a:ext>
            </a:extLst>
          </p:cNvPr>
          <p:cNvSpPr txBox="1"/>
          <p:nvPr/>
        </p:nvSpPr>
        <p:spPr>
          <a:xfrm>
            <a:off x="5072896" y="3788454"/>
            <a:ext cx="94929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When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B2EAA9F1-F563-67E9-8581-45C92B0BE509}"/>
              </a:ext>
            </a:extLst>
          </p:cNvPr>
          <p:cNvSpPr txBox="1"/>
          <p:nvPr/>
        </p:nvSpPr>
        <p:spPr>
          <a:xfrm>
            <a:off x="1309360" y="1600224"/>
            <a:ext cx="3089470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2D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어드벤처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생존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게임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C6AECE45-29BA-C5E2-987E-303965CE39FE}"/>
              </a:ext>
            </a:extLst>
          </p:cNvPr>
          <p:cNvSpPr txBox="1"/>
          <p:nvPr/>
        </p:nvSpPr>
        <p:spPr>
          <a:xfrm>
            <a:off x="7326630" y="1794655"/>
            <a:ext cx="351434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게임  유저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  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생존  게임을</a:t>
            </a:r>
            <a: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	</a:t>
            </a: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br>
              <a:rPr lang="en-US" altLang="ko-KR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b="1" spc="-15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좋아하는 사용자</a:t>
            </a:r>
            <a:endParaRPr lang="en-US" altLang="ko-KR" b="1" spc="-15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4BF6B76-E90D-A024-B827-312E92B5844F}"/>
              </a:ext>
            </a:extLst>
          </p:cNvPr>
          <p:cNvSpPr txBox="1"/>
          <p:nvPr/>
        </p:nvSpPr>
        <p:spPr>
          <a:xfrm>
            <a:off x="1309360" y="4278677"/>
            <a:ext cx="3089470" cy="878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짧은 여유 시간 </a:t>
            </a:r>
            <a:endParaRPr lang="en-US" altLang="ko-KR" b="1" spc="-150" dirty="0">
              <a:solidFill>
                <a:schemeClr val="bg1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도전하고 싶을 때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8A4EE9F-C461-A7A0-7AEA-D6BF17EE4E2A}"/>
              </a:ext>
            </a:extLst>
          </p:cNvPr>
          <p:cNvSpPr txBox="1"/>
          <p:nvPr/>
        </p:nvSpPr>
        <p:spPr>
          <a:xfrm>
            <a:off x="8343510" y="4070928"/>
            <a:ext cx="2497464" cy="1293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반복해도 새로움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	</a:t>
            </a:r>
            <a:endParaRPr lang="ko-KR" altLang="en-US" b="1" spc="-150" dirty="0">
              <a:solidFill>
                <a:schemeClr val="bg1"/>
              </a:solidFill>
              <a:latin typeface="+mn-ea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생존 전략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	</a:t>
            </a: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 </a:t>
            </a:r>
            <a:br>
              <a:rPr lang="en-US" altLang="ko-KR" b="1" spc="-150" dirty="0">
                <a:solidFill>
                  <a:schemeClr val="bg1"/>
                </a:solidFill>
                <a:latin typeface="+mn-ea"/>
              </a:rPr>
            </a:br>
            <a:r>
              <a:rPr lang="ko-KR" altLang="en-US" b="1" spc="-150" dirty="0">
                <a:solidFill>
                  <a:schemeClr val="bg1"/>
                </a:solidFill>
                <a:latin typeface="+mn-ea"/>
              </a:rPr>
              <a:t>세우는 재미</a:t>
            </a:r>
            <a:r>
              <a:rPr lang="en-US" altLang="ko-KR" b="1" spc="-150" dirty="0">
                <a:solidFill>
                  <a:schemeClr val="bg1"/>
                </a:solidFill>
                <a:latin typeface="+mn-ea"/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EE72E7-EDC1-B73B-2C64-B268624DA569}"/>
              </a:ext>
            </a:extLst>
          </p:cNvPr>
          <p:cNvSpPr txBox="1"/>
          <p:nvPr/>
        </p:nvSpPr>
        <p:spPr>
          <a:xfrm>
            <a:off x="6172652" y="2920878"/>
            <a:ext cx="7938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Who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78B9A4-CA60-6CB0-4976-7E13AA062E0B}"/>
              </a:ext>
            </a:extLst>
          </p:cNvPr>
          <p:cNvSpPr txBox="1"/>
          <p:nvPr/>
        </p:nvSpPr>
        <p:spPr>
          <a:xfrm>
            <a:off x="6169805" y="3788453"/>
            <a:ext cx="79380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Why</a:t>
            </a:r>
            <a:endParaRPr lang="pt-BR" altLang="ko-K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402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7B903-35B8-9796-B1DF-8BDAFC523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CF68E08-F755-7299-942C-316F892F1202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DD688-7D74-1259-6CB6-78615E0FBC9C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3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220C2A-C1DE-D964-4C38-CD146D53A074}"/>
              </a:ext>
            </a:extLst>
          </p:cNvPr>
          <p:cNvSpPr txBox="1"/>
          <p:nvPr/>
        </p:nvSpPr>
        <p:spPr>
          <a:xfrm>
            <a:off x="1163052" y="272716"/>
            <a:ext cx="8258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구현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998365E-1D66-E92D-A549-F4EF086E99EE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A5E39D47-5081-43F3-C64C-5B3F857518C8}"/>
              </a:ext>
            </a:extLst>
          </p:cNvPr>
          <p:cNvSpPr/>
          <p:nvPr/>
        </p:nvSpPr>
        <p:spPr>
          <a:xfrm>
            <a:off x="412281" y="908229"/>
            <a:ext cx="11383480" cy="5521046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7254A4-1C76-FA5D-2790-703F256E79A7}"/>
              </a:ext>
            </a:extLst>
          </p:cNvPr>
          <p:cNvSpPr txBox="1"/>
          <p:nvPr/>
        </p:nvSpPr>
        <p:spPr>
          <a:xfrm>
            <a:off x="3360420" y="6309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84D871-330A-AA2D-9116-F4F2738215D5}"/>
              </a:ext>
            </a:extLst>
          </p:cNvPr>
          <p:cNvSpPr txBox="1"/>
          <p:nvPr/>
        </p:nvSpPr>
        <p:spPr>
          <a:xfrm>
            <a:off x="2393226" y="657765"/>
            <a:ext cx="756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>
                <a:solidFill>
                  <a:schemeClr val="accent1"/>
                </a:solidFill>
              </a:rPr>
              <a:t>인벤토리 아이템 사용 </a:t>
            </a:r>
            <a:r>
              <a:rPr lang="en-US" altLang="ko-KR" sz="2400" b="1" dirty="0">
                <a:solidFill>
                  <a:schemeClr val="accent1"/>
                </a:solidFill>
              </a:rPr>
              <a:t>( I – </a:t>
            </a:r>
            <a:r>
              <a:rPr lang="ko-KR" altLang="en-US" sz="2400" b="1" dirty="0">
                <a:solidFill>
                  <a:schemeClr val="accent1"/>
                </a:solidFill>
              </a:rPr>
              <a:t>인벤토리 열고 닫기 </a:t>
            </a:r>
            <a:r>
              <a:rPr lang="en-US" altLang="ko-KR" sz="2400" b="1" dirty="0">
                <a:solidFill>
                  <a:schemeClr val="accent1"/>
                </a:solidFill>
              </a:rPr>
              <a:t>)</a:t>
            </a:r>
            <a:r>
              <a:rPr lang="ko-KR" altLang="en-US" sz="2400" b="1" dirty="0">
                <a:solidFill>
                  <a:schemeClr val="accent1"/>
                </a:solidFill>
              </a:rPr>
              <a:t> </a:t>
            </a:r>
            <a:endParaRPr lang="en-US" altLang="ko-KR" sz="2400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B35538-7EFD-C007-C787-ABAF966CE574}"/>
              </a:ext>
            </a:extLst>
          </p:cNvPr>
          <p:cNvSpPr txBox="1"/>
          <p:nvPr/>
        </p:nvSpPr>
        <p:spPr>
          <a:xfrm>
            <a:off x="3518093" y="1117031"/>
            <a:ext cx="53126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버리기는 모든 아이템이 가능하고 사용은 일부 아이템만 가능하다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4E02B2-DDFC-0FD5-23E6-2D92C7B86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814" y="3796977"/>
            <a:ext cx="3560948" cy="102658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6DBCBAB-F500-C1CF-B01D-21F807D26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171" y="3806825"/>
            <a:ext cx="2768645" cy="99978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01EA3B7-61BD-BAB4-0DB1-289D86FFBE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814" y="5057079"/>
            <a:ext cx="10034546" cy="4185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7F15B17-C109-A548-2E60-DA9E0CBC0562}"/>
              </a:ext>
            </a:extLst>
          </p:cNvPr>
          <p:cNvSpPr txBox="1"/>
          <p:nvPr/>
        </p:nvSpPr>
        <p:spPr>
          <a:xfrm>
            <a:off x="6373740" y="1939709"/>
            <a:ext cx="30380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/>
              <a:t>아이템에 따라 </a:t>
            </a:r>
            <a:r>
              <a:rPr lang="ko-KR" altLang="en-US" sz="1400" b="1" dirty="0" err="1"/>
              <a:t>콜백</a:t>
            </a:r>
            <a:r>
              <a:rPr lang="ko-KR" altLang="en-US" sz="1400" b="1" dirty="0"/>
              <a:t> 함수를 호출하고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호출하면 현재 </a:t>
            </a:r>
            <a:r>
              <a:rPr lang="en-US" altLang="ko-KR" sz="1400" b="1" dirty="0"/>
              <a:t>AP </a:t>
            </a:r>
            <a:r>
              <a:rPr lang="ko-KR" altLang="en-US" sz="1400" b="1" dirty="0"/>
              <a:t>만 회복되게 구현 </a:t>
            </a:r>
            <a:endParaRPr lang="en-US" altLang="ko-KR" sz="1400" b="1" dirty="0"/>
          </a:p>
          <a:p>
            <a:pPr algn="ctr"/>
            <a:endParaRPr lang="en-US" altLang="ko-KR" sz="1400" b="1" dirty="0"/>
          </a:p>
          <a:p>
            <a:pPr algn="ctr"/>
            <a:r>
              <a:rPr lang="ko-KR" altLang="en-US" sz="1400" b="1" dirty="0"/>
              <a:t>서브 메뉴 클릭 시 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선택한 아이템 정보를 제거하거나</a:t>
            </a:r>
            <a:endParaRPr lang="en-US" altLang="ko-KR" sz="1400" b="1" dirty="0"/>
          </a:p>
          <a:p>
            <a:pPr algn="ctr"/>
            <a:r>
              <a:rPr lang="ko-KR" altLang="en-US" sz="1400" b="1" dirty="0"/>
              <a:t>사용하는 액션 구현</a:t>
            </a:r>
            <a:endParaRPr lang="en-US" altLang="ko-KR" sz="1400" b="1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20F7681-5E1A-E534-C4AA-F974DAD7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7224" y="3806825"/>
            <a:ext cx="2063529" cy="102658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C19A373F-D4C9-4583-1957-16867386E5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14" y="1503296"/>
            <a:ext cx="4355674" cy="215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976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917513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4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366638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altLang="ko-KR" sz="4800" b="1" spc="-300" dirty="0">
                  <a:solidFill>
                    <a:schemeClr val="bg1"/>
                  </a:solidFill>
                  <a:latin typeface="+mn-ea"/>
                </a:rPr>
                <a:t>Lessons learned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1937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3FF7A-AFBB-F165-C43A-806B1575C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FD076AFF-1E28-63A8-C274-54E82BE7C18F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485D4C-5324-C2BC-D9C1-2DFED50CAD35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AA79AB-777F-37F9-3F4C-4D78045B419A}"/>
              </a:ext>
            </a:extLst>
          </p:cNvPr>
          <p:cNvSpPr txBox="1"/>
          <p:nvPr/>
        </p:nvSpPr>
        <p:spPr>
          <a:xfrm>
            <a:off x="1163052" y="272716"/>
            <a:ext cx="2582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L e s s o n s   l e a r n e d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D0CC2C6-3A74-7CDF-A961-FD3297F66727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4A5EC0F-0816-E325-D235-9055E16A8319}"/>
              </a:ext>
            </a:extLst>
          </p:cNvPr>
          <p:cNvSpPr txBox="1"/>
          <p:nvPr/>
        </p:nvSpPr>
        <p:spPr>
          <a:xfrm>
            <a:off x="5231023" y="2672718"/>
            <a:ext cx="17299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1"/>
                </a:solidFill>
              </a:rPr>
              <a:t>PMI</a:t>
            </a:r>
            <a:endParaRPr lang="ko-KR" altLang="en-US" sz="7200" b="1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2AE612-1958-DEA1-1BC8-853166237747}"/>
              </a:ext>
            </a:extLst>
          </p:cNvPr>
          <p:cNvSpPr txBox="1"/>
          <p:nvPr/>
        </p:nvSpPr>
        <p:spPr>
          <a:xfrm>
            <a:off x="5542003" y="4096357"/>
            <a:ext cx="1107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피드백</a:t>
            </a:r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40595653-FF9F-912D-02AE-98B481FE5E7E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7118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P M 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37DB4D9-7BBC-5256-565D-FFEE3E7052EA}"/>
              </a:ext>
            </a:extLst>
          </p:cNvPr>
          <p:cNvSpPr/>
          <p:nvPr/>
        </p:nvSpPr>
        <p:spPr>
          <a:xfrm>
            <a:off x="186455" y="2061590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F1444D5-A9CB-FA58-A1ED-56B5008CB6C4}"/>
              </a:ext>
            </a:extLst>
          </p:cNvPr>
          <p:cNvSpPr/>
          <p:nvPr/>
        </p:nvSpPr>
        <p:spPr>
          <a:xfrm>
            <a:off x="186455" y="2059877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99566B-B24E-FF9B-4AEE-800239EE0E4C}"/>
              </a:ext>
            </a:extLst>
          </p:cNvPr>
          <p:cNvSpPr/>
          <p:nvPr/>
        </p:nvSpPr>
        <p:spPr>
          <a:xfrm>
            <a:off x="4385312" y="2061590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507820F-7D3E-164F-352F-9303435A39A9}"/>
              </a:ext>
            </a:extLst>
          </p:cNvPr>
          <p:cNvSpPr/>
          <p:nvPr/>
        </p:nvSpPr>
        <p:spPr>
          <a:xfrm>
            <a:off x="8584168" y="2061590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3F2B05-CC05-AA79-3373-115892642485}"/>
              </a:ext>
            </a:extLst>
          </p:cNvPr>
          <p:cNvSpPr txBox="1"/>
          <p:nvPr/>
        </p:nvSpPr>
        <p:spPr>
          <a:xfrm>
            <a:off x="714312" y="2295280"/>
            <a:ext cx="236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객체 지향 설계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A57940-384F-AF54-8FB5-BA633B178DDE}"/>
              </a:ext>
            </a:extLst>
          </p:cNvPr>
          <p:cNvSpPr/>
          <p:nvPr/>
        </p:nvSpPr>
        <p:spPr>
          <a:xfrm>
            <a:off x="4385311" y="2059877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8D0865-D859-E8B6-445F-C8A167020ADB}"/>
              </a:ext>
            </a:extLst>
          </p:cNvPr>
          <p:cNvSpPr txBox="1"/>
          <p:nvPr/>
        </p:nvSpPr>
        <p:spPr>
          <a:xfrm>
            <a:off x="4587244" y="2295280"/>
            <a:ext cx="301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재사용성 및 확장성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2F5E8B-046E-1ADA-8EE0-5FA781918944}"/>
              </a:ext>
            </a:extLst>
          </p:cNvPr>
          <p:cNvSpPr/>
          <p:nvPr/>
        </p:nvSpPr>
        <p:spPr>
          <a:xfrm>
            <a:off x="8584166" y="2059877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5EC39C-B14E-2F2A-19B9-18225B760C28}"/>
              </a:ext>
            </a:extLst>
          </p:cNvPr>
          <p:cNvSpPr txBox="1"/>
          <p:nvPr/>
        </p:nvSpPr>
        <p:spPr>
          <a:xfrm>
            <a:off x="9281413" y="2295280"/>
            <a:ext cx="202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</a:rPr>
              <a:t>Pygame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활용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52E946-59B0-FD6A-463C-C67B4653D767}"/>
              </a:ext>
            </a:extLst>
          </p:cNvPr>
          <p:cNvSpPr txBox="1"/>
          <p:nvPr/>
        </p:nvSpPr>
        <p:spPr>
          <a:xfrm>
            <a:off x="455932" y="3247549"/>
            <a:ext cx="2882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불필요한 의존성을 제거</a:t>
            </a:r>
            <a:br>
              <a:rPr lang="en-US" altLang="ko-KR" sz="2000" dirty="0"/>
            </a:b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클래스를 수정할 때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다른 클래스에 미치는 영향을 최소화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각 모듈의 역할이 명확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EA3FB0-00D7-81D3-DAE6-596C820CF09D}"/>
              </a:ext>
            </a:extLst>
          </p:cNvPr>
          <p:cNvSpPr txBox="1"/>
          <p:nvPr/>
        </p:nvSpPr>
        <p:spPr>
          <a:xfrm>
            <a:off x="4491990" y="3093661"/>
            <a:ext cx="320802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코드 수정 없이 기존 기능 재활용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최소한의 코드 변경만으로 새로운 기능을 추가 가능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다형성을 통한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아이템 효과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5B3366-3414-0D90-A4AB-A71DAACCAC2A}"/>
              </a:ext>
            </a:extLst>
          </p:cNvPr>
          <p:cNvSpPr txBox="1"/>
          <p:nvPr/>
        </p:nvSpPr>
        <p:spPr>
          <a:xfrm>
            <a:off x="8584166" y="3093660"/>
            <a:ext cx="3421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en-US" altLang="ko-KR" sz="2000" dirty="0" err="1"/>
              <a:t>Pygame</a:t>
            </a:r>
            <a:r>
              <a:rPr lang="ko-KR" altLang="en-US" sz="2000" dirty="0"/>
              <a:t>의 핵심 자료구조 및 객체들 상황에 맞게 활용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pygame.Surface</a:t>
            </a:r>
            <a:br>
              <a:rPr lang="en-US" altLang="ko-KR" sz="2000" dirty="0"/>
            </a:br>
            <a:r>
              <a:rPr lang="ko-KR" altLang="en-US" sz="2000" dirty="0"/>
              <a:t>이미지 리소스를 관리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en-US" altLang="ko-KR" sz="2000" dirty="0" err="1"/>
              <a:t>pygame.Rect</a:t>
            </a:r>
            <a:br>
              <a:rPr lang="en-US" altLang="ko-KR" sz="2000" dirty="0"/>
            </a:br>
            <a:r>
              <a:rPr lang="en-US" altLang="ko-KR" sz="2000" dirty="0"/>
              <a:t>UI </a:t>
            </a:r>
            <a:r>
              <a:rPr lang="ko-KR" altLang="en-US" sz="2000" dirty="0"/>
              <a:t>및 충돌 영역 관리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EAEAD-DBE3-3929-992A-20BD431B70F7}"/>
              </a:ext>
            </a:extLst>
          </p:cNvPr>
          <p:cNvSpPr txBox="1"/>
          <p:nvPr/>
        </p:nvSpPr>
        <p:spPr>
          <a:xfrm>
            <a:off x="3108281" y="909919"/>
            <a:ext cx="61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accent1"/>
                </a:solidFill>
              </a:rPr>
              <a:t>[  P L U S  ]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0930368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D02F6-A0E7-C886-AC42-F63978CBA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4EF1C94-2069-EA27-BFEF-E827D251B001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0A6A20-517C-A062-475E-C00C2450CEFC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62C5E5-2FB2-FCD1-19C6-3310BC330290}"/>
              </a:ext>
            </a:extLst>
          </p:cNvPr>
          <p:cNvSpPr txBox="1"/>
          <p:nvPr/>
        </p:nvSpPr>
        <p:spPr>
          <a:xfrm>
            <a:off x="1163052" y="27271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P M 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E2BEEEE-878C-E2E9-8AA4-787ED8F11F1F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9B3D5F-E998-8A57-B31D-43CB7F451427}"/>
              </a:ext>
            </a:extLst>
          </p:cNvPr>
          <p:cNvSpPr/>
          <p:nvPr/>
        </p:nvSpPr>
        <p:spPr>
          <a:xfrm>
            <a:off x="186455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8BC604-736C-9B2B-E079-39CC7B63BE67}"/>
              </a:ext>
            </a:extLst>
          </p:cNvPr>
          <p:cNvSpPr/>
          <p:nvPr/>
        </p:nvSpPr>
        <p:spPr>
          <a:xfrm>
            <a:off x="186455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A53EDEB-66A1-0EE6-76A7-56FAA2E44106}"/>
              </a:ext>
            </a:extLst>
          </p:cNvPr>
          <p:cNvSpPr/>
          <p:nvPr/>
        </p:nvSpPr>
        <p:spPr>
          <a:xfrm>
            <a:off x="4385312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A2BB5F-5F34-A472-3170-6B937761129E}"/>
              </a:ext>
            </a:extLst>
          </p:cNvPr>
          <p:cNvSpPr/>
          <p:nvPr/>
        </p:nvSpPr>
        <p:spPr>
          <a:xfrm>
            <a:off x="8584168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62759-A2E0-3854-A94B-B901C46B4CB5}"/>
              </a:ext>
            </a:extLst>
          </p:cNvPr>
          <p:cNvSpPr txBox="1"/>
          <p:nvPr/>
        </p:nvSpPr>
        <p:spPr>
          <a:xfrm>
            <a:off x="381902" y="2292196"/>
            <a:ext cx="303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상수 및 설정 값 관리 미흡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6B7127-B7A2-5DB5-6558-42526EE9784E}"/>
              </a:ext>
            </a:extLst>
          </p:cNvPr>
          <p:cNvSpPr/>
          <p:nvPr/>
        </p:nvSpPr>
        <p:spPr>
          <a:xfrm>
            <a:off x="4385311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27653-AEFD-4BBE-1E3A-0F77DADA890A}"/>
              </a:ext>
            </a:extLst>
          </p:cNvPr>
          <p:cNvSpPr txBox="1"/>
          <p:nvPr/>
        </p:nvSpPr>
        <p:spPr>
          <a:xfrm>
            <a:off x="4587244" y="2276807"/>
            <a:ext cx="301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성능 최적화 고려 부족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A468512-E41E-F405-3392-BB025CC325AE}"/>
              </a:ext>
            </a:extLst>
          </p:cNvPr>
          <p:cNvSpPr/>
          <p:nvPr/>
        </p:nvSpPr>
        <p:spPr>
          <a:xfrm>
            <a:off x="8584166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73415D-5946-0999-FBD7-5DC57E3B9D3F}"/>
              </a:ext>
            </a:extLst>
          </p:cNvPr>
          <p:cNvSpPr txBox="1"/>
          <p:nvPr/>
        </p:nvSpPr>
        <p:spPr>
          <a:xfrm>
            <a:off x="8779612" y="2276807"/>
            <a:ext cx="30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테스트 자동화  부족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7D08AB-3927-0216-709E-F3E03404E477}"/>
              </a:ext>
            </a:extLst>
          </p:cNvPr>
          <p:cNvSpPr txBox="1"/>
          <p:nvPr/>
        </p:nvSpPr>
        <p:spPr>
          <a:xfrm>
            <a:off x="274320" y="3229076"/>
            <a:ext cx="32456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여러 클래스에 흩어져 있는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상수 값들을 중앙에서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관리하는 시스템 부족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일부 코드 수정 시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여러 파일을 찾아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변경해야 하는 문제 발생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47776A-8A2F-FE73-48C5-8FE875F1573B}"/>
              </a:ext>
            </a:extLst>
          </p:cNvPr>
          <p:cNvSpPr txBox="1"/>
          <p:nvPr/>
        </p:nvSpPr>
        <p:spPr>
          <a:xfrm>
            <a:off x="4491990" y="3229076"/>
            <a:ext cx="3208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특정 로직에서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발생할 수 있는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 성능 저하 현상에 대해서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설계 단계에서 고민 부족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더 명확한 규칙을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먼저 정의하는 것이 필요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A8E51E-57EF-10EA-4C29-C06653B47E61}"/>
              </a:ext>
            </a:extLst>
          </p:cNvPr>
          <p:cNvSpPr txBox="1"/>
          <p:nvPr/>
        </p:nvSpPr>
        <p:spPr>
          <a:xfrm>
            <a:off x="8584166" y="3075187"/>
            <a:ext cx="342137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특정 조건에서만 발생하는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버그는 테스트가</a:t>
            </a:r>
            <a:r>
              <a:rPr lang="en-US" altLang="ko-KR" sz="2000" dirty="0"/>
              <a:t> </a:t>
            </a:r>
            <a:r>
              <a:rPr lang="ko-KR" altLang="en-US" sz="2000" dirty="0"/>
              <a:t>어려움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버그를 발견하기 위해 매번 전체 게임을 다시 플레이하며 검증해야 하는 문제 발생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단위 테스트를 도입 필요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B01F34-04EA-6180-D0A0-7D906B84986D}"/>
              </a:ext>
            </a:extLst>
          </p:cNvPr>
          <p:cNvSpPr txBox="1"/>
          <p:nvPr/>
        </p:nvSpPr>
        <p:spPr>
          <a:xfrm>
            <a:off x="3108281" y="909919"/>
            <a:ext cx="61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accent1"/>
                </a:solidFill>
              </a:rPr>
              <a:t>[  M I N U S  ]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558671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5050-0405-7C20-6CB2-3EB5648B9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EB7B53B-E2B6-0BFC-D93C-11B0DA02771A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F53F2F-D0CB-72B5-8CFB-9BC51152797F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728EDD-7509-3FC6-F16D-634373E2AFE9}"/>
              </a:ext>
            </a:extLst>
          </p:cNvPr>
          <p:cNvSpPr txBox="1"/>
          <p:nvPr/>
        </p:nvSpPr>
        <p:spPr>
          <a:xfrm>
            <a:off x="1163052" y="27271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P M 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D8426AD6-1AC3-2901-F271-E910BF12D8F2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0BD3D5-50B3-1F5C-C7A1-FDB198DBFF8C}"/>
              </a:ext>
            </a:extLst>
          </p:cNvPr>
          <p:cNvSpPr txBox="1"/>
          <p:nvPr/>
        </p:nvSpPr>
        <p:spPr>
          <a:xfrm>
            <a:off x="3108281" y="909919"/>
            <a:ext cx="61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accent1"/>
                </a:solidFill>
              </a:rPr>
              <a:t>[  M I N U S  ]</a:t>
            </a:r>
            <a:endParaRPr lang="ko-KR" altLang="en-US" sz="4000" dirty="0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8014026-A9D9-9B04-9757-627F956DB54C}"/>
              </a:ext>
            </a:extLst>
          </p:cNvPr>
          <p:cNvSpPr txBox="1"/>
          <p:nvPr/>
        </p:nvSpPr>
        <p:spPr>
          <a:xfrm flipH="1">
            <a:off x="2577738" y="2367301"/>
            <a:ext cx="71932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rgbClr val="224D60"/>
                </a:solidFill>
              </a:rPr>
              <a:t>게임 종료 조건을 결정하지 못함</a:t>
            </a:r>
            <a:endParaRPr lang="en-US" altLang="ko-KR" sz="3200" b="1" dirty="0">
              <a:solidFill>
                <a:srgbClr val="224D60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rgbClr val="224D60"/>
                </a:solidFill>
              </a:rPr>
              <a:t>발생 이벤트 부족</a:t>
            </a:r>
            <a:endParaRPr lang="en-US" altLang="ko-KR" sz="3200" b="1" dirty="0">
              <a:solidFill>
                <a:srgbClr val="224D60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rgbClr val="224D60"/>
                </a:solidFill>
              </a:rPr>
              <a:t>리소스 부족</a:t>
            </a:r>
            <a:endParaRPr lang="en-US" altLang="ko-KR" sz="3200" b="1" dirty="0">
              <a:solidFill>
                <a:srgbClr val="224D60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rgbClr val="224D60"/>
                </a:solidFill>
              </a:rPr>
              <a:t>디테일 부족</a:t>
            </a:r>
            <a:endParaRPr lang="en-US" altLang="ko-KR" sz="3200" b="1" dirty="0">
              <a:solidFill>
                <a:srgbClr val="224D60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rgbClr val="224D60"/>
                </a:solidFill>
              </a:rPr>
              <a:t>다양성 부족</a:t>
            </a:r>
          </a:p>
        </p:txBody>
      </p:sp>
    </p:spTree>
    <p:extLst>
      <p:ext uri="{BB962C8B-B14F-4D97-AF65-F5344CB8AC3E}">
        <p14:creationId xmlns:p14="http://schemas.microsoft.com/office/powerpoint/2010/main" val="10532437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A6E6F-E97A-3A96-6F0E-C0E0202D8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1822C47-4D69-0D3D-427A-202DC2142A93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8E0339-CEEA-2E3E-5B7D-AD02B33BAF6D}"/>
              </a:ext>
            </a:extLst>
          </p:cNvPr>
          <p:cNvSpPr txBox="1"/>
          <p:nvPr/>
        </p:nvSpPr>
        <p:spPr>
          <a:xfrm>
            <a:off x="144378" y="272716"/>
            <a:ext cx="74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4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12DFA0-8239-F782-BB16-EE182665DFF6}"/>
              </a:ext>
            </a:extLst>
          </p:cNvPr>
          <p:cNvSpPr txBox="1"/>
          <p:nvPr/>
        </p:nvSpPr>
        <p:spPr>
          <a:xfrm>
            <a:off x="1163052" y="272716"/>
            <a:ext cx="7569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300" dirty="0">
                <a:solidFill>
                  <a:schemeClr val="accent1"/>
                </a:solidFill>
              </a:rPr>
              <a:t>P M I</a:t>
            </a:r>
            <a:endParaRPr lang="ko-KR" altLang="en-US" sz="2800" b="1" spc="-300" dirty="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BF3B539-093B-170C-5B82-3BA1544AF951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EF2F26-2E52-7931-8243-D7D56184F8D1}"/>
              </a:ext>
            </a:extLst>
          </p:cNvPr>
          <p:cNvSpPr/>
          <p:nvPr/>
        </p:nvSpPr>
        <p:spPr>
          <a:xfrm>
            <a:off x="186455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804FD5-17E7-DA1A-EED7-97B5838A3AEF}"/>
              </a:ext>
            </a:extLst>
          </p:cNvPr>
          <p:cNvSpPr/>
          <p:nvPr/>
        </p:nvSpPr>
        <p:spPr>
          <a:xfrm>
            <a:off x="186455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8480AE-FE0A-C35E-5DCA-C82786E6D043}"/>
              </a:ext>
            </a:extLst>
          </p:cNvPr>
          <p:cNvSpPr/>
          <p:nvPr/>
        </p:nvSpPr>
        <p:spPr>
          <a:xfrm>
            <a:off x="4385312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F2D23E2-F6E7-831C-B279-872477C26BED}"/>
              </a:ext>
            </a:extLst>
          </p:cNvPr>
          <p:cNvSpPr/>
          <p:nvPr/>
        </p:nvSpPr>
        <p:spPr>
          <a:xfrm>
            <a:off x="8584168" y="2043117"/>
            <a:ext cx="3421378" cy="37152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B08A4-AEF6-605D-F653-9321A43B68AA}"/>
              </a:ext>
            </a:extLst>
          </p:cNvPr>
          <p:cNvSpPr txBox="1"/>
          <p:nvPr/>
        </p:nvSpPr>
        <p:spPr>
          <a:xfrm>
            <a:off x="381902" y="2292196"/>
            <a:ext cx="303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육각형 그리드 충돌 판정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1B16AE-09E5-3CA2-6FEE-3D6431202831}"/>
              </a:ext>
            </a:extLst>
          </p:cNvPr>
          <p:cNvSpPr/>
          <p:nvPr/>
        </p:nvSpPr>
        <p:spPr>
          <a:xfrm>
            <a:off x="4385311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888F42-50DD-349B-DBEC-B5B25E9B18F8}"/>
              </a:ext>
            </a:extLst>
          </p:cNvPr>
          <p:cNvSpPr txBox="1"/>
          <p:nvPr/>
        </p:nvSpPr>
        <p:spPr>
          <a:xfrm>
            <a:off x="4587244" y="2276807"/>
            <a:ext cx="3017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 err="1">
                <a:solidFill>
                  <a:schemeClr val="bg1">
                    <a:lumMod val="95000"/>
                  </a:schemeClr>
                </a:solidFill>
              </a:rPr>
              <a:t>Pygame</a:t>
            </a:r>
            <a:r>
              <a:rPr lang="en-US" altLang="ko-KR" sz="2000" b="1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라이브러리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043775-6510-66D6-A214-FA01AA35AF02}"/>
              </a:ext>
            </a:extLst>
          </p:cNvPr>
          <p:cNvSpPr/>
          <p:nvPr/>
        </p:nvSpPr>
        <p:spPr>
          <a:xfrm>
            <a:off x="8584166" y="2041404"/>
            <a:ext cx="3421378" cy="9051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939C77-3A46-B724-17F0-5B1F43FE1EFA}"/>
              </a:ext>
            </a:extLst>
          </p:cNvPr>
          <p:cNvSpPr txBox="1"/>
          <p:nvPr/>
        </p:nvSpPr>
        <p:spPr>
          <a:xfrm>
            <a:off x="8779612" y="2276807"/>
            <a:ext cx="3030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bg1">
                    <a:lumMod val="95000"/>
                  </a:schemeClr>
                </a:solidFill>
              </a:rPr>
              <a:t>제한된 환경 속 최적화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188077-C670-5740-1BFA-600D518FF918}"/>
              </a:ext>
            </a:extLst>
          </p:cNvPr>
          <p:cNvSpPr txBox="1"/>
          <p:nvPr/>
        </p:nvSpPr>
        <p:spPr>
          <a:xfrm>
            <a:off x="274320" y="3382964"/>
            <a:ext cx="32456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 마우스가 육각형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타일 내부에 있는지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판별하는 수학적 접근 방식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단순한 정규화 및 부등식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조합으로 효율적으로 처리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907824-E574-6065-8EB2-B34DAEACC1E3}"/>
              </a:ext>
            </a:extLst>
          </p:cNvPr>
          <p:cNvSpPr txBox="1"/>
          <p:nvPr/>
        </p:nvSpPr>
        <p:spPr>
          <a:xfrm>
            <a:off x="4491990" y="3229076"/>
            <a:ext cx="32080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특정 로직에서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발생할 수 있는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 성능 저하 현상에 대해서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설계 단계에서 고민 부족</a:t>
            </a:r>
            <a:br>
              <a:rPr lang="en-US" altLang="ko-KR" sz="2000" dirty="0"/>
            </a:br>
            <a:br>
              <a:rPr lang="en-US" altLang="ko-KR" sz="2000" dirty="0"/>
            </a:br>
            <a:r>
              <a:rPr lang="ko-KR" altLang="en-US" sz="2000" dirty="0"/>
              <a:t>더 명확한 규칙을 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먼저 정의하는 것이 필요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F79346-8132-54D6-A552-7003955000F4}"/>
              </a:ext>
            </a:extLst>
          </p:cNvPr>
          <p:cNvSpPr txBox="1"/>
          <p:nvPr/>
        </p:nvSpPr>
        <p:spPr>
          <a:xfrm>
            <a:off x="8584166" y="3382964"/>
            <a:ext cx="34213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게임의 핵심 메커니즘과 </a:t>
            </a:r>
            <a:r>
              <a:rPr lang="en-US" altLang="ko-KR" sz="2000" dirty="0" err="1"/>
              <a:t>Pygame</a:t>
            </a:r>
            <a:r>
              <a:rPr lang="ko-KR" altLang="en-US" sz="2000" dirty="0"/>
              <a:t>이 제공하는 기본 기능 구현에 집중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불필요해 보였던</a:t>
            </a:r>
            <a:endParaRPr lang="en-US" altLang="ko-KR" sz="2000" dirty="0"/>
          </a:p>
          <a:p>
            <a:pPr lvl="0" algn="ctr">
              <a:buClr>
                <a:srgbClr val="000000"/>
              </a:buClr>
              <a:defRPr/>
            </a:pPr>
            <a:r>
              <a:rPr lang="ko-KR" altLang="en-US" sz="2000" dirty="0"/>
              <a:t>연산 최소화</a:t>
            </a:r>
            <a:endParaRPr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0FBDF-F9CE-CDC5-52A8-F7030B71F12A}"/>
              </a:ext>
            </a:extLst>
          </p:cNvPr>
          <p:cNvSpPr txBox="1"/>
          <p:nvPr/>
        </p:nvSpPr>
        <p:spPr>
          <a:xfrm>
            <a:off x="3108281" y="909919"/>
            <a:ext cx="61321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4000" b="1" spc="-300" dirty="0">
                <a:solidFill>
                  <a:schemeClr val="accent1"/>
                </a:solidFill>
              </a:rPr>
              <a:t>[  I N T E R E S T I N G  ] 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77044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18EA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Box 228">
            <a:extLst>
              <a:ext uri="{FF2B5EF4-FFF2-40B4-BE49-F238E27FC236}">
                <a16:creationId xmlns:a16="http://schemas.microsoft.com/office/drawing/2014/main" id="{82E972E3-5A9F-5EC8-8519-037C335D1561}"/>
              </a:ext>
            </a:extLst>
          </p:cNvPr>
          <p:cNvSpPr txBox="1"/>
          <p:nvPr/>
        </p:nvSpPr>
        <p:spPr>
          <a:xfrm flipH="1">
            <a:off x="2499360" y="1274564"/>
            <a:ext cx="719328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문제를 정의하고 분할하여 해결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객체 지향 기반 설계 능력 향상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시킬 수 있었던 소중한 기회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유지보수성과 확장성을 갖춘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게임 시스템을 어떻게 구축할 수 있는지 </a:t>
            </a:r>
            <a:endParaRPr lang="en-US" altLang="ko-KR" sz="3200" b="1" dirty="0">
              <a:solidFill>
                <a:schemeClr val="bg1"/>
              </a:solidFill>
            </a:endParaRPr>
          </a:p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ko-KR" altLang="en-US" sz="3200" b="1" dirty="0">
                <a:solidFill>
                  <a:schemeClr val="bg1"/>
                </a:solidFill>
              </a:rPr>
              <a:t>깊이 고민하고 실질적으로 경험</a:t>
            </a:r>
          </a:p>
        </p:txBody>
      </p:sp>
    </p:spTree>
    <p:extLst>
      <p:ext uri="{BB962C8B-B14F-4D97-AF65-F5344CB8AC3E}">
        <p14:creationId xmlns:p14="http://schemas.microsoft.com/office/powerpoint/2010/main" val="291534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ADC16E78-8819-8219-C770-75C3BD1E4D45}"/>
              </a:ext>
            </a:extLst>
          </p:cNvPr>
          <p:cNvGrpSpPr/>
          <p:nvPr/>
        </p:nvGrpSpPr>
        <p:grpSpPr>
          <a:xfrm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E4D379F-0D7A-E10A-C2FD-B3F877B38412}"/>
                </a:ext>
              </a:extLst>
            </p:cNvPr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900" b="1" dirty="0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73F2969-8E1F-0403-B6B6-037C4B0D5DB2}"/>
                </a:ext>
              </a:extLst>
            </p:cNvPr>
            <p:cNvSpPr txBox="1"/>
            <p:nvPr/>
          </p:nvSpPr>
          <p:spPr>
            <a:xfrm>
              <a:off x="6817895" y="3350782"/>
              <a:ext cx="269496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800" b="1" spc="-300" dirty="0">
                  <a:solidFill>
                    <a:schemeClr val="bg1"/>
                  </a:solidFill>
                  <a:latin typeface="+mn-ea"/>
                </a:rPr>
                <a:t>사용  기술</a:t>
              </a: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F9894119-F233-DC33-68F5-7374CF0E569E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01021128-BA25-D6FF-656C-87D086ADE451}"/>
                </a:ext>
              </a:extLst>
            </p:cNvPr>
            <p:cNvCxnSpPr>
              <a:cxnSpLocks/>
            </p:cNvCxnSpPr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84164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AD12E-377C-ECC5-7912-59F6A8DB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B6CD5775-E173-D109-6CFC-944FD412FCFF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DC3E26-D6C6-8707-C2D2-07C123C24AD1}"/>
              </a:ext>
            </a:extLst>
          </p:cNvPr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16FF2-E8CF-C782-4E66-5E87F80656B7}"/>
              </a:ext>
            </a:extLst>
          </p:cNvPr>
          <p:cNvSpPr txBox="1"/>
          <p:nvPr/>
        </p:nvSpPr>
        <p:spPr>
          <a:xfrm>
            <a:off x="1163052" y="272716"/>
            <a:ext cx="15536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  기술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C04E8B1-4952-AEF7-AAAE-C9F21F6DCA86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45E048F-82C2-4C71-11DC-94E83EDBF6D5}"/>
              </a:ext>
            </a:extLst>
          </p:cNvPr>
          <p:cNvSpPr txBox="1"/>
          <p:nvPr/>
        </p:nvSpPr>
        <p:spPr>
          <a:xfrm>
            <a:off x="2667823" y="2672718"/>
            <a:ext cx="68563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200" b="1" dirty="0">
                <a:solidFill>
                  <a:schemeClr val="accent1"/>
                </a:solidFill>
              </a:rPr>
              <a:t>사용한 자료구조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CFC9AA-5D64-405B-4293-38DD0C0B88B4}"/>
              </a:ext>
            </a:extLst>
          </p:cNvPr>
          <p:cNvSpPr txBox="1"/>
          <p:nvPr/>
        </p:nvSpPr>
        <p:spPr>
          <a:xfrm>
            <a:off x="4430325" y="4096357"/>
            <a:ext cx="3331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배열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딕셔너리</a:t>
            </a:r>
            <a:r>
              <a:rPr lang="ko-KR" altLang="en-US" sz="2400" dirty="0"/>
              <a:t> </a:t>
            </a:r>
            <a:r>
              <a:rPr lang="en-US" altLang="ko-KR" sz="2400" dirty="0"/>
              <a:t>( </a:t>
            </a:r>
            <a:r>
              <a:rPr lang="ko-KR" altLang="en-US" sz="2400" dirty="0"/>
              <a:t>해시 </a:t>
            </a:r>
            <a:r>
              <a:rPr lang="en-US" altLang="ko-KR" sz="2400" dirty="0"/>
              <a:t>) </a:t>
            </a:r>
            <a:endParaRPr lang="ko-KR" altLang="en-US" sz="2400" dirty="0"/>
          </a:p>
        </p:txBody>
      </p:sp>
      <p:sp>
        <p:nvSpPr>
          <p:cNvPr id="11" name="양쪽 대괄호 10">
            <a:extLst>
              <a:ext uri="{FF2B5EF4-FFF2-40B4-BE49-F238E27FC236}">
                <a16:creationId xmlns:a16="http://schemas.microsoft.com/office/drawing/2014/main" id="{CC6DAC77-B423-E7B5-EF0B-DF52E72CC211}"/>
              </a:ext>
            </a:extLst>
          </p:cNvPr>
          <p:cNvSpPr/>
          <p:nvPr/>
        </p:nvSpPr>
        <p:spPr>
          <a:xfrm>
            <a:off x="1163052" y="2129883"/>
            <a:ext cx="9881937" cy="3077737"/>
          </a:xfrm>
          <a:prstGeom prst="bracketPair">
            <a:avLst>
              <a:gd name="adj" fmla="val 123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17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3FBA607-E7FC-B7F8-2868-BC448F31F79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8326A7D-F71C-ED1C-CBFD-93F557654D2A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1639B-29EB-6E9D-733B-6F917838F571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자료구조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27D3D02-66A7-B0C0-2CF2-A0900C18861C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9209A7-BEC7-D09F-C8BC-5CC68C348A71}"/>
              </a:ext>
            </a:extLst>
          </p:cNvPr>
          <p:cNvSpPr/>
          <p:nvPr/>
        </p:nvSpPr>
        <p:spPr>
          <a:xfrm>
            <a:off x="506730" y="3209604"/>
            <a:ext cx="5314950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AF011F0-4492-4CE8-65A9-907A1F28CDD4}"/>
              </a:ext>
            </a:extLst>
          </p:cNvPr>
          <p:cNvSpPr/>
          <p:nvPr/>
        </p:nvSpPr>
        <p:spPr>
          <a:xfrm>
            <a:off x="506730" y="1325235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70FFCF-BEB2-E43C-E1F1-C0D459625DD1}"/>
              </a:ext>
            </a:extLst>
          </p:cNvPr>
          <p:cNvSpPr/>
          <p:nvPr/>
        </p:nvSpPr>
        <p:spPr>
          <a:xfrm>
            <a:off x="506730" y="2237027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89C3537-2D90-925F-0995-489F05AB5AD7}"/>
              </a:ext>
            </a:extLst>
          </p:cNvPr>
          <p:cNvSpPr/>
          <p:nvPr/>
        </p:nvSpPr>
        <p:spPr>
          <a:xfrm>
            <a:off x="506730" y="5489083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66C441-0DDD-A5B0-F1A2-6D26BC9B9831}"/>
              </a:ext>
            </a:extLst>
          </p:cNvPr>
          <p:cNvSpPr/>
          <p:nvPr/>
        </p:nvSpPr>
        <p:spPr>
          <a:xfrm>
            <a:off x="1028275" y="357423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EAEBA4-A062-AB51-F778-8EE3BFDB19B3}"/>
              </a:ext>
            </a:extLst>
          </p:cNvPr>
          <p:cNvSpPr/>
          <p:nvPr/>
        </p:nvSpPr>
        <p:spPr>
          <a:xfrm>
            <a:off x="1028275" y="445314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4E364FF-D40F-F205-A6D7-99D57E255000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3164205" y="2956329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226511B-013B-E883-73DC-835AE91EA07A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164205" y="5316856"/>
            <a:ext cx="0" cy="172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C27665-912A-DE68-35D6-4453AE85D253}"/>
              </a:ext>
            </a:extLst>
          </p:cNvPr>
          <p:cNvSpPr txBox="1"/>
          <p:nvPr/>
        </p:nvSpPr>
        <p:spPr>
          <a:xfrm>
            <a:off x="506728" y="150022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/>
              <a:t>배열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6DCF5B0-9E04-8E7C-BDF7-9B14F2C06BA7}"/>
              </a:ext>
            </a:extLst>
          </p:cNvPr>
          <p:cNvSpPr txBox="1"/>
          <p:nvPr/>
        </p:nvSpPr>
        <p:spPr>
          <a:xfrm>
            <a:off x="506727" y="241477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/>
              <a:t>맵   타일   정보를   담는   </a:t>
            </a:r>
            <a:r>
              <a:rPr lang="en-US" altLang="ko-KR" spc="-300" dirty="0"/>
              <a:t>2</a:t>
            </a:r>
            <a:r>
              <a:rPr lang="ko-KR" altLang="en-US" spc="-300" dirty="0"/>
              <a:t>차원   배열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2DDDA7-E705-B7E7-52C1-09C243E948C8}"/>
              </a:ext>
            </a:extLst>
          </p:cNvPr>
          <p:cNvSpPr txBox="1"/>
          <p:nvPr/>
        </p:nvSpPr>
        <p:spPr>
          <a:xfrm>
            <a:off x="1610101" y="3673242"/>
            <a:ext cx="33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spc="-300" dirty="0"/>
              <a:t>m  a p  [  y ]   [  x  ]     </a:t>
            </a:r>
            <a:r>
              <a:rPr lang="ko-KR" altLang="en-US" sz="2000" spc="-300" dirty="0"/>
              <a:t>직관적인   접근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26FB81C-952E-CCDC-136E-ED777EE00A94}"/>
              </a:ext>
            </a:extLst>
          </p:cNvPr>
          <p:cNvSpPr txBox="1"/>
          <p:nvPr/>
        </p:nvSpPr>
        <p:spPr>
          <a:xfrm>
            <a:off x="1028275" y="4551980"/>
            <a:ext cx="437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/>
              <a:t>좌표   기반   연산에   적합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631B9-F3E4-B19B-8A3D-99BB4F6F3F5D}"/>
              </a:ext>
            </a:extLst>
          </p:cNvPr>
          <p:cNvSpPr txBox="1"/>
          <p:nvPr/>
        </p:nvSpPr>
        <p:spPr>
          <a:xfrm>
            <a:off x="506727" y="5618214"/>
            <a:ext cx="53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2</a:t>
            </a:r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차원   공간   표현에   최적</a:t>
            </a:r>
          </a:p>
        </p:txBody>
      </p:sp>
      <p:pic>
        <p:nvPicPr>
          <p:cNvPr id="17" name="Google Shape;80;p17">
            <a:extLst>
              <a:ext uri="{FF2B5EF4-FFF2-40B4-BE49-F238E27FC236}">
                <a16:creationId xmlns:a16="http://schemas.microsoft.com/office/drawing/2014/main" id="{1D515EB4-2983-AFEA-7129-B66C172C1B5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43222" y="2187685"/>
            <a:ext cx="5562600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775A3EF-77B5-41D8-5761-67AD58C3F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23" y="3524896"/>
            <a:ext cx="5562596" cy="60462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02C179-0EF0-DA22-9AFE-D512AB7B6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3221" y="4129112"/>
            <a:ext cx="5562597" cy="148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89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49207-7DB0-22D3-D6F4-61EE62D3A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0E0368-8926-F42B-506E-C5D935EAFBB8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3AE35D-D844-0E73-8A8F-788C7A223453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accent1"/>
                </a:solidFill>
              </a:rPr>
              <a:t>Part 2</a:t>
            </a:r>
            <a:endParaRPr lang="ko-KR" altLang="en-US" sz="16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A400EB-A648-86F7-0672-86EC87B68D06}"/>
              </a:ext>
            </a:extLst>
          </p:cNvPr>
          <p:cNvSpPr txBox="1"/>
          <p:nvPr/>
        </p:nvSpPr>
        <p:spPr>
          <a:xfrm>
            <a:off x="1163052" y="272716"/>
            <a:ext cx="2472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300" dirty="0">
                <a:solidFill>
                  <a:schemeClr val="accent1"/>
                </a:solidFill>
              </a:rPr>
              <a:t>사용한 자료구조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B218491-F460-2F65-9852-6A989F00B0A0}"/>
              </a:ext>
            </a:extLst>
          </p:cNvPr>
          <p:cNvCxnSpPr/>
          <p:nvPr/>
        </p:nvCxnSpPr>
        <p:spPr>
          <a:xfrm>
            <a:off x="1443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B8F42D8-DA0F-2BC2-EEB3-5B8D16C1DF73}"/>
              </a:ext>
            </a:extLst>
          </p:cNvPr>
          <p:cNvSpPr/>
          <p:nvPr/>
        </p:nvSpPr>
        <p:spPr>
          <a:xfrm>
            <a:off x="506730" y="3209604"/>
            <a:ext cx="5314950" cy="21072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AA97F37-8B1B-4C48-2CF6-73733D0CF6BE}"/>
              </a:ext>
            </a:extLst>
          </p:cNvPr>
          <p:cNvSpPr/>
          <p:nvPr/>
        </p:nvSpPr>
        <p:spPr>
          <a:xfrm>
            <a:off x="506730" y="1325235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524285-09B8-017F-7D0D-04DAE4F15CD7}"/>
              </a:ext>
            </a:extLst>
          </p:cNvPr>
          <p:cNvSpPr/>
          <p:nvPr/>
        </p:nvSpPr>
        <p:spPr>
          <a:xfrm>
            <a:off x="506730" y="2237027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E91132D-7EA7-7301-50EF-6B6BAA4CA39F}"/>
              </a:ext>
            </a:extLst>
          </p:cNvPr>
          <p:cNvSpPr/>
          <p:nvPr/>
        </p:nvSpPr>
        <p:spPr>
          <a:xfrm>
            <a:off x="506730" y="5489083"/>
            <a:ext cx="5314950" cy="7193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35BF32-18DD-86BA-C427-719FD0C92BCB}"/>
              </a:ext>
            </a:extLst>
          </p:cNvPr>
          <p:cNvSpPr/>
          <p:nvPr/>
        </p:nvSpPr>
        <p:spPr>
          <a:xfrm>
            <a:off x="1028275" y="357423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7F157B-75BE-44E6-B919-9AC82FB4661F}"/>
              </a:ext>
            </a:extLst>
          </p:cNvPr>
          <p:cNvSpPr/>
          <p:nvPr/>
        </p:nvSpPr>
        <p:spPr>
          <a:xfrm>
            <a:off x="1028275" y="4453148"/>
            <a:ext cx="4379788" cy="5927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6085509A-6407-84E3-83DE-71A0641F9253}"/>
              </a:ext>
            </a:extLst>
          </p:cNvPr>
          <p:cNvCxnSpPr>
            <a:cxnSpLocks/>
            <a:stCxn id="28" idx="2"/>
            <a:endCxn id="26" idx="0"/>
          </p:cNvCxnSpPr>
          <p:nvPr/>
        </p:nvCxnSpPr>
        <p:spPr>
          <a:xfrm>
            <a:off x="3164205" y="2956329"/>
            <a:ext cx="0" cy="25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7CD518-F4F7-ECC8-FAC4-9B1827D77947}"/>
              </a:ext>
            </a:extLst>
          </p:cNvPr>
          <p:cNvCxnSpPr>
            <a:cxnSpLocks/>
            <a:stCxn id="26" idx="2"/>
            <a:endCxn id="29" idx="0"/>
          </p:cNvCxnSpPr>
          <p:nvPr/>
        </p:nvCxnSpPr>
        <p:spPr>
          <a:xfrm>
            <a:off x="3164205" y="5316856"/>
            <a:ext cx="0" cy="172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CCABF20-E243-0A28-0D20-72BF53864653}"/>
              </a:ext>
            </a:extLst>
          </p:cNvPr>
          <p:cNvSpPr txBox="1"/>
          <p:nvPr/>
        </p:nvSpPr>
        <p:spPr>
          <a:xfrm>
            <a:off x="506728" y="150022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/>
              <a:t>해시   테이블   </a:t>
            </a:r>
            <a:r>
              <a:rPr lang="en-US" altLang="ko-KR" spc="-300" dirty="0"/>
              <a:t>/   </a:t>
            </a:r>
            <a:r>
              <a:rPr lang="ko-KR" altLang="en-US" spc="-300" dirty="0" err="1"/>
              <a:t>딕셔너리</a:t>
            </a:r>
            <a:endParaRPr lang="ko-KR" altLang="en-US" spc="-3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60E3B4-2D17-C22A-C93A-51E8309180B7}"/>
              </a:ext>
            </a:extLst>
          </p:cNvPr>
          <p:cNvSpPr txBox="1"/>
          <p:nvPr/>
        </p:nvSpPr>
        <p:spPr>
          <a:xfrm>
            <a:off x="506727" y="2414770"/>
            <a:ext cx="531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" altLang="ko-KR" dirty="0"/>
              <a:t>아이템을 빠르게 조회할 수 있게 하기 위해 사용</a:t>
            </a:r>
            <a:endParaRPr lang="ko-KR" altLang="en-US" spc="-3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98EE4E3-DC95-1BD3-D7F1-6EA03FA37291}"/>
              </a:ext>
            </a:extLst>
          </p:cNvPr>
          <p:cNvSpPr txBox="1"/>
          <p:nvPr/>
        </p:nvSpPr>
        <p:spPr>
          <a:xfrm>
            <a:off x="1610101" y="3673242"/>
            <a:ext cx="3315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/>
              <a:t>검색   시   </a:t>
            </a:r>
            <a:r>
              <a:rPr lang="en-US" altLang="ko-KR" sz="2000" spc="-300" dirty="0"/>
              <a:t>O  (  1  )</a:t>
            </a:r>
            <a:r>
              <a:rPr lang="ko-KR" altLang="en-US" sz="2000" spc="-300" dirty="0"/>
              <a:t>의   시간   복잡도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C9278ED-F870-E298-7838-687637547003}"/>
              </a:ext>
            </a:extLst>
          </p:cNvPr>
          <p:cNvSpPr txBox="1"/>
          <p:nvPr/>
        </p:nvSpPr>
        <p:spPr>
          <a:xfrm>
            <a:off x="1028275" y="4551980"/>
            <a:ext cx="43797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spc="-300" dirty="0"/>
              <a:t>유연한   키   관리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493419-297C-EA5D-D607-E3EB1D644A07}"/>
              </a:ext>
            </a:extLst>
          </p:cNvPr>
          <p:cNvSpPr txBox="1"/>
          <p:nvPr/>
        </p:nvSpPr>
        <p:spPr>
          <a:xfrm>
            <a:off x="506727" y="5618214"/>
            <a:ext cx="5314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chemeClr val="accent1">
                    <a:lumMod val="75000"/>
                  </a:schemeClr>
                </a:solidFill>
                <a:latin typeface="+mj-ea"/>
                <a:ea typeface="+mj-ea"/>
              </a:rPr>
              <a:t>복합   객체를   정돈된   구조로   관리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69162F8-242E-A938-EC68-DC5F7D3D0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218" y="2187685"/>
            <a:ext cx="5562593" cy="234809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220A4C3-8731-612C-6BB0-5A7F7218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18" y="4535778"/>
            <a:ext cx="5562592" cy="77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18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1485</Words>
  <Application>Microsoft Office PowerPoint</Application>
  <PresentationFormat>와이드스크린</PresentationFormat>
  <Paragraphs>358</Paragraphs>
  <Slides>57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57</vt:i4>
      </vt:variant>
    </vt:vector>
  </HeadingPairs>
  <TitlesOfParts>
    <vt:vector size="63" baseType="lpstr">
      <vt:lpstr>Pretendard</vt:lpstr>
      <vt:lpstr>Pretendard Black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John Parks</cp:lastModifiedBy>
  <cp:revision>203</cp:revision>
  <dcterms:created xsi:type="dcterms:W3CDTF">2022-08-03T01:14:38Z</dcterms:created>
  <dcterms:modified xsi:type="dcterms:W3CDTF">2025-06-19T02:59:01Z</dcterms:modified>
</cp:coreProperties>
</file>