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3"/>
  </p:notesMasterIdLst>
  <p:sldIdLst>
    <p:sldId id="259" r:id="rId3"/>
    <p:sldId id="298" r:id="rId4"/>
    <p:sldId id="313" r:id="rId5"/>
    <p:sldId id="320" r:id="rId6"/>
    <p:sldId id="318" r:id="rId7"/>
    <p:sldId id="353" r:id="rId8"/>
    <p:sldId id="326" r:id="rId9"/>
    <p:sldId id="325" r:id="rId10"/>
    <p:sldId id="323" r:id="rId11"/>
    <p:sldId id="322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6314" autoAdjust="0"/>
  </p:normalViewPr>
  <p:slideViewPr>
    <p:cSldViewPr snapToGrid="0">
      <p:cViewPr varScale="1">
        <p:scale>
          <a:sx n="83" d="100"/>
          <a:sy n="83" d="100"/>
        </p:scale>
        <p:origin x="571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304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8D51B83-3AD9-4DAD-A4E1-0FBA75FCB488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5031" y="3367444"/>
            <a:ext cx="45365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7509627" y="2215277"/>
            <a:ext cx="54006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9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文本占位符 2"/>
          <p:cNvSpPr txBox="1"/>
          <p:nvPr/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4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8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3"/>
          <p:cNvSpPr txBox="1"/>
          <p:nvPr/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0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5pPr>
            <a:lvl6pPr marL="25146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6pPr>
            <a:lvl7pPr marL="2971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7pPr>
            <a:lvl8pPr marL="3429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8pPr>
            <a:lvl9pPr marL="3886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B957CC-A438-4D82-B305-2291493474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-1323340" y="-1804670"/>
            <a:ext cx="4044950" cy="404495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329035" y="2240280"/>
            <a:ext cx="1938020" cy="193802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311910" y="6296025"/>
            <a:ext cx="1271270" cy="127127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7805" y="227965"/>
            <a:ext cx="11756390" cy="640207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479165" y="2663508"/>
            <a:ext cx="5233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 dirty="0"/>
              <a:t>基于微博平台的敏感信息实时识别与引导控制系统</a:t>
            </a:r>
            <a:endParaRPr lang="zh-CN" altLang="en-US" sz="3200" dirty="0">
              <a:solidFill>
                <a:srgbClr val="000000"/>
              </a:solidFill>
              <a:latin typeface="思源宋体 CN Heavy" pitchFamily="18" charset="-122"/>
              <a:ea typeface="思源宋体 CN Heavy" pitchFamily="18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26074" y="4766399"/>
            <a:ext cx="50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汇报人：刘吉涛</a:t>
            </a: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唐梓又</a:t>
            </a:r>
            <a:r>
              <a:rPr lang="zh-CN" altLang="en-US" dirty="0"/>
              <a:t> 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5695950" y="1609090"/>
            <a:ext cx="819150" cy="819150"/>
            <a:chOff x="8970" y="2534"/>
            <a:chExt cx="1290" cy="1290"/>
          </a:xfrm>
        </p:grpSpPr>
        <p:sp>
          <p:nvSpPr>
            <p:cNvPr id="55" name="椭圆 54"/>
            <p:cNvSpPr/>
            <p:nvPr/>
          </p:nvSpPr>
          <p:spPr>
            <a:xfrm>
              <a:off x="8970" y="2534"/>
              <a:ext cx="1290" cy="12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6" name="图片 55" descr="E:\设计\PPT\图片1.png图片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21" y="2785"/>
              <a:ext cx="789" cy="789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6" grpId="0" animBg="1"/>
      <p:bldP spid="48" grpId="0"/>
      <p:bldP spid="5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78765"/>
            <a:ext cx="3137535" cy="956945"/>
            <a:chOff x="0" y="439"/>
            <a:chExt cx="4941" cy="1507"/>
          </a:xfrm>
        </p:grpSpPr>
        <p:sp>
          <p:nvSpPr>
            <p:cNvPr id="14" name="矩形 13"/>
            <p:cNvSpPr/>
            <p:nvPr/>
          </p:nvSpPr>
          <p:spPr>
            <a:xfrm>
              <a:off x="1778" y="1028"/>
              <a:ext cx="2464" cy="189"/>
            </a:xfrm>
            <a:prstGeom prst="rect">
              <a:avLst/>
            </a:prstGeom>
            <a:solidFill>
              <a:srgbClr val="1B5187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0" y="439"/>
              <a:ext cx="4941" cy="1507"/>
              <a:chOff x="343" y="886"/>
              <a:chExt cx="4941" cy="1507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50" y="886"/>
                <a:ext cx="4734" cy="1507"/>
                <a:chOff x="6796" y="3041"/>
                <a:chExt cx="4734" cy="1507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6796" y="3045"/>
                  <a:ext cx="4734" cy="1503"/>
                  <a:chOff x="6796" y="3045"/>
                  <a:chExt cx="4734" cy="1503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95" y="3045"/>
                    <a:ext cx="3235" cy="15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zh-CN" altLang="en-US" sz="2800" b="1" dirty="0">
                        <a:solidFill>
                          <a:srgbClr val="000000"/>
                        </a:solidFill>
                        <a:latin typeface="思源宋体 CN Heavy" pitchFamily="18" charset="-122"/>
                        <a:ea typeface="思源宋体 CN Heavy" pitchFamily="18" charset="-122"/>
                      </a:rPr>
                      <a:t>项目分工以及进度安排</a:t>
                    </a:r>
                  </a:p>
                </p:txBody>
              </p:sp>
              <p:sp>
                <p:nvSpPr>
                  <p:cNvPr id="7" name="PA-圆角矩形 5"/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6796" y="3122"/>
                    <a:ext cx="1293" cy="112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rgbClr val="000000"/>
                      </a:solidFill>
                      <a:latin typeface="思源宋体 CN Heavy" pitchFamily="18" charset="-122"/>
                      <a:ea typeface="思源宋体 CN Heavy" pitchFamily="18" charset="-122"/>
                    </a:endParaRPr>
                  </a:p>
                </p:txBody>
              </p:sp>
            </p:grpSp>
            <p:sp>
              <p:nvSpPr>
                <p:cNvPr id="10" name="矩形 9"/>
                <p:cNvSpPr/>
                <p:nvPr/>
              </p:nvSpPr>
              <p:spPr>
                <a:xfrm>
                  <a:off x="6980" y="3041"/>
                  <a:ext cx="1371" cy="12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400" dirty="0">
                      <a:solidFill>
                        <a:schemeClr val="bg1">
                          <a:lumMod val="95000"/>
                        </a:schemeClr>
                      </a:solidFill>
                      <a:latin typeface="思源宋体 CN Heavy" pitchFamily="18" charset="-122"/>
                      <a:ea typeface="思源宋体 CN Heavy" pitchFamily="18" charset="-122"/>
                    </a:rPr>
                    <a:t>03</a:t>
                  </a:r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343" y="890"/>
                <a:ext cx="207" cy="1075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7781295-20CE-E1E4-5F0E-9B9EBFFE5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794492"/>
              </p:ext>
            </p:extLst>
          </p:nvPr>
        </p:nvGraphicFramePr>
        <p:xfrm>
          <a:off x="1911350" y="1945341"/>
          <a:ext cx="8128000" cy="2402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38368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17208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6396684"/>
                    </a:ext>
                  </a:extLst>
                </a:gridCol>
                <a:gridCol w="1826932">
                  <a:extLst>
                    <a:ext uri="{9D8B030D-6E8A-4147-A177-3AD203B41FA5}">
                      <a16:colId xmlns:a16="http://schemas.microsoft.com/office/drawing/2014/main" val="2834063177"/>
                    </a:ext>
                  </a:extLst>
                </a:gridCol>
                <a:gridCol w="1424268">
                  <a:extLst>
                    <a:ext uri="{9D8B030D-6E8A-4147-A177-3AD203B41FA5}">
                      <a16:colId xmlns:a16="http://schemas.microsoft.com/office/drawing/2014/main" val="187747512"/>
                    </a:ext>
                  </a:extLst>
                </a:gridCol>
              </a:tblGrid>
              <a:tr h="4628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第一周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第二周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第三周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第四周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933388"/>
                  </a:ext>
                </a:extLst>
              </a:tr>
              <a:tr h="1141238">
                <a:tc>
                  <a:txBody>
                    <a:bodyPr/>
                    <a:lstStyle/>
                    <a:p>
                      <a:r>
                        <a:rPr lang="zh-CN" altLang="en-US" dirty="0"/>
                        <a:t>刘吉涛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数据库设计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接口调试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爬虫实现稳定捕捉数据到数据库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控制逻辑（水军）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数据离线分析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系统测试，文档撰写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511815"/>
                  </a:ext>
                </a:extLst>
              </a:tr>
              <a:tr h="798866">
                <a:tc>
                  <a:txBody>
                    <a:bodyPr/>
                    <a:lstStyle/>
                    <a:p>
                      <a:r>
                        <a:rPr lang="zh-CN" altLang="en-US" dirty="0"/>
                        <a:t>唐梓又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环境搭建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实现敏感词匹配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展示界面的前端设计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汇报</a:t>
                      </a:r>
                      <a:r>
                        <a:rPr lang="en-US" altLang="zh-CN" dirty="0"/>
                        <a:t>ppt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1783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-1323340" y="-1804670"/>
            <a:ext cx="4044950" cy="404495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329035" y="2240280"/>
            <a:ext cx="1938020" cy="193802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311910" y="6296025"/>
            <a:ext cx="1271270" cy="127127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7805" y="227965"/>
            <a:ext cx="11756390" cy="640207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>
            <p:custDataLst>
              <p:tags r:id="rId1"/>
            </p:custDataLst>
          </p:nvPr>
        </p:nvSpPr>
        <p:spPr>
          <a:xfrm>
            <a:off x="5069205" y="1577975"/>
            <a:ext cx="205295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latin typeface="思源宋体 CN Heavy" pitchFamily="18" charset="-122"/>
                <a:ea typeface="思源宋体 CN Heavy" pitchFamily="18" charset="-122"/>
              </a:rPr>
              <a:t>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52073" y="3033395"/>
            <a:ext cx="188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tx1"/>
                </a:solidFill>
                <a:latin typeface="思源宋体 CN Heavy" pitchFamily="18" charset="-122"/>
                <a:ea typeface="思源宋体 CN Heavy" pitchFamily="18" charset="-122"/>
              </a:rPr>
              <a:t>Part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636135" y="4399280"/>
            <a:ext cx="2919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思源宋体 CN Heavy" pitchFamily="18" charset="-122"/>
                <a:ea typeface="思源宋体 CN Heavy" pitchFamily="18" charset="-122"/>
              </a:rPr>
              <a:t>项目概述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6" grpId="0" animBg="1"/>
      <p:bldP spid="48" grpId="0"/>
      <p:bldP spid="3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278765"/>
            <a:ext cx="4003040" cy="769620"/>
            <a:chOff x="0" y="439"/>
            <a:chExt cx="6304" cy="1212"/>
          </a:xfrm>
        </p:grpSpPr>
        <p:sp>
          <p:nvSpPr>
            <p:cNvPr id="14" name="矩形 13"/>
            <p:cNvSpPr/>
            <p:nvPr/>
          </p:nvSpPr>
          <p:spPr>
            <a:xfrm>
              <a:off x="1778" y="1028"/>
              <a:ext cx="2464" cy="189"/>
            </a:xfrm>
            <a:prstGeom prst="rect">
              <a:avLst/>
            </a:prstGeom>
            <a:solidFill>
              <a:srgbClr val="1B5187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0" y="439"/>
              <a:ext cx="6304" cy="1212"/>
              <a:chOff x="343" y="886"/>
              <a:chExt cx="6304" cy="121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50" y="886"/>
                <a:ext cx="6097" cy="1212"/>
                <a:chOff x="6796" y="3041"/>
                <a:chExt cx="6097" cy="1212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6796" y="3045"/>
                  <a:ext cx="6097" cy="1206"/>
                  <a:chOff x="6796" y="3045"/>
                  <a:chExt cx="6097" cy="1206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95" y="3045"/>
                    <a:ext cx="4598" cy="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zh-CN" altLang="en-US" sz="2800" b="1" dirty="0">
                        <a:solidFill>
                          <a:srgbClr val="000000"/>
                        </a:solidFill>
                        <a:latin typeface="思源宋体 CN Heavy" pitchFamily="18" charset="-122"/>
                        <a:ea typeface="思源宋体 CN Heavy" pitchFamily="18" charset="-122"/>
                      </a:rPr>
                      <a:t>项目概述</a:t>
                    </a:r>
                  </a:p>
                </p:txBody>
              </p:sp>
              <p:sp>
                <p:nvSpPr>
                  <p:cNvPr id="7" name="PA-圆角矩形 5"/>
                  <p:cNvSpPr/>
                  <p:nvPr>
                    <p:custDataLst>
                      <p:tags r:id="rId2"/>
                    </p:custDataLst>
                  </p:nvPr>
                </p:nvSpPr>
                <p:spPr>
                  <a:xfrm>
                    <a:off x="6796" y="3122"/>
                    <a:ext cx="1293" cy="112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rgbClr val="000000"/>
                      </a:solidFill>
                      <a:latin typeface="思源宋体 CN Heavy" pitchFamily="18" charset="-122"/>
                      <a:ea typeface="思源宋体 CN Heavy" pitchFamily="18" charset="-122"/>
                    </a:endParaRPr>
                  </a:p>
                </p:txBody>
              </p:sp>
            </p:grpSp>
            <p:sp>
              <p:nvSpPr>
                <p:cNvPr id="10" name="矩形 9"/>
                <p:cNvSpPr/>
                <p:nvPr/>
              </p:nvSpPr>
              <p:spPr>
                <a:xfrm>
                  <a:off x="6980" y="3041"/>
                  <a:ext cx="1371" cy="12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400" dirty="0">
                      <a:solidFill>
                        <a:schemeClr val="bg1">
                          <a:lumMod val="95000"/>
                        </a:schemeClr>
                      </a:solidFill>
                      <a:latin typeface="思源宋体 CN Heavy" pitchFamily="18" charset="-122"/>
                      <a:ea typeface="思源宋体 CN Heavy" pitchFamily="18" charset="-122"/>
                    </a:rPr>
                    <a:t>01</a:t>
                  </a:r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343" y="890"/>
                <a:ext cx="207" cy="1075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7105650" y="0"/>
            <a:ext cx="5086350" cy="6858000"/>
            <a:chOff x="11190" y="0"/>
            <a:chExt cx="8010" cy="10800"/>
          </a:xfrm>
        </p:grpSpPr>
        <p:sp>
          <p:nvSpPr>
            <p:cNvPr id="28" name="íŝḻïḋè"/>
            <p:cNvSpPr/>
            <p:nvPr/>
          </p:nvSpPr>
          <p:spPr>
            <a:xfrm>
              <a:off x="11190" y="0"/>
              <a:ext cx="8010" cy="10800"/>
            </a:xfrm>
            <a:prstGeom prst="rect">
              <a:avLst/>
            </a:prstGeom>
            <a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íŝḻïḋè"/>
            <p:cNvSpPr/>
            <p:nvPr/>
          </p:nvSpPr>
          <p:spPr>
            <a:xfrm>
              <a:off x="11190" y="1"/>
              <a:ext cx="8010" cy="10799"/>
            </a:xfrm>
            <a:prstGeom prst="rect">
              <a:avLst/>
            </a:prstGeom>
            <a:solidFill>
              <a:srgbClr val="1B5187">
                <a:alpha val="35000"/>
              </a:srgbClr>
            </a:solid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#29467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" y="2073148"/>
            <a:ext cx="7123176" cy="3143504"/>
            <a:chOff x="1" y="1895348"/>
            <a:chExt cx="7123176" cy="3143504"/>
          </a:xfrm>
        </p:grpSpPr>
        <p:sp>
          <p:nvSpPr>
            <p:cNvPr id="17" name="í$ḻídè"/>
            <p:cNvSpPr/>
            <p:nvPr/>
          </p:nvSpPr>
          <p:spPr>
            <a:xfrm>
              <a:off x="1" y="1895348"/>
              <a:ext cx="7123176" cy="31435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95000"/>
                    <a:alpha val="80000"/>
                  </a:schemeClr>
                </a:gs>
              </a:gsLst>
              <a:lin ang="0" scaled="1"/>
            </a:gra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8" name="ïşlíďe"/>
            <p:cNvSpPr/>
            <p:nvPr/>
          </p:nvSpPr>
          <p:spPr>
            <a:xfrm>
              <a:off x="6967728" y="1895348"/>
              <a:ext cx="155448" cy="3143504"/>
            </a:xfrm>
            <a:prstGeom prst="rect">
              <a:avLst/>
            </a:prstGeom>
            <a:solidFill>
              <a:srgbClr val="1B5187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BBA892C3-FDE2-A385-D604-F98721383188}"/>
              </a:ext>
            </a:extLst>
          </p:cNvPr>
          <p:cNvSpPr txBox="1"/>
          <p:nvPr/>
        </p:nvSpPr>
        <p:spPr>
          <a:xfrm>
            <a:off x="952500" y="1575435"/>
            <a:ext cx="48207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。课程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级任务要求对动态网页内容实时识别与控制，而微博接口采用 </a:t>
            </a:r>
            <a:r>
              <a:rPr lang="en-US" altLang="zh-CN" sz="2400" dirty="0">
                <a:latin typeface="+mn-ea"/>
              </a:rPr>
              <a:t>HTTPS+JSON</a:t>
            </a:r>
            <a:r>
              <a:rPr lang="zh-CN" altLang="en-US" sz="2400" dirty="0">
                <a:latin typeface="+mn-ea"/>
              </a:rPr>
              <a:t>，恰好满足“动态网页”场景；同时其开放搜索 </a:t>
            </a:r>
            <a:r>
              <a:rPr lang="en-US" altLang="zh-CN" sz="2400" dirty="0">
                <a:latin typeface="+mn-ea"/>
              </a:rPr>
              <a:t>API </a:t>
            </a:r>
            <a:r>
              <a:rPr lang="zh-CN" altLang="en-US" sz="2400" dirty="0">
                <a:latin typeface="+mn-ea"/>
              </a:rPr>
              <a:t>便于大规模采集，为课程实验提供真实数据环境。故选取微博移动端接口，构建自动抓取→敏感词匹配→水军引导的闭环系统，验证舆情快速响应的可行性。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-1323340" y="-1804670"/>
            <a:ext cx="4044950" cy="404495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329035" y="2240280"/>
            <a:ext cx="1938020" cy="193802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311910" y="6296025"/>
            <a:ext cx="1271270" cy="127127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7805" y="227965"/>
            <a:ext cx="11756390" cy="640207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>
            <p:custDataLst>
              <p:tags r:id="rId1"/>
            </p:custDataLst>
          </p:nvPr>
        </p:nvSpPr>
        <p:spPr>
          <a:xfrm>
            <a:off x="5069205" y="1577975"/>
            <a:ext cx="205295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latin typeface="思源宋体 CN Heavy" pitchFamily="18" charset="-122"/>
                <a:ea typeface="思源宋体 CN Heavy" pitchFamily="18" charset="-122"/>
              </a:rPr>
              <a:t>02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51754" y="3046770"/>
            <a:ext cx="188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tx1"/>
                </a:solidFill>
                <a:latin typeface="思源宋体 CN Heavy" pitchFamily="18" charset="-122"/>
                <a:ea typeface="思源宋体 CN Heavy" pitchFamily="18" charset="-122"/>
              </a:rPr>
              <a:t>Part</a:t>
            </a:r>
          </a:p>
        </p:txBody>
      </p:sp>
      <p:sp>
        <p:nvSpPr>
          <p:cNvPr id="65" name="矩形 64"/>
          <p:cNvSpPr/>
          <p:nvPr/>
        </p:nvSpPr>
        <p:spPr>
          <a:xfrm>
            <a:off x="4852167" y="4907915"/>
            <a:ext cx="24876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宋体 CN Heavy" pitchFamily="18" charset="-122"/>
                <a:ea typeface="思源宋体 CN Heavy" pitchFamily="18" charset="-122"/>
              </a:rPr>
              <a:t>The  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思源宋体 CN Heavy" pitchFamily="18" charset="-122"/>
                <a:ea typeface="思源宋体 CN Heavy" pitchFamily="18" charset="-122"/>
              </a:rPr>
              <a:t>background 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宋体 CN Heavy" pitchFamily="18" charset="-122"/>
                <a:ea typeface="思源宋体 CN Heavy" pitchFamily="18" charset="-122"/>
              </a:rPr>
              <a:t>of the topic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39E1D1-B80B-65A0-8035-FD77A9B5C4B5}"/>
              </a:ext>
            </a:extLst>
          </p:cNvPr>
          <p:cNvSpPr txBox="1"/>
          <p:nvPr/>
        </p:nvSpPr>
        <p:spPr>
          <a:xfrm>
            <a:off x="4636135" y="4399280"/>
            <a:ext cx="291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思源宋体 CN Heavy" pitchFamily="18" charset="-122"/>
                <a:ea typeface="思源宋体 CN Heavy" pitchFamily="18" charset="-122"/>
              </a:rPr>
              <a:t>具体功能概述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6" grpId="0" animBg="1"/>
      <p:bldP spid="48" grpId="0"/>
      <p:bldP spid="3" grpId="0"/>
      <p:bldP spid="6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78765"/>
            <a:ext cx="4003040" cy="769620"/>
            <a:chOff x="0" y="439"/>
            <a:chExt cx="6304" cy="1212"/>
          </a:xfrm>
        </p:grpSpPr>
        <p:sp>
          <p:nvSpPr>
            <p:cNvPr id="14" name="矩形 13"/>
            <p:cNvSpPr/>
            <p:nvPr/>
          </p:nvSpPr>
          <p:spPr>
            <a:xfrm>
              <a:off x="1778" y="1028"/>
              <a:ext cx="2464" cy="189"/>
            </a:xfrm>
            <a:prstGeom prst="rect">
              <a:avLst/>
            </a:prstGeom>
            <a:solidFill>
              <a:srgbClr val="1B5187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0" y="439"/>
              <a:ext cx="6304" cy="1212"/>
              <a:chOff x="343" y="886"/>
              <a:chExt cx="6304" cy="121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50" y="886"/>
                <a:ext cx="6097" cy="1212"/>
                <a:chOff x="6796" y="3041"/>
                <a:chExt cx="6097" cy="1212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6796" y="3045"/>
                  <a:ext cx="6097" cy="1206"/>
                  <a:chOff x="6796" y="3045"/>
                  <a:chExt cx="6097" cy="1206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95" y="3045"/>
                    <a:ext cx="4598" cy="8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zh-CN" altLang="en-US" sz="2800" b="1" dirty="0">
                        <a:solidFill>
                          <a:srgbClr val="000000"/>
                        </a:solidFill>
                        <a:latin typeface="思源宋体 CN Heavy" pitchFamily="18" charset="-122"/>
                        <a:ea typeface="思源宋体 CN Heavy" pitchFamily="18" charset="-122"/>
                        <a:sym typeface="+mn-ea"/>
                      </a:rPr>
                      <a:t>具体功能概述</a:t>
                    </a:r>
                    <a:endParaRPr lang="zh-CN" altLang="en-US" sz="2800" b="1" dirty="0">
                      <a:solidFill>
                        <a:srgbClr val="000000"/>
                      </a:solidFill>
                      <a:latin typeface="思源宋体 CN Heavy" pitchFamily="18" charset="-122"/>
                      <a:ea typeface="思源宋体 CN Heavy" pitchFamily="18" charset="-122"/>
                    </a:endParaRPr>
                  </a:p>
                </p:txBody>
              </p:sp>
              <p:sp>
                <p:nvSpPr>
                  <p:cNvPr id="7" name="PA-圆角矩形 5"/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6796" y="3122"/>
                    <a:ext cx="1293" cy="112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rgbClr val="000000"/>
                      </a:solidFill>
                      <a:latin typeface="思源宋体 CN Heavy" pitchFamily="18" charset="-122"/>
                      <a:ea typeface="思源宋体 CN Heavy" pitchFamily="18" charset="-122"/>
                    </a:endParaRPr>
                  </a:p>
                </p:txBody>
              </p:sp>
            </p:grpSp>
            <p:sp>
              <p:nvSpPr>
                <p:cNvPr id="10" name="矩形 9"/>
                <p:cNvSpPr/>
                <p:nvPr/>
              </p:nvSpPr>
              <p:spPr>
                <a:xfrm>
                  <a:off x="6980" y="3041"/>
                  <a:ext cx="1371" cy="12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400" dirty="0">
                      <a:solidFill>
                        <a:schemeClr val="bg1">
                          <a:lumMod val="95000"/>
                        </a:schemeClr>
                      </a:solidFill>
                      <a:latin typeface="思源宋体 CN Heavy" pitchFamily="18" charset="-122"/>
                      <a:ea typeface="思源宋体 CN Heavy" pitchFamily="18" charset="-122"/>
                    </a:rPr>
                    <a:t>02</a:t>
                  </a:r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343" y="890"/>
                <a:ext cx="207" cy="1075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8893D7FC-4531-EF56-DC22-9C776F7692AA}"/>
              </a:ext>
            </a:extLst>
          </p:cNvPr>
          <p:cNvSpPr txBox="1"/>
          <p:nvPr/>
        </p:nvSpPr>
        <p:spPr>
          <a:xfrm>
            <a:off x="1405741" y="1678043"/>
            <a:ext cx="889571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1. </a:t>
            </a:r>
            <a:r>
              <a:rPr lang="zh-CN" altLang="en-US" sz="2000" dirty="0">
                <a:latin typeface="+mn-ea"/>
              </a:rPr>
              <a:t>数据采集  </a:t>
            </a:r>
          </a:p>
          <a:p>
            <a:r>
              <a:rPr lang="zh-CN" altLang="en-US" sz="2000" dirty="0">
                <a:latin typeface="+mn-ea"/>
              </a:rPr>
              <a:t>   </a:t>
            </a:r>
            <a:r>
              <a:rPr lang="en-US" altLang="zh-CN" sz="2000" dirty="0">
                <a:latin typeface="+mn-ea"/>
              </a:rPr>
              <a:t>- </a:t>
            </a:r>
            <a:r>
              <a:rPr lang="zh-CN" altLang="en-US" sz="2000" dirty="0">
                <a:latin typeface="+mn-ea"/>
              </a:rPr>
              <a:t>通过微博移动端搜索</a:t>
            </a:r>
            <a:r>
              <a:rPr lang="en-US" altLang="zh-CN" sz="2000" dirty="0">
                <a:latin typeface="+mn-ea"/>
              </a:rPr>
              <a:t>API</a:t>
            </a:r>
            <a:r>
              <a:rPr lang="zh-CN" altLang="en-US" sz="2000" dirty="0">
                <a:latin typeface="+mn-ea"/>
              </a:rPr>
              <a:t>，按关键词实时抓取博文，含用户名、内容、时间、转发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评论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点赞量，无需</a:t>
            </a:r>
            <a:r>
              <a:rPr lang="en-US" altLang="zh-CN" sz="2000" dirty="0">
                <a:latin typeface="+mn-ea"/>
              </a:rPr>
              <a:t>Cookie</a:t>
            </a:r>
            <a:r>
              <a:rPr lang="zh-CN" altLang="en-US" sz="2000" dirty="0">
                <a:latin typeface="+mn-ea"/>
              </a:rPr>
              <a:t>即可稳定获取。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2. </a:t>
            </a:r>
            <a:r>
              <a:rPr lang="zh-CN" altLang="en-US" sz="2000" dirty="0">
                <a:latin typeface="+mn-ea"/>
              </a:rPr>
              <a:t>协议还原  </a:t>
            </a:r>
          </a:p>
          <a:p>
            <a:r>
              <a:rPr lang="zh-CN" altLang="en-US" sz="2000" dirty="0">
                <a:latin typeface="+mn-ea"/>
              </a:rPr>
              <a:t>   </a:t>
            </a:r>
            <a:r>
              <a:rPr lang="en-US" altLang="zh-CN" sz="2000" dirty="0">
                <a:latin typeface="+mn-ea"/>
              </a:rPr>
              <a:t>- </a:t>
            </a:r>
            <a:r>
              <a:rPr lang="zh-CN" altLang="en-US" sz="2000" dirty="0">
                <a:latin typeface="+mn-ea"/>
              </a:rPr>
              <a:t>解析</a:t>
            </a:r>
            <a:r>
              <a:rPr lang="en-US" altLang="zh-CN" sz="2000" dirty="0">
                <a:latin typeface="+mn-ea"/>
              </a:rPr>
              <a:t>HTTPS</a:t>
            </a:r>
            <a:r>
              <a:rPr lang="zh-CN" altLang="en-US" sz="2000" dirty="0">
                <a:latin typeface="+mn-ea"/>
              </a:rPr>
              <a:t>响应中的</a:t>
            </a:r>
            <a:r>
              <a:rPr lang="en-US" altLang="zh-CN" sz="2000" dirty="0">
                <a:latin typeface="+mn-ea"/>
              </a:rPr>
              <a:t>JSON</a:t>
            </a:r>
            <a:r>
              <a:rPr lang="zh-CN" altLang="en-US" sz="2000" dirty="0">
                <a:latin typeface="+mn-ea"/>
              </a:rPr>
              <a:t>，提取纯文本及元数据，支持长微博、转评链式结构的明文还原。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3. </a:t>
            </a:r>
            <a:r>
              <a:rPr lang="zh-CN" altLang="en-US" sz="2000" dirty="0">
                <a:latin typeface="+mn-ea"/>
              </a:rPr>
              <a:t>敏感词匹配  </a:t>
            </a:r>
          </a:p>
          <a:p>
            <a:r>
              <a:rPr lang="zh-CN" altLang="en-US" sz="2000" dirty="0">
                <a:latin typeface="+mn-ea"/>
              </a:rPr>
              <a:t>   </a:t>
            </a:r>
            <a:r>
              <a:rPr lang="en-US" altLang="zh-CN" sz="2000" dirty="0">
                <a:latin typeface="+mn-ea"/>
              </a:rPr>
              <a:t>- </a:t>
            </a:r>
            <a:r>
              <a:rPr lang="zh-CN" altLang="en-US" sz="2000" dirty="0">
                <a:latin typeface="+mn-ea"/>
              </a:rPr>
              <a:t>使用</a:t>
            </a:r>
            <a:r>
              <a:rPr lang="en-US" altLang="zh-CN" sz="2000" dirty="0">
                <a:latin typeface="+mn-ea"/>
              </a:rPr>
              <a:t>AC</a:t>
            </a:r>
            <a:r>
              <a:rPr lang="zh-CN" altLang="en-US" sz="2000" dirty="0">
                <a:latin typeface="+mn-ea"/>
              </a:rPr>
              <a:t>自动机多模算法，对博文全字段进行毫秒级敏感词命中；支持谐音、通配符、夹带“*”等变形识别，并记录命中关键词及上下文。</a:t>
            </a:r>
          </a:p>
          <a:p>
            <a:endParaRPr lang="zh-CN" altLang="en-US" sz="2000" dirty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22140-A55F-134F-D276-09D32EF45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FABD0FF-5FEA-C4F1-A007-EEBF58E3D882}"/>
              </a:ext>
            </a:extLst>
          </p:cNvPr>
          <p:cNvGrpSpPr/>
          <p:nvPr/>
        </p:nvGrpSpPr>
        <p:grpSpPr>
          <a:xfrm>
            <a:off x="0" y="278765"/>
            <a:ext cx="4003040" cy="769620"/>
            <a:chOff x="0" y="439"/>
            <a:chExt cx="6304" cy="121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14A9665-74FB-C9F4-3D3B-69853D4F8B23}"/>
                </a:ext>
              </a:extLst>
            </p:cNvPr>
            <p:cNvSpPr/>
            <p:nvPr/>
          </p:nvSpPr>
          <p:spPr>
            <a:xfrm>
              <a:off x="1778" y="1028"/>
              <a:ext cx="2464" cy="189"/>
            </a:xfrm>
            <a:prstGeom prst="rect">
              <a:avLst/>
            </a:prstGeom>
            <a:solidFill>
              <a:srgbClr val="1B5187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B8D60E0-4450-0319-9B77-786CA7C02273}"/>
                </a:ext>
              </a:extLst>
            </p:cNvPr>
            <p:cNvGrpSpPr/>
            <p:nvPr/>
          </p:nvGrpSpPr>
          <p:grpSpPr>
            <a:xfrm>
              <a:off x="0" y="439"/>
              <a:ext cx="6304" cy="1212"/>
              <a:chOff x="343" y="886"/>
              <a:chExt cx="6304" cy="1212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B052AC7E-2479-DA5A-2A29-EB25E7CFB7E5}"/>
                  </a:ext>
                </a:extLst>
              </p:cNvPr>
              <p:cNvGrpSpPr/>
              <p:nvPr/>
            </p:nvGrpSpPr>
            <p:grpSpPr>
              <a:xfrm>
                <a:off x="550" y="886"/>
                <a:ext cx="6097" cy="1212"/>
                <a:chOff x="6796" y="3041"/>
                <a:chExt cx="6097" cy="1212"/>
              </a:xfrm>
            </p:grpSpPr>
            <p:grpSp>
              <p:nvGrpSpPr>
                <p:cNvPr id="2" name="组合 1">
                  <a:extLst>
                    <a:ext uri="{FF2B5EF4-FFF2-40B4-BE49-F238E27FC236}">
                      <a16:creationId xmlns:a16="http://schemas.microsoft.com/office/drawing/2014/main" id="{0FBDAB3E-8BBF-05E2-EC39-B161B7120B80}"/>
                    </a:ext>
                  </a:extLst>
                </p:cNvPr>
                <p:cNvGrpSpPr/>
                <p:nvPr/>
              </p:nvGrpSpPr>
              <p:grpSpPr>
                <a:xfrm>
                  <a:off x="6796" y="3045"/>
                  <a:ext cx="6097" cy="1206"/>
                  <a:chOff x="6796" y="3045"/>
                  <a:chExt cx="6097" cy="1206"/>
                </a:xfrm>
              </p:grpSpPr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174E7344-25AC-AE2A-E853-C7459ED7EC8F}"/>
                      </a:ext>
                    </a:extLst>
                  </p:cNvPr>
                  <p:cNvSpPr txBox="1"/>
                  <p:nvPr/>
                </p:nvSpPr>
                <p:spPr>
                  <a:xfrm>
                    <a:off x="8295" y="3045"/>
                    <a:ext cx="4598" cy="8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zh-CN" altLang="en-US" sz="2800" b="1" dirty="0">
                        <a:solidFill>
                          <a:srgbClr val="000000"/>
                        </a:solidFill>
                        <a:latin typeface="思源宋体 CN Heavy" pitchFamily="18" charset="-122"/>
                        <a:ea typeface="思源宋体 CN Heavy" pitchFamily="18" charset="-122"/>
                        <a:sym typeface="+mn-ea"/>
                      </a:rPr>
                      <a:t>具体功能概述</a:t>
                    </a:r>
                    <a:endParaRPr lang="zh-CN" altLang="en-US" sz="2800" b="1" dirty="0">
                      <a:solidFill>
                        <a:srgbClr val="000000"/>
                      </a:solidFill>
                      <a:latin typeface="思源宋体 CN Heavy" pitchFamily="18" charset="-122"/>
                      <a:ea typeface="思源宋体 CN Heavy" pitchFamily="18" charset="-122"/>
                    </a:endParaRPr>
                  </a:p>
                </p:txBody>
              </p:sp>
              <p:sp>
                <p:nvSpPr>
                  <p:cNvPr id="7" name="PA-圆角矩形 5">
                    <a:extLst>
                      <a:ext uri="{FF2B5EF4-FFF2-40B4-BE49-F238E27FC236}">
                        <a16:creationId xmlns:a16="http://schemas.microsoft.com/office/drawing/2014/main" id="{13B918CB-21E8-CA37-0E6F-0CEE73AD91CA}"/>
                      </a:ext>
                    </a:extLst>
                  </p:cNvPr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6796" y="3122"/>
                    <a:ext cx="1293" cy="112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rgbClr val="000000"/>
                      </a:solidFill>
                      <a:latin typeface="思源宋体 CN Heavy" pitchFamily="18" charset="-122"/>
                      <a:ea typeface="思源宋体 CN Heavy" pitchFamily="18" charset="-122"/>
                    </a:endParaRPr>
                  </a:p>
                </p:txBody>
              </p:sp>
            </p:grp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BB522E83-28EB-01CB-A730-A7B37F8EEE07}"/>
                    </a:ext>
                  </a:extLst>
                </p:cNvPr>
                <p:cNvSpPr/>
                <p:nvPr/>
              </p:nvSpPr>
              <p:spPr>
                <a:xfrm>
                  <a:off x="6980" y="3041"/>
                  <a:ext cx="1371" cy="12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400" dirty="0">
                      <a:solidFill>
                        <a:schemeClr val="bg1">
                          <a:lumMod val="95000"/>
                        </a:schemeClr>
                      </a:solidFill>
                      <a:latin typeface="思源宋体 CN Heavy" pitchFamily="18" charset="-122"/>
                      <a:ea typeface="思源宋体 CN Heavy" pitchFamily="18" charset="-122"/>
                    </a:rPr>
                    <a:t>02</a:t>
                  </a:r>
                </a:p>
              </p:txBody>
            </p:sp>
          </p:grp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0D30DFC-093A-20B1-7768-453B7474B7AA}"/>
                  </a:ext>
                </a:extLst>
              </p:cNvPr>
              <p:cNvSpPr/>
              <p:nvPr/>
            </p:nvSpPr>
            <p:spPr>
              <a:xfrm>
                <a:off x="343" y="890"/>
                <a:ext cx="207" cy="1075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16D422F5-3E76-6C7C-D4D3-87B1754CA158}"/>
              </a:ext>
            </a:extLst>
          </p:cNvPr>
          <p:cNvSpPr txBox="1"/>
          <p:nvPr/>
        </p:nvSpPr>
        <p:spPr>
          <a:xfrm>
            <a:off x="1405741" y="1678043"/>
            <a:ext cx="889571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4. </a:t>
            </a:r>
            <a:r>
              <a:rPr lang="zh-CN" altLang="en-US" sz="2000" dirty="0">
                <a:latin typeface="+mn-ea"/>
              </a:rPr>
              <a:t>舆论控制（水军引导）  </a:t>
            </a:r>
          </a:p>
          <a:p>
            <a:r>
              <a:rPr lang="zh-CN" altLang="en-US" sz="2000" dirty="0">
                <a:latin typeface="+mn-ea"/>
              </a:rPr>
              <a:t>   </a:t>
            </a:r>
            <a:r>
              <a:rPr lang="en-US" altLang="zh-CN" sz="2000" dirty="0">
                <a:latin typeface="+mn-ea"/>
              </a:rPr>
              <a:t>- </a:t>
            </a:r>
            <a:r>
              <a:rPr lang="zh-CN" altLang="en-US" sz="2000" dirty="0">
                <a:latin typeface="+mn-ea"/>
              </a:rPr>
              <a:t>对命中博文自动调用微博评论接口，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分钟内投放≥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条正面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中性回复，将负面主题压出热门前</a:t>
            </a:r>
            <a:r>
              <a:rPr lang="en-US" altLang="zh-CN" sz="2000" dirty="0">
                <a:latin typeface="+mn-ea"/>
              </a:rPr>
              <a:t>20</a:t>
            </a:r>
            <a:r>
              <a:rPr lang="zh-CN" altLang="en-US" sz="2000" dirty="0">
                <a:latin typeface="+mn-ea"/>
              </a:rPr>
              <a:t>条，实现“淹没”效果。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5. </a:t>
            </a:r>
            <a:r>
              <a:rPr lang="zh-CN" altLang="en-US" sz="2000" dirty="0">
                <a:latin typeface="+mn-ea"/>
              </a:rPr>
              <a:t>数据存储与展示  </a:t>
            </a:r>
          </a:p>
          <a:p>
            <a:r>
              <a:rPr lang="zh-CN" altLang="en-US" sz="2000" dirty="0">
                <a:latin typeface="+mn-ea"/>
              </a:rPr>
              <a:t>   </a:t>
            </a:r>
            <a:r>
              <a:rPr lang="en-US" altLang="zh-CN" sz="2000" dirty="0">
                <a:latin typeface="+mn-ea"/>
              </a:rPr>
              <a:t>- MySQL</a:t>
            </a:r>
            <a:r>
              <a:rPr lang="zh-CN" altLang="en-US" sz="2000" dirty="0">
                <a:latin typeface="+mn-ea"/>
              </a:rPr>
              <a:t>存储原始博文、命中记录；</a:t>
            </a:r>
            <a:r>
              <a:rPr lang="en-US" altLang="zh-CN" sz="2000" dirty="0">
                <a:latin typeface="+mn-ea"/>
              </a:rPr>
              <a:t>Flask Web</a:t>
            </a:r>
            <a:r>
              <a:rPr lang="zh-CN" altLang="en-US" sz="2000" dirty="0">
                <a:latin typeface="+mn-ea"/>
              </a:rPr>
              <a:t>提供查询、命中列表、单条屏蔽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已引导状态标识，支持按关键词、时间段筛选。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6. </a:t>
            </a:r>
            <a:r>
              <a:rPr lang="zh-CN" altLang="en-US" sz="2000" dirty="0">
                <a:latin typeface="+mn-ea"/>
              </a:rPr>
              <a:t>性能与可靠性  </a:t>
            </a:r>
          </a:p>
          <a:p>
            <a:r>
              <a:rPr lang="zh-CN" altLang="en-US" sz="2000" dirty="0">
                <a:latin typeface="+mn-ea"/>
              </a:rPr>
              <a:t>   </a:t>
            </a:r>
            <a:r>
              <a:rPr lang="en-US" altLang="zh-CN" sz="2000" dirty="0">
                <a:latin typeface="+mn-ea"/>
              </a:rPr>
              <a:t>- </a:t>
            </a:r>
            <a:r>
              <a:rPr lang="zh-CN" altLang="en-US" sz="2000" dirty="0">
                <a:latin typeface="+mn-ea"/>
              </a:rPr>
              <a:t>单实例抓取≥</a:t>
            </a:r>
            <a:r>
              <a:rPr lang="en-US" altLang="zh-CN" sz="2000" dirty="0">
                <a:latin typeface="+mn-ea"/>
              </a:rPr>
              <a:t>500</a:t>
            </a:r>
            <a:r>
              <a:rPr lang="zh-CN" altLang="en-US" sz="2000" dirty="0">
                <a:latin typeface="+mn-ea"/>
              </a:rPr>
              <a:t>条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分钟，匹配延迟</a:t>
            </a:r>
            <a:r>
              <a:rPr lang="en-US" altLang="zh-CN" sz="2000" dirty="0">
                <a:latin typeface="+mn-ea"/>
              </a:rPr>
              <a:t>&lt;100 </a:t>
            </a:r>
            <a:r>
              <a:rPr lang="en-US" altLang="zh-CN" sz="2000" dirty="0" err="1">
                <a:latin typeface="+mn-ea"/>
              </a:rPr>
              <a:t>ms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7×24</a:t>
            </a:r>
            <a:r>
              <a:rPr lang="zh-CN" altLang="en-US" sz="2000" dirty="0">
                <a:latin typeface="+mn-ea"/>
              </a:rPr>
              <a:t>小时连续运行无丢包；日志记录异常并自动重试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次。</a:t>
            </a:r>
          </a:p>
          <a:p>
            <a:endParaRPr lang="zh-CN" altLang="en-US" sz="20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348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-1323340" y="-1804670"/>
            <a:ext cx="4044950" cy="404495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329035" y="2240280"/>
            <a:ext cx="1938020" cy="193802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311910" y="6296025"/>
            <a:ext cx="1271270" cy="127127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7805" y="227965"/>
            <a:ext cx="11756390" cy="640207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>
            <p:custDataLst>
              <p:tags r:id="rId1"/>
            </p:custDataLst>
          </p:nvPr>
        </p:nvSpPr>
        <p:spPr>
          <a:xfrm>
            <a:off x="5069205" y="1577975"/>
            <a:ext cx="205295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latin typeface="思源宋体 CN Heavy" pitchFamily="18" charset="-122"/>
                <a:ea typeface="思源宋体 CN Heavy" pitchFamily="18" charset="-122"/>
              </a:rPr>
              <a:t>03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52073" y="3027720"/>
            <a:ext cx="188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tx1"/>
                </a:solidFill>
                <a:latin typeface="思源宋体 CN Heavy" pitchFamily="18" charset="-122"/>
                <a:ea typeface="思源宋体 CN Heavy" pitchFamily="18" charset="-122"/>
              </a:rPr>
              <a:t>Part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636135" y="4399280"/>
            <a:ext cx="291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思源宋体 CN Heavy" pitchFamily="18" charset="-122"/>
                <a:ea typeface="思源宋体 CN Heavy" pitchFamily="18" charset="-122"/>
                <a:sym typeface="+mn-ea"/>
              </a:rPr>
              <a:t>可能遇见的问题</a:t>
            </a:r>
            <a:endParaRPr lang="zh-CN" altLang="en-US" sz="2800" b="1" dirty="0">
              <a:solidFill>
                <a:srgbClr val="000000"/>
              </a:solidFill>
              <a:latin typeface="思源宋体 CN Heavy" pitchFamily="18" charset="-122"/>
              <a:ea typeface="思源宋体 CN Heavy" pitchFamily="18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6" grpId="0" animBg="1"/>
      <p:bldP spid="48" grpId="0"/>
      <p:bldP spid="3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78765"/>
            <a:ext cx="4003040" cy="769620"/>
            <a:chOff x="0" y="439"/>
            <a:chExt cx="6304" cy="1212"/>
          </a:xfrm>
        </p:grpSpPr>
        <p:sp>
          <p:nvSpPr>
            <p:cNvPr id="14" name="矩形 13"/>
            <p:cNvSpPr/>
            <p:nvPr/>
          </p:nvSpPr>
          <p:spPr>
            <a:xfrm>
              <a:off x="1778" y="1028"/>
              <a:ext cx="2464" cy="189"/>
            </a:xfrm>
            <a:prstGeom prst="rect">
              <a:avLst/>
            </a:prstGeom>
            <a:solidFill>
              <a:srgbClr val="1B5187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0" y="439"/>
              <a:ext cx="6304" cy="1212"/>
              <a:chOff x="343" y="886"/>
              <a:chExt cx="6304" cy="121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50" y="886"/>
                <a:ext cx="6097" cy="1212"/>
                <a:chOff x="6796" y="3041"/>
                <a:chExt cx="6097" cy="1212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6796" y="3045"/>
                  <a:ext cx="6097" cy="1206"/>
                  <a:chOff x="6796" y="3045"/>
                  <a:chExt cx="6097" cy="1206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95" y="3045"/>
                    <a:ext cx="4598" cy="8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zh-CN" altLang="en-US" sz="2800" b="1" dirty="0">
                        <a:solidFill>
                          <a:srgbClr val="000000"/>
                        </a:solidFill>
                        <a:latin typeface="思源宋体 CN Heavy" pitchFamily="18" charset="-122"/>
                        <a:ea typeface="思源宋体 CN Heavy" pitchFamily="18" charset="-122"/>
                        <a:sym typeface="+mn-ea"/>
                      </a:rPr>
                      <a:t>可能遇到的问题</a:t>
                    </a:r>
                    <a:endParaRPr lang="zh-CN" altLang="en-US" sz="2800" b="1" dirty="0">
                      <a:solidFill>
                        <a:srgbClr val="000000"/>
                      </a:solidFill>
                      <a:latin typeface="思源宋体 CN Heavy" pitchFamily="18" charset="-122"/>
                      <a:ea typeface="思源宋体 CN Heavy" pitchFamily="18" charset="-122"/>
                    </a:endParaRPr>
                  </a:p>
                </p:txBody>
              </p:sp>
              <p:sp>
                <p:nvSpPr>
                  <p:cNvPr id="7" name="PA-圆角矩形 5"/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6796" y="3122"/>
                    <a:ext cx="1293" cy="112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rgbClr val="000000"/>
                      </a:solidFill>
                      <a:latin typeface="思源宋体 CN Heavy" pitchFamily="18" charset="-122"/>
                      <a:ea typeface="思源宋体 CN Heavy" pitchFamily="18" charset="-122"/>
                    </a:endParaRPr>
                  </a:p>
                </p:txBody>
              </p:sp>
            </p:grpSp>
            <p:sp>
              <p:nvSpPr>
                <p:cNvPr id="10" name="矩形 9"/>
                <p:cNvSpPr/>
                <p:nvPr/>
              </p:nvSpPr>
              <p:spPr>
                <a:xfrm>
                  <a:off x="6980" y="3041"/>
                  <a:ext cx="1371" cy="12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400" dirty="0">
                      <a:solidFill>
                        <a:schemeClr val="bg1">
                          <a:lumMod val="95000"/>
                        </a:schemeClr>
                      </a:solidFill>
                      <a:latin typeface="思源宋体 CN Heavy" pitchFamily="18" charset="-122"/>
                      <a:ea typeface="思源宋体 CN Heavy" pitchFamily="18" charset="-122"/>
                    </a:rPr>
                    <a:t>04</a:t>
                  </a:r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343" y="890"/>
                <a:ext cx="207" cy="1075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CB320E6-AB74-44D9-2093-7A6D2889A8FA}"/>
              </a:ext>
            </a:extLst>
          </p:cNvPr>
          <p:cNvSpPr txBox="1"/>
          <p:nvPr/>
        </p:nvSpPr>
        <p:spPr>
          <a:xfrm>
            <a:off x="1397074" y="1047115"/>
            <a:ext cx="44120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zh-CN" altLang="en-US" dirty="0"/>
              <a:t>数据采集：</a:t>
            </a:r>
          </a:p>
          <a:p>
            <a:pPr marL="800100" lvl="1" indent="-342900" fontAlgn="base">
              <a:buFont typeface="+mj-ea"/>
              <a:buAutoNum type="circleNumDbPlain"/>
            </a:pPr>
            <a:r>
              <a:rPr lang="zh-CN" altLang="en-US" dirty="0"/>
              <a:t>微博反爬升级：同一</a:t>
            </a:r>
            <a:r>
              <a:rPr lang="en-US" altLang="zh-CN" dirty="0"/>
              <a:t>IP/UA</a:t>
            </a:r>
            <a:r>
              <a:rPr lang="zh-CN" altLang="en-US" dirty="0"/>
              <a:t>高频访问会触发</a:t>
            </a:r>
            <a:r>
              <a:rPr lang="en-US" altLang="zh-CN" dirty="0"/>
              <a:t>302</a:t>
            </a:r>
            <a:r>
              <a:rPr lang="zh-CN" altLang="en-US" dirty="0"/>
              <a:t>跳转或要求登录，需动态代理池与随机</a:t>
            </a:r>
            <a:r>
              <a:rPr lang="en-US" altLang="zh-CN" dirty="0"/>
              <a:t>UA</a:t>
            </a:r>
            <a:r>
              <a:rPr lang="zh-CN" altLang="en-US" dirty="0"/>
              <a:t>。</a:t>
            </a:r>
          </a:p>
          <a:p>
            <a:pPr marL="800100" lvl="1" indent="-342900" fontAlgn="base">
              <a:buFont typeface="+mj-ea"/>
              <a:buAutoNum type="circleNumDbPlain"/>
            </a:pPr>
            <a:r>
              <a:rPr lang="zh-CN" altLang="en-US" dirty="0"/>
              <a:t>接口暗改：搜索</a:t>
            </a:r>
            <a:r>
              <a:rPr lang="en-US" altLang="zh-CN" dirty="0"/>
              <a:t>JSON</a:t>
            </a:r>
            <a:r>
              <a:rPr lang="zh-CN" altLang="en-US" dirty="0"/>
              <a:t>字段名或容器</a:t>
            </a:r>
            <a:r>
              <a:rPr lang="en-US" altLang="zh-CN" dirty="0"/>
              <a:t>ID</a:t>
            </a:r>
            <a:r>
              <a:rPr lang="zh-CN" altLang="en-US" dirty="0"/>
              <a:t>突然变更，导致解析失败，需日志告警</a:t>
            </a:r>
            <a:r>
              <a:rPr lang="en-US" altLang="zh-CN" dirty="0"/>
              <a:t>+</a:t>
            </a:r>
            <a:r>
              <a:rPr lang="zh-CN" altLang="en-US" dirty="0"/>
              <a:t>热修。</a:t>
            </a:r>
          </a:p>
          <a:p>
            <a:pPr marL="800100" lvl="1" indent="-342900" fontAlgn="base">
              <a:buFont typeface="+mj-ea"/>
              <a:buAutoNum type="circleNumDbPlain"/>
            </a:pPr>
            <a:r>
              <a:rPr lang="zh-CN" altLang="en-US" dirty="0"/>
              <a:t>频率限制：移动端虽未明文限流，但连续</a:t>
            </a:r>
            <a:r>
              <a:rPr lang="en-US" altLang="zh-CN" dirty="0"/>
              <a:t>&gt;200</a:t>
            </a:r>
            <a:r>
              <a:rPr lang="zh-CN" altLang="en-US" dirty="0"/>
              <a:t>次</a:t>
            </a:r>
            <a:r>
              <a:rPr lang="en-US" altLang="zh-CN" dirty="0"/>
              <a:t>/</a:t>
            </a:r>
            <a:r>
              <a:rPr lang="zh-CN" altLang="en-US" dirty="0"/>
              <a:t>分钟会返回空</a:t>
            </a:r>
            <a:r>
              <a:rPr lang="en-US" altLang="zh-CN" dirty="0"/>
              <a:t>data</a:t>
            </a:r>
            <a:r>
              <a:rPr lang="zh-CN" altLang="en-US" dirty="0"/>
              <a:t>，需要令牌桶降速。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zh-CN" altLang="en-US" dirty="0"/>
              <a:t>协议还原：</a:t>
            </a:r>
          </a:p>
          <a:p>
            <a:pPr marL="800100" lvl="1" indent="-342900" fontAlgn="base">
              <a:buFont typeface="+mj-ea"/>
              <a:buAutoNum type="circleNumDbPlain"/>
            </a:pPr>
            <a:r>
              <a:rPr lang="zh-CN" altLang="en-US" dirty="0"/>
              <a:t>长微博二次展开：全文被折叠在</a:t>
            </a:r>
            <a:r>
              <a:rPr lang="en-US" altLang="zh-CN" dirty="0"/>
              <a:t>scheme</a:t>
            </a:r>
            <a:r>
              <a:rPr lang="zh-CN" altLang="en-US" dirty="0"/>
              <a:t>链接，需再发一次</a:t>
            </a:r>
            <a:r>
              <a:rPr lang="en-US" altLang="zh-CN" dirty="0"/>
              <a:t>HTTP</a:t>
            </a:r>
            <a:r>
              <a:rPr lang="zh-CN" altLang="en-US" dirty="0"/>
              <a:t>请求，增加复杂度和被封风险。</a:t>
            </a: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0E9D66-A25E-2713-8315-6D6AE541D176}"/>
              </a:ext>
            </a:extLst>
          </p:cNvPr>
          <p:cNvSpPr txBox="1"/>
          <p:nvPr/>
        </p:nvSpPr>
        <p:spPr>
          <a:xfrm>
            <a:off x="6382873" y="1153784"/>
            <a:ext cx="45540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 startAt="3"/>
            </a:pPr>
            <a:r>
              <a:rPr lang="zh-CN" altLang="en-US" dirty="0"/>
              <a:t>敏感词匹配</a:t>
            </a:r>
          </a:p>
          <a:p>
            <a:pPr marL="800100" lvl="1" indent="-342900" fontAlgn="base">
              <a:buFont typeface="+mj-ea"/>
              <a:buAutoNum type="circleNumDbPlain"/>
            </a:pPr>
            <a:r>
              <a:rPr lang="zh-CN" altLang="en-US" dirty="0"/>
              <a:t>对抗变形：谐音、拼音、</a:t>
            </a:r>
            <a:r>
              <a:rPr lang="en-US" altLang="zh-CN" dirty="0"/>
              <a:t>emoji</a:t>
            </a:r>
            <a:r>
              <a:rPr lang="zh-CN" altLang="en-US" dirty="0"/>
              <a:t>拆分、零宽字符，</a:t>
            </a:r>
            <a:r>
              <a:rPr lang="en-US" altLang="zh-CN" dirty="0"/>
              <a:t>AC</a:t>
            </a:r>
            <a:r>
              <a:rPr lang="zh-CN" altLang="en-US" dirty="0"/>
              <a:t>自动机字面匹配会漏检，需先做归一化。</a:t>
            </a:r>
          </a:p>
          <a:p>
            <a:pPr marL="800100" lvl="1" indent="-342900" fontAlgn="base">
              <a:buFont typeface="+mj-ea"/>
              <a:buAutoNum type="circleNumDbPlain"/>
            </a:pPr>
            <a:r>
              <a:rPr lang="zh-CN" altLang="en-US" dirty="0"/>
              <a:t>多义词误杀：如“上海”既是地名也可能是“上海报”，需结合白名单</a:t>
            </a:r>
            <a:r>
              <a:rPr lang="en-US" altLang="zh-CN" dirty="0"/>
              <a:t>/</a:t>
            </a:r>
            <a:r>
              <a:rPr lang="zh-CN" altLang="en-US" dirty="0"/>
              <a:t>上下文权重降低误报。</a:t>
            </a:r>
          </a:p>
          <a:p>
            <a:pPr marL="342900" indent="-342900" fontAlgn="base">
              <a:buFont typeface="+mj-lt"/>
              <a:buAutoNum type="arabicPeriod" startAt="3"/>
            </a:pPr>
            <a:r>
              <a:rPr lang="zh-CN" altLang="en-US" dirty="0"/>
              <a:t>舆论控制（水军引导）</a:t>
            </a:r>
          </a:p>
          <a:p>
            <a:pPr marL="800100" lvl="1" indent="-342900" fontAlgn="base">
              <a:buFont typeface="+mj-ea"/>
              <a:buAutoNum type="circleNumDbPlain"/>
            </a:pPr>
            <a:r>
              <a:rPr lang="zh-CN" altLang="en-US" dirty="0"/>
              <a:t>评论接口</a:t>
            </a:r>
            <a:r>
              <a:rPr lang="en-US" altLang="zh-CN" dirty="0"/>
              <a:t>Cookie</a:t>
            </a:r>
            <a:r>
              <a:rPr lang="zh-CN" altLang="en-US" dirty="0"/>
              <a:t>失效：微博发评需要有效</a:t>
            </a:r>
            <a:r>
              <a:rPr lang="en-US" altLang="zh-CN" dirty="0"/>
              <a:t>SUB</a:t>
            </a:r>
            <a:r>
              <a:rPr lang="zh-CN" altLang="en-US" dirty="0"/>
              <a:t>，测试账号易被风控冻结。</a:t>
            </a:r>
          </a:p>
          <a:p>
            <a:pPr marL="800100" lvl="1" indent="-342900" fontAlgn="base">
              <a:buFont typeface="+mj-ea"/>
              <a:buAutoNum type="circleNumDbPlain"/>
            </a:pPr>
            <a:r>
              <a:rPr lang="zh-CN" altLang="en-US" dirty="0"/>
              <a:t>重复刷屏检测：相同内容≥</a:t>
            </a:r>
            <a:r>
              <a:rPr lang="en-US" altLang="zh-CN" dirty="0"/>
              <a:t>3</a:t>
            </a:r>
            <a:r>
              <a:rPr lang="zh-CN" altLang="en-US" dirty="0"/>
              <a:t>次会触发“刷屏拦截”，需随机模板</a:t>
            </a:r>
            <a:r>
              <a:rPr lang="en-US" altLang="zh-CN" dirty="0"/>
              <a:t>+</a:t>
            </a:r>
            <a:r>
              <a:rPr lang="zh-CN" altLang="en-US" dirty="0"/>
              <a:t>同义词替换。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-1323340" y="-1804670"/>
            <a:ext cx="4044950" cy="404495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329035" y="2240280"/>
            <a:ext cx="1938020" cy="193802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311910" y="6296025"/>
            <a:ext cx="1271270" cy="127127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7805" y="227965"/>
            <a:ext cx="11756390" cy="640207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>
            <p:custDataLst>
              <p:tags r:id="rId1"/>
            </p:custDataLst>
          </p:nvPr>
        </p:nvSpPr>
        <p:spPr>
          <a:xfrm>
            <a:off x="5069205" y="1577975"/>
            <a:ext cx="205295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latin typeface="思源宋体 CN Heavy" pitchFamily="18" charset="-122"/>
                <a:ea typeface="思源宋体 CN Heavy" pitchFamily="18" charset="-122"/>
              </a:rPr>
              <a:t>04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52073" y="3033395"/>
            <a:ext cx="188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tx1"/>
                </a:solidFill>
                <a:latin typeface="思源宋体 CN Heavy" pitchFamily="18" charset="-122"/>
                <a:ea typeface="思源宋体 CN Heavy" pitchFamily="18" charset="-122"/>
              </a:rPr>
              <a:t>Part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636134" y="4399280"/>
            <a:ext cx="309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思源宋体 CN Heavy" pitchFamily="18" charset="-122"/>
                <a:ea typeface="思源宋体 CN Heavy" pitchFamily="18" charset="-122"/>
                <a:sym typeface="+mn-ea"/>
              </a:rPr>
              <a:t>分工以及进度安排</a:t>
            </a:r>
            <a:endParaRPr lang="zh-CN" altLang="en-US" sz="2800" b="1" dirty="0">
              <a:solidFill>
                <a:srgbClr val="000000"/>
              </a:solidFill>
              <a:latin typeface="思源宋体 CN Heavy" pitchFamily="18" charset="-122"/>
              <a:ea typeface="思源宋体 CN Heavy" pitchFamily="18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6" grpId="0" animBg="1"/>
      <p:bldP spid="48" grpId="0"/>
      <p:bldP spid="3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22.11.14"/>
  <p:tag name="AS_TITLE" val="Aspose.Slides for .NET 4.0 Client Profile"/>
  <p:tag name="AS_VERSION" val="2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DYNAMICNUM_SPEED" val="3"/>
  <p:tag name="KSO_WM_UNIT_DIAGRAM_MODELTYPE" val="dynamicNum"/>
  <p:tag name="KSO_WM_UNIT_DYNMNUM_DGM_ANIMTYPE" val="5"/>
  <p:tag name="KSO_WM_UNIT_DYNMNUM_TYPE" val="1"/>
  <p:tag name="KSO_WM_UNIT_INDEX" val="1649929540252_1_1"/>
  <p:tag name="KSO_WM_UNIT_TYPE" val="ζ_h_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DYNAMICNUM_SPEED" val="3"/>
  <p:tag name="KSO_WM_UNIT_DIAGRAM_MODELTYPE" val="dynamicNum"/>
  <p:tag name="KSO_WM_UNIT_DYNMNUM_DGM_ANIMTYPE" val="5"/>
  <p:tag name="KSO_WM_UNIT_DYNMNUM_TYPE" val="1"/>
  <p:tag name="KSO_WM_UNIT_INDEX" val="1649929540252_1_1"/>
  <p:tag name="KSO_WM_UNIT_TYPE" val="ζ_h_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9467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DYNAMICNUM_SPEED" val="3"/>
  <p:tag name="KSO_WM_UNIT_DIAGRAM_MODELTYPE" val="dynamicNum"/>
  <p:tag name="KSO_WM_UNIT_DYNMNUM_DGM_ANIMTYPE" val="5"/>
  <p:tag name="KSO_WM_UNIT_DYNMNUM_TYPE" val="1"/>
  <p:tag name="KSO_WM_UNIT_INDEX" val="1649929540252_1_1"/>
  <p:tag name="KSO_WM_UNIT_TYPE" val="ζ_h_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DYNAMICNUM_SPEED" val="3"/>
  <p:tag name="KSO_WM_UNIT_DIAGRAM_MODELTYPE" val="dynamicNum"/>
  <p:tag name="KSO_WM_UNIT_DYNMNUM_DGM_ANIMTYPE" val="5"/>
  <p:tag name="KSO_WM_UNIT_DYNMNUM_TYPE" val="1"/>
  <p:tag name="KSO_WM_UNIT_INDEX" val="1649929540252_1_1"/>
  <p:tag name="KSO_WM_UNIT_TYPE" val="ζ_h_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第一PPT，www.1ppt.com">
  <a:themeElements>
    <a:clrScheme name="Dragon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Office">
      <a:majorFont>
        <a:latin typeface="Calibri"/>
        <a:ea typeface="微软雅黑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微软雅黑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64</TotalTime>
  <Words>645</Words>
  <Application>Microsoft Office PowerPoint</Application>
  <PresentationFormat>宽屏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思源宋体 CN Heavy</vt:lpstr>
      <vt:lpstr>微软雅黑</vt:lpstr>
      <vt:lpstr>Arial</vt:lpstr>
      <vt:lpstr>Calibri</vt:lpstr>
      <vt:lpstr>第一PPT，www.1ppt.com</vt:lpstr>
      <vt:lpstr>第一PPT，www.1ppt.com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liujitao22@163.com</cp:lastModifiedBy>
  <cp:revision>15</cp:revision>
  <dcterms:created xsi:type="dcterms:W3CDTF">2021-05-18T01:26:00Z</dcterms:created>
  <dcterms:modified xsi:type="dcterms:W3CDTF">2025-09-05T00:47:19Z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4A43C498D6E047B4A5023139EABA8D43</vt:lpwstr>
  </property>
  <property fmtid="{D5CDD505-2E9C-101B-9397-08002B2CF9AE}" pid="3" name="KSOProductBuildVer">
    <vt:lpwstr>2052-12.1.0.21915</vt:lpwstr>
  </property>
</Properties>
</file>