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0" r:id="rId2"/>
    <p:sldMasterId id="2147483713" r:id="rId3"/>
  </p:sldMasterIdLst>
  <p:notesMasterIdLst>
    <p:notesMasterId r:id="rId21"/>
  </p:notesMasterIdLst>
  <p:sldIdLst>
    <p:sldId id="257" r:id="rId4"/>
    <p:sldId id="286" r:id="rId5"/>
    <p:sldId id="287" r:id="rId6"/>
    <p:sldId id="288" r:id="rId7"/>
    <p:sldId id="289" r:id="rId8"/>
    <p:sldId id="290" r:id="rId9"/>
    <p:sldId id="296" r:id="rId10"/>
    <p:sldId id="291" r:id="rId11"/>
    <p:sldId id="294" r:id="rId12"/>
    <p:sldId id="297" r:id="rId13"/>
    <p:sldId id="292" r:id="rId14"/>
    <p:sldId id="293" r:id="rId15"/>
    <p:sldId id="295" r:id="rId16"/>
    <p:sldId id="298" r:id="rId17"/>
    <p:sldId id="299" r:id="rId18"/>
    <p:sldId id="300" r:id="rId19"/>
    <p:sldId id="262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2517" autoAdjust="0"/>
  </p:normalViewPr>
  <p:slideViewPr>
    <p:cSldViewPr snapToObjects="1">
      <p:cViewPr varScale="1">
        <p:scale>
          <a:sx n="95" d="100"/>
          <a:sy n="95" d="100"/>
        </p:scale>
        <p:origin x="1194" y="156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50657-20BC-4CDC-9D1D-1F02EA5A2746}" type="datetimeFigureOut">
              <a:rPr lang="zh-CN" altLang="en-US" smtClean="0"/>
              <a:t>2019-12-19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31DD-336E-4E55-B9C8-DF3F7CDF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6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6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8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73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目前的实验中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，对熵的约束能力比较差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目前的实验中</a:t>
                </a:r>
                <a:r>
                  <a:rPr lang="en-US" altLang="zh-CN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=1</a:t>
                </a:r>
                <a:r>
                  <a:rPr lang="zh-CN" altLang="en-US" dirty="0" smtClean="0"/>
                  <a:t>，对熵的约束能力比较差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7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目前的实验中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，对熵的约束能力比较差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目前的实验中</a:t>
                </a:r>
                <a:r>
                  <a:rPr lang="en-US" altLang="zh-CN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=1</a:t>
                </a:r>
                <a:r>
                  <a:rPr lang="zh-CN" altLang="en-US" dirty="0" smtClean="0"/>
                  <a:t>，对熵的约束能力比较差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33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目前的实验中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，对熵的约束能力比较差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目前的实验中</a:t>
                </a:r>
                <a:r>
                  <a:rPr lang="en-US" altLang="zh-CN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=1</a:t>
                </a:r>
                <a:r>
                  <a:rPr lang="zh-CN" altLang="en-US" dirty="0" smtClean="0"/>
                  <a:t>，对熵的约束能力比较差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5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目前的实验中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，对熵的约束能力比较差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目前的实验中</a:t>
                </a:r>
                <a:r>
                  <a:rPr lang="en-US" altLang="zh-CN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=1</a:t>
                </a:r>
                <a:r>
                  <a:rPr lang="zh-CN" altLang="en-US" dirty="0" smtClean="0"/>
                  <a:t>，对熵的约束能力比较差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3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1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0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4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4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4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6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A439DF-D042-40AB-88AD-27C3575EE2FE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000D16-C882-4950-AF8C-E5F34B67CF54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1738D-7DC6-4F88-A2D5-104A078D8CA4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956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D91D2A-2D28-4EED-BD7C-D5FF196600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8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759FF45-3EBA-41D2-872A-AFDA218086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6CE8DC7-5CED-404D-A6AD-3DE765331E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3352BCF-E92E-486E-810A-ECFF012067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6E296AA-9DC4-4B7A-9A6C-3F712295BB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A075861-5737-42AD-A260-50B610EF1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70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1E0F023-1A68-4135-B30E-653C9336B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8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38C86B-5B07-4A34-9BEA-DD2025AD1A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B450E-2074-4623-8DF8-C23B19E9B65E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24A11FB-DD09-463F-BAEE-D3D4445546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598830A0-7C95-43C0-B085-F5749FE7F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782B219-7277-4638-BC3D-2001704B4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760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341441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341438"/>
            <a:ext cx="5232400" cy="2406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00491"/>
            <a:ext cx="5232400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D4EE5-C366-424C-80A1-47E5D396B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8544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2419F-C7EF-4B87-97E6-99653CBB0B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5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6D87-343A-4D27-837F-DC670C3635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5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14E89-51B5-4878-9E18-477390AB6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1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46FE2-3475-4A5D-A2F2-48230B6FB7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18ED3-A561-40B1-B40D-B63997502E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7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F6E6C-8C67-48FA-ABAF-01ED1535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8EAB9B-D05B-4363-8DDC-0FD74E527623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1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D5CB3-8E09-4C9B-87CA-F5DBFC3AB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E134F-3912-4BAE-B3BF-0F39A60272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8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D37AC-8E1F-4E1C-B422-3FFAB07343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8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432B73-719D-44EE-A70A-5C66F557B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1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2C98A-E1A3-4DE2-A4BD-E1D876557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F83B1F-BE6B-4BE4-BD69-7EB5E827913A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EFA03-10FF-4F71-AB6A-CA1FC7FCE835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381180-6AC9-44E7-B619-4EAD04641B5D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43AC6-852F-4329-A35F-09F564923D54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FBC61-4146-4D25-8AF4-DA49290E46BB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766175-B0B6-43CC-BDB1-0D893F40F453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11738D-7DC6-4F88-A2D5-104A078D8CA4}" type="datetime1">
              <a:rPr lang="zh-CN" altLang="en-US" smtClean="0"/>
              <a:pPr>
                <a:defRPr/>
              </a:pPr>
              <a:t>2019-12-19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2B219-7277-4638-BC3D-2001704B4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32C98A-E1A3-4DE2-A4BD-E1D876557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>
            <a:spLocks noChangeArrowheads="1"/>
          </p:cNvSpPr>
          <p:nvPr/>
        </p:nvSpPr>
        <p:spPr bwMode="auto">
          <a:xfrm>
            <a:off x="2209800" y="3589341"/>
            <a:ext cx="7772400" cy="109537"/>
          </a:xfrm>
          <a:custGeom>
            <a:avLst/>
            <a:gdLst/>
            <a:ahLst/>
            <a:cxnLst/>
            <a:rect l="0" t="0" r="0" b="0"/>
            <a:pathLst/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1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EF9F6"/>
              </a:clrFrom>
              <a:clrTo>
                <a:srgbClr val="FEF9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3"/>
            <a:ext cx="117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内容占位符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6" y="5543550"/>
            <a:ext cx="12334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" b="13332"/>
          <a:stretch>
            <a:fillRect/>
          </a:stretch>
        </p:blipFill>
        <p:spPr bwMode="auto">
          <a:xfrm>
            <a:off x="2701927" y="367508"/>
            <a:ext cx="4889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>
            <a:spLocks noGrp="1" noChangeArrowheads="1"/>
          </p:cNvSpPr>
          <p:nvPr>
            <p:ph type="ctrTitle"/>
          </p:nvPr>
        </p:nvSpPr>
        <p:spPr>
          <a:xfrm>
            <a:off x="2209800" y="1133478"/>
            <a:ext cx="7772400" cy="2339975"/>
          </a:xfrm>
        </p:spPr>
        <p:txBody>
          <a:bodyPr/>
          <a:lstStyle/>
          <a:p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Deep Image Compression</a:t>
            </a:r>
            <a:endParaRPr lang="zh-CN" altLang="en-US" sz="4400" b="1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225678" y="4051303"/>
            <a:ext cx="7756525" cy="1382713"/>
          </a:xfrm>
        </p:spPr>
        <p:txBody>
          <a:bodyPr/>
          <a:lstStyle/>
          <a:p>
            <a:r>
              <a:rPr lang="zh-CN" altLang="en-US" sz="3000" dirty="0" smtClean="0">
                <a:latin typeface="Book Antiqua" panose="02040602050305030304" pitchFamily="18" charset="0"/>
                <a:ea typeface="微软雅黑" panose="020B0503020204020204" pitchFamily="34" charset="-122"/>
              </a:rPr>
              <a:t>方维</a:t>
            </a:r>
            <a:endParaRPr lang="en-US" altLang="zh-CN" sz="3000" dirty="0" smtClean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5781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量化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量化会对数据进行截断，丢失信息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理论和经典压缩方法（例如</a:t>
            </a:r>
            <a:r>
              <a:rPr lang="en-US" altLang="zh-CN" sz="1800" dirty="0" smtClean="0"/>
              <a:t>JPEG</a:t>
            </a:r>
            <a:r>
              <a:rPr lang="zh-CN" altLang="en-US" sz="1800" dirty="0" smtClean="0"/>
              <a:t>）中，量化越粗糙（量化集合越小），图像质量越低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但在我们的实验中发现了一些异常的现象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量化比不量化图像质量高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量化集合太大和太小，图像质量都会降低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10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熵估计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熵编码后的文件体积，与编码内容的信息熵正相关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信息熵越大，越难以压缩，文件体积越大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记量化后的数据为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zh-CN" altLang="en-US" sz="1800" dirty="0" smtClean="0"/>
                  <a:t>，信息熵为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1800" dirty="0" smtClean="0"/>
                  <a:t>，则损失可以写成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1800" dirty="0" smtClean="0"/>
                  <a:t>衡量重建误差，例如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衡量信息熵大小，间接反映压缩率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但是信息熵的计算也是不可导的：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 smtClean="0"/>
                  <a:t>中字符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出现的频率，这个统计量不可导，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800" dirty="0" smtClean="0"/>
                  <a:t>未定义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因此，需要找到一种可导的计算方式来近似信息熵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lvl="0" indent="0">
                  <a:buNone/>
                </a:pP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405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31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熵估计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 smtClean="0"/>
                  <a:t>中字符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出现的频率，这个统计量不可导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 err="1"/>
                  <a:t>Ballé</a:t>
                </a:r>
                <a:r>
                  <a:rPr lang="en-US" altLang="zh-CN" sz="1800" dirty="0"/>
                  <a:t> J, et </a:t>
                </a:r>
                <a:r>
                  <a:rPr lang="en-US" altLang="zh-CN" sz="1800" dirty="0" smtClean="0"/>
                  <a:t>al</a:t>
                </a:r>
                <a:r>
                  <a:rPr lang="zh-CN" altLang="en-US" sz="1800" dirty="0" smtClean="0"/>
                  <a:t>给每个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加上一个宽度为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（左右各</a:t>
                </a:r>
                <a:r>
                  <a:rPr lang="en-US" altLang="zh-CN" sz="1800" dirty="0" smtClean="0"/>
                  <a:t>0.5</a:t>
                </a:r>
                <a:r>
                  <a:rPr lang="zh-CN" altLang="en-US" sz="1800" dirty="0" smtClean="0"/>
                  <a:t>）的均匀分布噪声，将离散转化为连续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右图中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 smtClean="0"/>
                  <a:t>是量化前的数据分布，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 smtClean="0"/>
                  <a:t>是量化后的数据分布，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 smtClean="0"/>
                  <a:t>是添加均匀噪声后的数据分布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800" dirty="0" smtClean="0"/>
                  <a:t>可以用连续化的曲线（虚线）上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处的切线斜率表示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lvl="0" indent="0">
                  <a:buNone/>
                </a:pP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405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3534195"/>
            <a:ext cx="381331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7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熵估计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 smtClean="0"/>
                  <a:t>中字符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出现的频率，这个统计量不可导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/>
                  <a:t>给定量化集合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800" dirty="0" smtClean="0"/>
                  <a:t>，量化后的数据为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 smtClean="0"/>
                  <a:t>的计算可以表示为：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是一个理想脉冲函数，即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/>
                  <a:t>理想脉冲函</a:t>
                </a:r>
                <a:r>
                  <a:rPr lang="zh-CN" altLang="en-US" sz="1800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不可导，用可导函数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替代：</a:t>
                </a:r>
                <a:endParaRPr lang="en-US" altLang="zh-CN" sz="1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其中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800" dirty="0" smtClean="0"/>
                  <a:t>越大，则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越接近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，估算的信息熵也越接近实际信息熵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800" dirty="0"/>
                  <a:t>越</a:t>
                </a:r>
                <a:r>
                  <a:rPr lang="zh-CN" altLang="en-US" sz="1800" dirty="0" smtClean="0"/>
                  <a:t>大，越容易出现梯度消失（估算越准确，优化越困难</a:t>
                </a:r>
                <a:r>
                  <a:rPr lang="en-US" altLang="zh-CN" sz="1800" dirty="0" smtClean="0"/>
                  <a:t>..</a:t>
                </a:r>
                <a:r>
                  <a:rPr lang="zh-CN" altLang="en-US" sz="1800" dirty="0" smtClean="0"/>
                  <a:t>）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右图展示了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=1,2,4,8,16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lvl="0" indent="0">
                  <a:buNone/>
                </a:pP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405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37" y="3537394"/>
            <a:ext cx="4829085" cy="32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6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Bayer</a:t>
            </a:r>
            <a:r>
              <a:rPr lang="zh-CN" altLang="en-US" dirty="0" smtClean="0"/>
              <a:t>采样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5781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人眼对亮度敏感，对色彩不敏感，因此经典压缩方法中往往会对颜色空间进行采样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例如</a:t>
            </a:r>
            <a:r>
              <a:rPr lang="en-US" altLang="zh-CN" sz="1800" dirty="0"/>
              <a:t>RGB888</a:t>
            </a:r>
            <a:r>
              <a:rPr lang="zh-CN" altLang="en-US" sz="1800" dirty="0"/>
              <a:t>采样为</a:t>
            </a:r>
            <a:r>
              <a:rPr lang="en-US" altLang="zh-CN" sz="1800" dirty="0"/>
              <a:t>YUV420</a:t>
            </a:r>
            <a:r>
              <a:rPr lang="zh-CN" altLang="en-US" sz="1800" dirty="0"/>
              <a:t>，亮度全采样，色度、饱和度四取</a:t>
            </a:r>
            <a:r>
              <a:rPr lang="zh-CN" altLang="en-US" sz="1800" dirty="0" smtClean="0"/>
              <a:t>一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自然图片的来源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相机的</a:t>
            </a:r>
            <a:r>
              <a:rPr lang="en-US" altLang="zh-CN" sz="1800" dirty="0" smtClean="0"/>
              <a:t>CMOS</a:t>
            </a:r>
            <a:r>
              <a:rPr lang="zh-CN" altLang="en-US" sz="1800" dirty="0" smtClean="0"/>
              <a:t>，每个像素点其实只记录了</a:t>
            </a:r>
            <a:r>
              <a:rPr lang="en-US" altLang="zh-CN" sz="1800" dirty="0" smtClean="0"/>
              <a:t>RGB</a:t>
            </a:r>
            <a:r>
              <a:rPr lang="zh-CN" altLang="en-US" sz="1800" dirty="0" smtClean="0"/>
              <a:t>三种色彩中的一种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CMOS</a:t>
            </a:r>
            <a:r>
              <a:rPr lang="zh-CN" altLang="en-US" sz="1800" dirty="0" smtClean="0"/>
              <a:t>上一般按照</a:t>
            </a:r>
            <a:r>
              <a:rPr lang="en-US" altLang="zh-CN" sz="1800" dirty="0" smtClean="0"/>
              <a:t>RGGB</a:t>
            </a:r>
            <a:r>
              <a:rPr lang="zh-CN" altLang="en-US" sz="1800" dirty="0" smtClean="0"/>
              <a:t>的方式排列，因为人眼对绿色更为敏感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相机输出的</a:t>
            </a:r>
            <a:r>
              <a:rPr lang="en-US" altLang="zh-CN" sz="1800" dirty="0" smtClean="0"/>
              <a:t>RAW</a:t>
            </a:r>
            <a:r>
              <a:rPr lang="zh-CN" altLang="en-US" sz="1800" dirty="0" smtClean="0"/>
              <a:t>照片实际上是单通道的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在转化成</a:t>
            </a:r>
            <a:r>
              <a:rPr lang="en-US" altLang="zh-CN" sz="1800" dirty="0" smtClean="0"/>
              <a:t>JPEG</a:t>
            </a:r>
            <a:r>
              <a:rPr lang="zh-CN" altLang="en-US" sz="1800" dirty="0" smtClean="0"/>
              <a:t>等其他格式时会进行插值，将单通道插值为彩色三通道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lvl="0" indent="0"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65" y="1628800"/>
            <a:ext cx="3333750" cy="2171700"/>
          </a:xfrm>
          <a:prstGeom prst="rect">
            <a:avLst/>
          </a:prstGeom>
        </p:spPr>
      </p:pic>
      <p:sp>
        <p:nvSpPr>
          <p:cNvPr id="8" name="AutoShape 4" descr="bayer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982" y="3892342"/>
            <a:ext cx="2438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51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Bayer</a:t>
            </a:r>
            <a:r>
              <a:rPr lang="zh-CN" altLang="en-US" dirty="0" smtClean="0"/>
              <a:t>采样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我们也将输入图片首先用</a:t>
                </a:r>
                <a:r>
                  <a:rPr lang="en-US" altLang="zh-CN" sz="1800" dirty="0"/>
                  <a:t>Bayer</a:t>
                </a:r>
                <a:r>
                  <a:rPr lang="zh-CN" altLang="en-US" sz="1800" dirty="0"/>
                  <a:t>采</a:t>
                </a:r>
                <a:r>
                  <a:rPr lang="zh-CN" altLang="en-US" sz="1800" dirty="0" smtClean="0"/>
                  <a:t>样方式转化为单通道，降低了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zh-CN" altLang="en-US" sz="1800" dirty="0" smtClean="0"/>
                  <a:t>的数据量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自编码器和自解码器使用</a:t>
                </a:r>
                <a:r>
                  <a:rPr lang="en-US" altLang="zh-CN" sz="1800" dirty="0" smtClean="0"/>
                  <a:t>Bayer</a:t>
                </a:r>
                <a:r>
                  <a:rPr lang="zh-CN" altLang="en-US" sz="1800" dirty="0" smtClean="0"/>
                  <a:t>图像进行训练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色彩恢复网络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输入</a:t>
                </a:r>
                <a:r>
                  <a:rPr lang="en-US" altLang="zh-CN" sz="1800" dirty="0"/>
                  <a:t>Bayer</a:t>
                </a:r>
                <a:r>
                  <a:rPr lang="zh-CN" altLang="en-US" sz="1800" dirty="0"/>
                  <a:t>图</a:t>
                </a:r>
                <a:r>
                  <a:rPr lang="zh-CN" altLang="en-US" sz="1800" dirty="0" smtClean="0"/>
                  <a:t>像，输出三通道彩色图像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网络结构如右图所示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>
                    <a:solidFill>
                      <a:prstClr val="black"/>
                    </a:solidFill>
                  </a:rPr>
                  <a:t>恢复效果</a:t>
                </a: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zh-CN" altLang="en-US" sz="1800" dirty="0" smtClean="0"/>
                  <a:t>双线性插值，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𝑆𝑆𝐼𝑀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=0.9472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/>
                  <a:t>色彩恢复网</a:t>
                </a:r>
                <a:r>
                  <a:rPr lang="zh-CN" altLang="en-US" sz="1800" dirty="0" smtClean="0"/>
                  <a:t>络，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𝑆𝑆𝐼𝑀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=0.995</m:t>
                    </m:r>
                  </m:oMath>
                </a14:m>
                <a:endParaRPr lang="en-US" altLang="zh-CN" sz="1800" dirty="0"/>
              </a:p>
              <a:p>
                <a:pPr marL="0" lv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lvl="0" indent="0">
                  <a:buNone/>
                </a:pP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405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bayer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97092" y="2996952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Conv2d(</a:t>
            </a:r>
            <a:r>
              <a:rPr lang="en-US" altLang="zh-CN" dirty="0" err="1" smtClean="0"/>
              <a:t>kernel_size</a:t>
            </a:r>
            <a:r>
              <a:rPr lang="en-US" altLang="zh-CN" dirty="0" smtClean="0"/>
              <a:t>=3, padding=1)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97092" y="3328316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BatchNorm2d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92291" y="3659680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ReLU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92291" y="3988240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Conv2d(</a:t>
            </a:r>
            <a:r>
              <a:rPr lang="en-US" altLang="zh-CN" dirty="0" err="1" smtClean="0"/>
              <a:t>kernel_size</a:t>
            </a:r>
            <a:r>
              <a:rPr lang="en-US" altLang="zh-CN" dirty="0" smtClean="0"/>
              <a:t>=3, padding=1)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92291" y="4319604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BatchNorm2d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487490" y="4650968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ReLU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1" idx="0"/>
          </p:cNvCxnSpPr>
          <p:nvPr/>
        </p:nvCxnSpPr>
        <p:spPr>
          <a:xfrm>
            <a:off x="9388834" y="2469669"/>
            <a:ext cx="0" cy="5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923618" y="5282805"/>
            <a:ext cx="911227" cy="895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Sum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6" idx="2"/>
            <a:endCxn id="18" idx="0"/>
          </p:cNvCxnSpPr>
          <p:nvPr/>
        </p:nvCxnSpPr>
        <p:spPr>
          <a:xfrm>
            <a:off x="9379232" y="4917865"/>
            <a:ext cx="0" cy="36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4"/>
          </p:cNvCxnSpPr>
          <p:nvPr/>
        </p:nvCxnSpPr>
        <p:spPr>
          <a:xfrm>
            <a:off x="9379232" y="6178067"/>
            <a:ext cx="0" cy="54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6"/>
          </p:cNvCxnSpPr>
          <p:nvPr/>
        </p:nvCxnSpPr>
        <p:spPr>
          <a:xfrm rot="16200000" flipH="1">
            <a:off x="7981456" y="3877046"/>
            <a:ext cx="3260767" cy="446011"/>
          </a:xfrm>
          <a:prstGeom prst="bentConnector4">
            <a:avLst>
              <a:gd name="adj1" fmla="val 4924"/>
              <a:gd name="adj2" fmla="val 536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39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初步实验结果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57817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lvl="0" indent="0"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bayer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6" y="1009039"/>
            <a:ext cx="8657007" cy="56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1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060575"/>
            <a:ext cx="8004175" cy="1401763"/>
          </a:xfrm>
        </p:spPr>
        <p:txBody>
          <a:bodyPr/>
          <a:lstStyle/>
          <a:p>
            <a:r>
              <a:rPr lang="en-US" altLang="zh-CN" sz="5600" dirty="0">
                <a:sym typeface="Arial" panose="020B0604020202020204" pitchFamily="34" charset="0"/>
              </a:rPr>
              <a:t>Thanks</a:t>
            </a:r>
            <a:r>
              <a:rPr lang="zh-CN" altLang="en-US" sz="5600" i="1" dirty="0">
                <a:sym typeface="Arial" panose="020B0604020202020204" pitchFamily="34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经典图像压缩算法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编码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量化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熵编码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编码：原始图像记为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 smtClean="0"/>
                  <a:t>，编码器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1800" dirty="0" smtClean="0"/>
                  <a:t>，编码后的图像为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编码的目的是为了使得数据更容易被压缩，例如</a:t>
                </a:r>
                <a:r>
                  <a:rPr lang="en-US" altLang="zh-CN" sz="1800" dirty="0" smtClean="0"/>
                  <a:t>JEPG</a:t>
                </a:r>
                <a:r>
                  <a:rPr lang="zh-CN" altLang="en-US" sz="1800" dirty="0" smtClean="0"/>
                  <a:t>中的</a:t>
                </a:r>
                <a:r>
                  <a:rPr lang="en-US" altLang="zh-CN" sz="1800" dirty="0" smtClean="0"/>
                  <a:t>DCT</a:t>
                </a:r>
                <a:r>
                  <a:rPr lang="zh-CN" altLang="en-US" sz="1800" dirty="0" smtClean="0"/>
                  <a:t>变换，将数据按频率重新排列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量化：取整，将浮点数据转换成整数，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JPEG</a:t>
                </a:r>
                <a:r>
                  <a:rPr lang="zh-CN" altLang="en-US" sz="1800" dirty="0" smtClean="0"/>
                  <a:t>中用</a:t>
                </a:r>
                <a:r>
                  <a:rPr lang="en-US" altLang="zh-CN" sz="1800" dirty="0" smtClean="0"/>
                  <a:t>DCT</a:t>
                </a:r>
                <a:r>
                  <a:rPr lang="zh-CN" altLang="en-US" sz="1800" dirty="0" smtClean="0"/>
                  <a:t>变换后的矩阵除以量化表，取整，得到量化矩阵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熵编码：将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 smtClean="0"/>
                  <a:t>无损编码成二进制流，例如霍夫曼编码、算术编码等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从二进制流恢复原图像，逆向操作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熵解码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反量化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解码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304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392" y="669671"/>
            <a:ext cx="1915563" cy="22467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699" y="2780928"/>
            <a:ext cx="3379829" cy="40324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192" y="3287307"/>
            <a:ext cx="3962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1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压缩算法评价指标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原始图像记为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 smtClean="0"/>
                  <a:t>，编码再解码后的重建图像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1800" dirty="0" smtClean="0"/>
                  <a:t>，熵编码后文件大小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质量评估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𝑊𝐻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) 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𝑆𝑆𝐼𝑀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  <m: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sSubSup>
                          <m:sSub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𝑆𝑆𝐼𝑀</m:t>
                    </m:r>
                  </m:oMath>
                </a14:m>
                <a:r>
                  <a:rPr lang="zh-CN" altLang="en-US" sz="1800" dirty="0" smtClean="0"/>
                  <a:t>，将图片按照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倍长宽不断缩放，累乘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𝑆𝑆𝐼𝑀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压缩率评估：文</a:t>
                </a:r>
                <a:r>
                  <a:rPr lang="zh-CN" altLang="en-US" sz="1800" dirty="0"/>
                  <a:t>件大小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 smtClean="0"/>
                  <a:t>与像素点数量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𝑊𝐻</m:t>
                    </m:r>
                  </m:oMath>
                </a14:m>
                <a:r>
                  <a:rPr lang="zh-CN" altLang="en-US" sz="1800" dirty="0" smtClean="0"/>
                  <a:t>之比，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𝑏𝑝𝑝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304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264" y="168275"/>
            <a:ext cx="2438400" cy="2438400"/>
          </a:xfrm>
          <a:prstGeom prst="rect">
            <a:avLst/>
          </a:prstGeom>
        </p:spPr>
      </p:pic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264" y="274320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0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压缩算法评价指标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𝑆𝑆𝐼𝑀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zh-CN" altLang="en-US" sz="1800" dirty="0" smtClean="0"/>
                  <a:t>曲线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越靠近左上越好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304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12" y="1336427"/>
            <a:ext cx="7776864" cy="51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9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5781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ICLR2017</a:t>
            </a:r>
            <a:r>
              <a:rPr lang="zh-CN" altLang="en-US" sz="1800" dirty="0"/>
              <a:t>的</a:t>
            </a:r>
            <a:r>
              <a:rPr lang="en-US" altLang="zh-CN" sz="1800" dirty="0"/>
              <a:t>2</a:t>
            </a:r>
            <a:r>
              <a:rPr lang="zh-CN" altLang="en-US" sz="1800" dirty="0"/>
              <a:t>篇文章开创了深度学习用于图像压缩的热潮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Theis</a:t>
            </a:r>
            <a:r>
              <a:rPr lang="en-US" altLang="zh-CN" sz="1800" dirty="0"/>
              <a:t> L, Shi W, Cunningham A, et al. </a:t>
            </a:r>
            <a:r>
              <a:rPr lang="en-US" altLang="zh-CN" sz="1800" dirty="0" err="1"/>
              <a:t>Lossy</a:t>
            </a:r>
            <a:r>
              <a:rPr lang="en-US" altLang="zh-CN" sz="1800" dirty="0"/>
              <a:t> image compression with compressive </a:t>
            </a:r>
            <a:r>
              <a:rPr lang="en-US" altLang="zh-CN" sz="1800" dirty="0" err="1"/>
              <a:t>autoencoders</a:t>
            </a:r>
            <a:r>
              <a:rPr lang="en-US" altLang="zh-CN" sz="1800" dirty="0"/>
              <a:t>[J].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 preprint arXiv:1703.00395, 2017.</a:t>
            </a:r>
          </a:p>
          <a:p>
            <a:pPr marL="0" indent="0">
              <a:buNone/>
            </a:pPr>
            <a:r>
              <a:rPr lang="en-US" altLang="zh-CN" sz="1800" dirty="0" err="1"/>
              <a:t>Ballé</a:t>
            </a:r>
            <a:r>
              <a:rPr lang="en-US" altLang="zh-CN" sz="1800" dirty="0"/>
              <a:t> J, </a:t>
            </a:r>
            <a:r>
              <a:rPr lang="en-US" altLang="zh-CN" sz="1800" dirty="0" err="1"/>
              <a:t>Laparra</a:t>
            </a:r>
            <a:r>
              <a:rPr lang="en-US" altLang="zh-CN" sz="1800" dirty="0"/>
              <a:t> V, </a:t>
            </a:r>
            <a:r>
              <a:rPr lang="en-US" altLang="zh-CN" sz="1800" dirty="0" err="1"/>
              <a:t>Simoncelli</a:t>
            </a:r>
            <a:r>
              <a:rPr lang="en-US" altLang="zh-CN" sz="1800" dirty="0"/>
              <a:t> E P. End-to-end optimized image compression[J].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 preprint arXiv:1611.01704, 2016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Ballé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J, et al</a:t>
            </a:r>
            <a:r>
              <a:rPr lang="zh-CN" altLang="en-US" sz="1800" dirty="0" smtClean="0"/>
              <a:t>的曲线：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873502"/>
            <a:ext cx="5912346" cy="39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5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5781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网络结构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自编码器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自解码器，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Ballé</a:t>
            </a:r>
            <a:r>
              <a:rPr lang="en-US" altLang="zh-CN" sz="1800" dirty="0"/>
              <a:t> J, et </a:t>
            </a:r>
            <a:r>
              <a:rPr lang="en-US" altLang="zh-CN" sz="1800" dirty="0" smtClean="0"/>
              <a:t>al</a:t>
            </a:r>
            <a:r>
              <a:rPr lang="zh-CN" altLang="en-US" sz="1800" dirty="0" smtClean="0"/>
              <a:t>使用的网络如下图所示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常用的</a:t>
            </a:r>
            <a:r>
              <a:rPr lang="en-US" altLang="zh-CN" sz="1800" dirty="0" smtClean="0"/>
              <a:t>CNN</a:t>
            </a:r>
            <a:r>
              <a:rPr lang="zh-CN" altLang="en-US" sz="1800" dirty="0" smtClean="0"/>
              <a:t>网络一般是｛卷积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池化｝堆叠，而用于图像压缩的</a:t>
            </a:r>
            <a:r>
              <a:rPr lang="en-US" altLang="zh-CN" sz="1800" dirty="0" smtClean="0"/>
              <a:t>CNN</a:t>
            </a:r>
            <a:r>
              <a:rPr lang="zh-CN" altLang="en-US" sz="1800" dirty="0" smtClean="0"/>
              <a:t>网络则使用｛卷积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偶数步长卷积｝堆叠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池</a:t>
            </a:r>
            <a:r>
              <a:rPr lang="zh-CN" altLang="en-US" sz="1800" dirty="0" smtClean="0"/>
              <a:t>化损失的信息太多，因此用</a:t>
            </a:r>
            <a:r>
              <a:rPr lang="zh-CN" altLang="en-US" sz="1800" dirty="0"/>
              <a:t>偶数步</a:t>
            </a:r>
            <a:r>
              <a:rPr lang="zh-CN" altLang="en-US" sz="1800" dirty="0" smtClean="0"/>
              <a:t>长（通常核和步长均为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）卷积替换</a:t>
            </a:r>
            <a:endParaRPr lang="en-US" altLang="zh-CN" sz="1800" dirty="0" smtClean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156501"/>
            <a:ext cx="8458417" cy="37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8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我们的网络结构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Conv2d(</a:t>
                </a:r>
                <a:r>
                  <a:rPr lang="en-US" altLang="zh-CN" sz="1800" dirty="0" err="1"/>
                  <a:t>kernel_size</a:t>
                </a:r>
                <a:r>
                  <a:rPr lang="en-US" altLang="zh-CN" sz="1800" dirty="0"/>
                  <a:t>=2, </a:t>
                </a:r>
                <a:r>
                  <a:rPr lang="en-US" altLang="zh-CN" sz="1800" dirty="0" smtClean="0"/>
                  <a:t>stride=2)</a:t>
                </a:r>
              </a:p>
              <a:p>
                <a:pPr marL="0" indent="0">
                  <a:buNone/>
                </a:pPr>
                <a:r>
                  <a:rPr lang="zh-CN" altLang="en-US" sz="1800" dirty="0" smtClean="0"/>
                  <a:t>将图像长宽均减半，数据量压缩为输入的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BatchNorm2d</a:t>
                </a:r>
                <a:endParaRPr lang="zh-CN" altLang="en-US" sz="18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加速收敛，</a:t>
                </a:r>
                <a:r>
                  <a:rPr lang="zh-CN" altLang="en-US" sz="1800" dirty="0"/>
                  <a:t> </a:t>
                </a:r>
                <a:r>
                  <a:rPr lang="en-US" altLang="zh-CN" sz="1800" dirty="0" err="1" smtClean="0"/>
                  <a:t>Ballé</a:t>
                </a:r>
                <a:r>
                  <a:rPr lang="en-US" altLang="zh-CN" sz="1800" dirty="0" smtClean="0"/>
                  <a:t> </a:t>
                </a:r>
                <a:r>
                  <a:rPr lang="en-US" altLang="zh-CN" sz="1800" dirty="0"/>
                  <a:t>J, et </a:t>
                </a:r>
                <a:r>
                  <a:rPr lang="en-US" altLang="zh-CN" sz="1800" dirty="0" smtClean="0"/>
                  <a:t>al</a:t>
                </a:r>
                <a:r>
                  <a:rPr lang="zh-CN" altLang="en-US" sz="1800" dirty="0" smtClean="0"/>
                  <a:t>认为</a:t>
                </a:r>
                <a:r>
                  <a:rPr lang="en-US" altLang="zh-CN" sz="1800" dirty="0" smtClean="0"/>
                  <a:t>GDN</a:t>
                </a:r>
                <a:r>
                  <a:rPr lang="zh-CN" altLang="en-US" sz="1800" dirty="0" smtClean="0"/>
                  <a:t>要优于</a:t>
                </a:r>
                <a:r>
                  <a:rPr lang="en-US" altLang="zh-CN" sz="1800" dirty="0" smtClean="0"/>
                  <a:t>BN</a:t>
                </a:r>
                <a:r>
                  <a:rPr lang="zh-CN" altLang="en-US" sz="1800" dirty="0" smtClean="0"/>
                  <a:t>，但实测两者效果类似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残差模块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引入核和步长为奇数的卷积，减少图片的块效应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405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97092" y="1556792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Conv2d(</a:t>
            </a:r>
            <a:r>
              <a:rPr lang="en-US" altLang="zh-CN" dirty="0" err="1" smtClean="0"/>
              <a:t>kernel_size</a:t>
            </a:r>
            <a:r>
              <a:rPr lang="en-US" altLang="zh-CN" dirty="0" smtClean="0"/>
              <a:t>=2, stride=2)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97092" y="1874212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BatchNorm2d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97092" y="2202772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ReLU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497092" y="2996952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Conv2d(</a:t>
            </a:r>
            <a:r>
              <a:rPr lang="en-US" altLang="zh-CN" dirty="0" err="1" smtClean="0"/>
              <a:t>kernel_size</a:t>
            </a:r>
            <a:r>
              <a:rPr lang="en-US" altLang="zh-CN" dirty="0" smtClean="0"/>
              <a:t>=3, padding=1)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97092" y="3328316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BatchNorm2d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92291" y="3659680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ReLU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92291" y="3988240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Conv2d(</a:t>
            </a:r>
            <a:r>
              <a:rPr lang="en-US" altLang="zh-CN" dirty="0" err="1" smtClean="0"/>
              <a:t>kernel_size</a:t>
            </a:r>
            <a:r>
              <a:rPr lang="en-US" altLang="zh-CN" dirty="0" smtClean="0"/>
              <a:t>=3, padding=1)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92291" y="4319604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BatchNorm2d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87490" y="4650968"/>
            <a:ext cx="3783484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ReLU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22" idx="2"/>
            <a:endCxn id="23" idx="0"/>
          </p:cNvCxnSpPr>
          <p:nvPr/>
        </p:nvCxnSpPr>
        <p:spPr>
          <a:xfrm>
            <a:off x="9388834" y="2469669"/>
            <a:ext cx="0" cy="5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923618" y="5282805"/>
            <a:ext cx="911227" cy="895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Sum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22" idx="3"/>
            <a:endCxn id="36" idx="6"/>
          </p:cNvCxnSpPr>
          <p:nvPr/>
        </p:nvCxnSpPr>
        <p:spPr>
          <a:xfrm flipH="1">
            <a:off x="9834845" y="2336221"/>
            <a:ext cx="1445731" cy="3394215"/>
          </a:xfrm>
          <a:prstGeom prst="bentConnector3">
            <a:avLst>
              <a:gd name="adj1" fmla="val -15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2"/>
            <a:endCxn id="36" idx="0"/>
          </p:cNvCxnSpPr>
          <p:nvPr/>
        </p:nvCxnSpPr>
        <p:spPr>
          <a:xfrm>
            <a:off x="9379232" y="4917865"/>
            <a:ext cx="0" cy="36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6" idx="4"/>
          </p:cNvCxnSpPr>
          <p:nvPr/>
        </p:nvCxnSpPr>
        <p:spPr>
          <a:xfrm>
            <a:off x="9379232" y="6178067"/>
            <a:ext cx="0" cy="54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关键问题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量化过程不可导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损失函数的设计：</a:t>
                </a:r>
                <a:r>
                  <a:rPr lang="zh-CN" altLang="en-US" sz="1800" dirty="0"/>
                  <a:t>质量评</a:t>
                </a:r>
                <a:r>
                  <a:rPr lang="zh-CN" altLang="en-US" sz="1800" dirty="0" smtClean="0"/>
                  <a:t>估容易纳入，但压缩率难以纳入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>
                    <a:solidFill>
                      <a:prstClr val="black"/>
                    </a:solidFill>
                  </a:rPr>
                  <a:t>量化</a:t>
                </a: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dirty="0"/>
                  <a:t>前向传播：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反向传播：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有图中，前向传播为实线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反向传播为虚线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这种方式的缺陷在于，无法约束数据的分布范围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例如希望量化集合为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{0,1,2,3}</m:t>
                    </m:r>
                  </m:oMath>
                </a14:m>
                <a:r>
                  <a:rPr lang="zh-CN" altLang="en-US" sz="1800" dirty="0" smtClean="0"/>
                  <a:t>，使用这种方式就无法保证</a:t>
                </a:r>
                <a:endParaRPr lang="en-US" altLang="zh-CN" sz="1800" dirty="0"/>
              </a:p>
              <a:p>
                <a:pPr marL="0" lvl="0" indent="0">
                  <a:buNone/>
                </a:pP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405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B2B71A-7E5D-4F91-9038-A8240C06D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1866161"/>
            <a:ext cx="4489561" cy="29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15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深度图像压缩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量化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/>
                  <a:t>现</a:t>
                </a:r>
                <a:r>
                  <a:rPr lang="zh-CN" altLang="en-US" sz="1800" dirty="0" smtClean="0"/>
                  <a:t>在时髦的</a:t>
                </a:r>
                <a:r>
                  <a:rPr lang="zh-CN" altLang="en-US" sz="1800" dirty="0"/>
                  <a:t>方法是</a:t>
                </a:r>
                <a:r>
                  <a:rPr lang="en-US" altLang="zh-CN" sz="1800" dirty="0"/>
                  <a:t>2017</a:t>
                </a:r>
                <a:r>
                  <a:rPr lang="zh-CN" altLang="en-US" sz="1800" dirty="0"/>
                  <a:t>年提出的</a:t>
                </a:r>
                <a:r>
                  <a:rPr lang="en-US" altLang="zh-CN" sz="1800" dirty="0"/>
                  <a:t>soft-to-hard</a:t>
                </a:r>
                <a:r>
                  <a:rPr lang="zh-CN" altLang="en-US" sz="1800" dirty="0"/>
                  <a:t>量化的改进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 err="1"/>
                  <a:t>Agustsson</a:t>
                </a:r>
                <a:r>
                  <a:rPr lang="en-US" altLang="zh-CN" sz="1800" dirty="0"/>
                  <a:t> E, </a:t>
                </a:r>
                <a:r>
                  <a:rPr lang="en-US" altLang="zh-CN" sz="1800" dirty="0" err="1"/>
                  <a:t>Mentzer</a:t>
                </a:r>
                <a:r>
                  <a:rPr lang="en-US" altLang="zh-CN" sz="1800" dirty="0"/>
                  <a:t> F, </a:t>
                </a:r>
                <a:r>
                  <a:rPr lang="en-US" altLang="zh-CN" sz="1800" dirty="0" err="1"/>
                  <a:t>Tschannen</a:t>
                </a:r>
                <a:r>
                  <a:rPr lang="en-US" altLang="zh-CN" sz="1800" dirty="0"/>
                  <a:t> M, et al. Soft-to-hard vector quantization for end-to-end learning compressible representations[C]//Advances in Neural Information Processing Systems. 2017: 1141-1151</a:t>
                </a:r>
                <a:r>
                  <a:rPr lang="en-US" altLang="zh-CN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dirty="0" err="1"/>
                  <a:t>Mentzer</a:t>
                </a:r>
                <a:r>
                  <a:rPr lang="en-US" altLang="zh-CN" sz="1800" dirty="0"/>
                  <a:t> F, </a:t>
                </a:r>
                <a:r>
                  <a:rPr lang="en-US" altLang="zh-CN" sz="1800" dirty="0" err="1"/>
                  <a:t>Agustsson</a:t>
                </a:r>
                <a:r>
                  <a:rPr lang="en-US" altLang="zh-CN" sz="1800" dirty="0"/>
                  <a:t> E, </a:t>
                </a:r>
                <a:r>
                  <a:rPr lang="en-US" altLang="zh-CN" sz="1800" dirty="0" err="1"/>
                  <a:t>Tschannen</a:t>
                </a:r>
                <a:r>
                  <a:rPr lang="en-US" altLang="zh-CN" sz="1800" dirty="0"/>
                  <a:t> M, et al. Conditional probability models for deep image compression[C]//Proceedings of the IEEE Conference on Computer Vision and Pattern Recognition. 2018: 4394-4402</a:t>
                </a:r>
                <a:r>
                  <a:rPr lang="en-US" altLang="zh-CN" sz="1800" dirty="0" smtClean="0"/>
                  <a:t>.</a:t>
                </a:r>
                <a:r>
                  <a:rPr lang="zh-CN" altLang="en-US" sz="1800" dirty="0" smtClean="0"/>
                  <a:t>对此进行了改进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给定量化集合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前向传播时最近邻量化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solidFill>
                      <a:prstClr val="black"/>
                    </a:solidFill>
                  </a:rPr>
                  <a:t>反向传播时，按照前向传播为</a:t>
                </a: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solidFill>
                      <a:prstClr val="black"/>
                    </a:solidFill>
                  </a:rPr>
                  <a:t>计算导数</a:t>
                </a: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5781775"/>
              </a:xfrm>
              <a:blipFill>
                <a:blip r:embed="rId3"/>
                <a:stretch>
                  <a:fillRect l="-405" t="-948" r="-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AutoShape 6" descr="Max_ssi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0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7095</TotalTime>
  <Pages>0</Pages>
  <Words>1308</Words>
  <Characters>0</Characters>
  <Application>Microsoft Office PowerPoint</Application>
  <DocSecurity>0</DocSecurity>
  <PresentationFormat>宽屏</PresentationFormat>
  <Lines>0</Lines>
  <Paragraphs>218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Book Antiqua</vt:lpstr>
      <vt:lpstr>Calibri</vt:lpstr>
      <vt:lpstr>Calibri Light</vt:lpstr>
      <vt:lpstr>Cambria Math</vt:lpstr>
      <vt:lpstr>Wingdings</vt:lpstr>
      <vt:lpstr>3_Profile</vt:lpstr>
      <vt:lpstr>5_Profile</vt:lpstr>
      <vt:lpstr>4_Profile</vt:lpstr>
      <vt:lpstr>Deep Image Compression</vt:lpstr>
      <vt:lpstr>经典图像压缩算法</vt:lpstr>
      <vt:lpstr>压缩算法评价指标</vt:lpstr>
      <vt:lpstr>压缩算法评价指标</vt:lpstr>
      <vt:lpstr>深度图像压缩</vt:lpstr>
      <vt:lpstr>深度图像压缩</vt:lpstr>
      <vt:lpstr>深度图像压缩</vt:lpstr>
      <vt:lpstr>深度图像压缩</vt:lpstr>
      <vt:lpstr>深度图像压缩</vt:lpstr>
      <vt:lpstr>深度图像压缩</vt:lpstr>
      <vt:lpstr>深度图像压缩</vt:lpstr>
      <vt:lpstr>深度图像压缩</vt:lpstr>
      <vt:lpstr>深度图像压缩</vt:lpstr>
      <vt:lpstr>Bayer采样</vt:lpstr>
      <vt:lpstr>Bayer采样</vt:lpstr>
      <vt:lpstr>初步实验结果</vt:lpstr>
      <vt:lpstr>Thanks！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视频编码新技术调研</dc:title>
  <dc:subject/>
  <dc:creator>xpy</dc:creator>
  <cp:keywords/>
  <dc:description/>
  <cp:lastModifiedBy>维 方</cp:lastModifiedBy>
  <cp:revision>1490</cp:revision>
  <dcterms:created xsi:type="dcterms:W3CDTF">2012-11-02T01:58:29Z</dcterms:created>
  <dcterms:modified xsi:type="dcterms:W3CDTF">2019-12-19T13:35:37Z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