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0" r:id="rId2"/>
  </p:sldMasterIdLst>
  <p:notesMasterIdLst>
    <p:notesMasterId r:id="rId26"/>
  </p:notesMasterIdLst>
  <p:sldIdLst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107" autoAdjust="0"/>
  </p:normalViewPr>
  <p:slideViewPr>
    <p:cSldViewPr snapToObjects="1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0657-20BC-4CDC-9D1D-1F02EA5A2746}" type="datetimeFigureOut">
              <a:rPr lang="zh-CN" altLang="en-US" smtClean="0"/>
              <a:t>2019-11-24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31DD-336E-4E55-B9C8-DF3F7CDF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6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7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7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7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3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8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8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1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0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5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1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A439DF-D042-40AB-88AD-27C3575EE2FE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000D16-C882-4950-AF8C-E5F34B67CF54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956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D91D2A-2D28-4EED-BD7C-D5FF19660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8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759FF45-3EBA-41D2-872A-AFDA218086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6CE8DC7-5CED-404D-A6AD-3DE765331E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3352BCF-E92E-486E-810A-ECFF012067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6E296AA-9DC4-4B7A-9A6C-3F712295B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A075861-5737-42AD-A260-50B610EF1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1E0F023-1A68-4135-B30E-653C9336B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8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38C86B-5B07-4A34-9BEA-DD2025AD1A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B450E-2074-4623-8DF8-C23B19E9B65E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24A11FB-DD09-463F-BAEE-D3D4445546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598830A0-7C95-43C0-B085-F5749FE7F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760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341441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341438"/>
            <a:ext cx="52324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00491"/>
            <a:ext cx="52324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4EE5-C366-424C-80A1-47E5D396B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5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EAB9B-D05B-4363-8DDC-0FD74E527623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83B1F-BE6B-4BE4-BD69-7EB5E827913A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EFA03-10FF-4F71-AB6A-CA1FC7FCE835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381180-6AC9-44E7-B619-4EAD04641B5D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43AC6-852F-4329-A35F-09F564923D54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FBC61-4146-4D25-8AF4-DA49290E46BB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66175-B0B6-43CC-BDB1-0D893F40F453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2019-11-24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/>
          <a:lstStyle/>
          <a:p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Error-backpropagation in temporally encoded networks of spiking neurons</a:t>
            </a:r>
            <a:endParaRPr lang="zh-CN" altLang="en-US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en-US" altLang="zh-CN" sz="3000" dirty="0" err="1" smtClean="0">
                <a:solidFill>
                  <a:srgbClr val="FF0000"/>
                </a:solidFill>
                <a:latin typeface="Book Antiqua" panose="02040602050305030304" pitchFamily="18" charset="0"/>
                <a:ea typeface="微软雅黑" panose="020B0503020204020204" pitchFamily="34" charset="-122"/>
              </a:rPr>
              <a:t>SpikeProp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理论和证明</a:t>
            </a:r>
            <a:endParaRPr lang="zh-CN" altLang="en-US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" y="908720"/>
            <a:ext cx="5887380" cy="10617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" y="2030414"/>
            <a:ext cx="5928552" cy="19572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933" y="2032085"/>
            <a:ext cx="5016753" cy="1755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44" y="4339200"/>
            <a:ext cx="4210050" cy="962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4088179"/>
            <a:ext cx="6697241" cy="27873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99" y="5608460"/>
            <a:ext cx="3641576" cy="8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6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理论和证明</a:t>
            </a:r>
            <a:endParaRPr lang="zh-CN" altLang="en-US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953572"/>
            <a:ext cx="6981825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547812"/>
            <a:ext cx="7962900" cy="499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979" y="404664"/>
            <a:ext cx="3611513" cy="13999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240" y="2420888"/>
            <a:ext cx="3896519" cy="9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112965" y="1601794"/>
            <a:ext cx="7772400" cy="2339975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Supervised Learning in Spiking Neural Networks with </a:t>
            </a:r>
            <a:r>
              <a:rPr lang="en-US" altLang="zh-CN" sz="4400" b="1" dirty="0" err="1">
                <a:latin typeface="Book Antiqua" panose="02040602050305030304" pitchFamily="18" charset="0"/>
                <a:ea typeface="微软雅黑" panose="020B0503020204020204" pitchFamily="34" charset="-122"/>
              </a:rPr>
              <a:t>ReSuMe</a:t>
            </a:r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:</a:t>
            </a:r>
            <a:b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</a:br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Sequence Learning, Classification and Spike-Shifting</a:t>
            </a: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en-US" altLang="zh-CN" sz="3000" dirty="0" err="1" smtClean="0">
                <a:solidFill>
                  <a:srgbClr val="FF0000"/>
                </a:solidFill>
                <a:latin typeface="Book Antiqua" panose="02040602050305030304" pitchFamily="18" charset="0"/>
                <a:ea typeface="微软雅黑" panose="020B0503020204020204" pitchFamily="34" charset="-122"/>
              </a:rPr>
              <a:t>ReSuMe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5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感知器学习算法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ANN</a:t>
                </a:r>
                <a:r>
                  <a:rPr lang="zh-CN" altLang="en-US" sz="1800" dirty="0" smtClean="0"/>
                  <a:t>的基础，感知器，学习算法遵循</a:t>
                </a:r>
                <a:r>
                  <a:rPr lang="en-US" altLang="zh-CN" sz="1800" dirty="0" err="1" smtClean="0"/>
                  <a:t>Widrow</a:t>
                </a:r>
                <a:r>
                  <a:rPr lang="en-US" altLang="zh-CN" sz="1800" dirty="0" smtClean="0"/>
                  <a:t>-Hoff</a:t>
                </a:r>
                <a:r>
                  <a:rPr lang="zh-CN" altLang="en-US" sz="1800" dirty="0" smtClean="0"/>
                  <a:t>规则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对于</a:t>
                </a:r>
                <a:r>
                  <a:rPr lang="en-US" altLang="zh-CN" sz="1800" dirty="0" smtClean="0"/>
                  <a:t>SNN</a:t>
                </a:r>
                <a:r>
                  <a:rPr lang="zh-CN" altLang="en-US" sz="1800" dirty="0" smtClean="0"/>
                  <a:t>，不可直接应用，难点在输入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被编码成了脉冲序列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可以把这个式子的两项看作赫布项，分别是目标输出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和输入、实际输出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和输入的赫布关系，而负号表示反赫布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假设这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个量的脉冲形式为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800" dirty="0" smtClean="0"/>
                  <a:t>是脉冲的序号，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800" dirty="0" smtClean="0"/>
                  <a:t>是单位冲激函数（在除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外任一点为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，但总积分为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上式的两项写为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1800" dirty="0" smtClean="0"/>
                  <a:t>表示与突触前后神经元活动无关的衰减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也可以用</a:t>
                </a:r>
                <a:r>
                  <a:rPr lang="en-US" altLang="zh-CN" sz="1800" dirty="0" smtClean="0"/>
                  <a:t>STDP</a:t>
                </a:r>
                <a:r>
                  <a:rPr lang="zh-CN" altLang="en-US" sz="1800" dirty="0" smtClean="0"/>
                  <a:t>定义，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endParaRPr lang="en-US" altLang="zh-CN" sz="1800" dirty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031601"/>
            <a:ext cx="2171700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2924944"/>
            <a:ext cx="307657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856" y="3893871"/>
            <a:ext cx="3591644" cy="981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8" y="4958890"/>
            <a:ext cx="5085259" cy="766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756" y="4910092"/>
            <a:ext cx="4033660" cy="1088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3992" y="5972283"/>
            <a:ext cx="5479926" cy="8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2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感知器学习算法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收敛的条件，当目标脉冲和输出脉冲相等，需要有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得到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没有贡献，直接设置城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学习效果更好。因为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是反因果的，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在输入晚于目标发放时存在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This can be explained by </a:t>
                </a:r>
                <a:r>
                  <a:rPr lang="en-US" altLang="zh-CN" sz="1800" dirty="0" smtClean="0"/>
                  <a:t>noting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 smtClean="0"/>
                  <a:t> is </a:t>
                </a:r>
                <a:r>
                  <a:rPr lang="en-US" altLang="zh-CN" sz="1800" dirty="0"/>
                  <a:t>related to the anti-causal order of spikes so it does not modify inputs that </a:t>
                </a:r>
                <a:r>
                  <a:rPr lang="en-US" altLang="zh-CN" sz="1800" dirty="0" smtClean="0"/>
                  <a:t>contribute to </a:t>
                </a:r>
                <a:r>
                  <a:rPr lang="en-US" altLang="zh-CN" sz="1800" dirty="0"/>
                  <a:t>the neuron state briefly before the target or output firing time, but rather those inputs which </a:t>
                </a:r>
                <a:r>
                  <a:rPr lang="en-US" altLang="zh-CN" sz="1800" dirty="0" smtClean="0"/>
                  <a:t>fire afterwards</a:t>
                </a:r>
                <a:r>
                  <a:rPr lang="en-US" altLang="zh-CN" sz="1800" dirty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得到</a:t>
                </a:r>
                <a:r>
                  <a:rPr lang="en-US" altLang="zh-CN" sz="1800" dirty="0" err="1" smtClean="0"/>
                  <a:t>ReSuMe</a:t>
                </a:r>
                <a:r>
                  <a:rPr lang="zh-CN" altLang="en-US" sz="1800" dirty="0" smtClean="0"/>
                  <a:t>学习模型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44" y="981078"/>
            <a:ext cx="4896544" cy="4287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36" y="1409871"/>
            <a:ext cx="3960440" cy="17064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611" y="1610223"/>
            <a:ext cx="5934075" cy="152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632" y="4869160"/>
            <a:ext cx="6257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8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err="1"/>
              <a:t>ReSuMe</a:t>
            </a:r>
            <a:r>
              <a:rPr lang="zh-CN" altLang="en-US" dirty="0"/>
              <a:t>学习模型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只起到调节突触平均强度的作用，实验发现设置成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也不影响最终的收敛。但是它可以加速学习速度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这个式子适用于兴奋性突触：使脉冲在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发放的突触应该被增强，而使得脉冲在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发放的突触应该被抑制，当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180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1800" dirty="0" smtClean="0"/>
                  <a:t>是符合的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同样适用于抑制性突触：</a:t>
                </a:r>
                <a:r>
                  <a:rPr lang="zh-CN" altLang="en-US" sz="1800" dirty="0"/>
                  <a:t>使脉冲在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发放的突触应该</a:t>
                </a:r>
                <a:r>
                  <a:rPr lang="zh-CN" altLang="en-US" sz="1800" dirty="0" smtClean="0"/>
                  <a:t>被减弱，</a:t>
                </a:r>
                <a:r>
                  <a:rPr lang="zh-CN" altLang="en-US" sz="1800" dirty="0"/>
                  <a:t>而使得脉冲在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发放的突触应该</a:t>
                </a:r>
                <a:r>
                  <a:rPr lang="zh-CN" altLang="en-US" sz="1800" dirty="0" smtClean="0"/>
                  <a:t>被增强，</a:t>
                </a:r>
                <a:r>
                  <a:rPr lang="zh-CN" altLang="en-US" sz="18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是符合的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假如给连接权重加上正负号，那么当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18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1800" dirty="0" smtClean="0"/>
                  <a:t>上式可以同时表示兴奋性和抑制性突触；此外，这样还能实现突触兴奋性</a:t>
                </a:r>
                <a:r>
                  <a:rPr lang="en-US" altLang="zh-CN" sz="1800" dirty="0" smtClean="0"/>
                  <a:t>/</a:t>
                </a:r>
                <a:r>
                  <a:rPr lang="zh-CN" altLang="en-US" sz="1800" dirty="0" smtClean="0"/>
                  <a:t>抑制性类别的自动学习，实验表明性能要高于提前指定突触类型的网络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150493"/>
            <a:ext cx="6257925" cy="781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3226436"/>
            <a:ext cx="6890370" cy="36315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335" y="3882214"/>
            <a:ext cx="4564371" cy="6876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544272" y="3298005"/>
                <a:ext cx="1376724" cy="434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3298005"/>
                <a:ext cx="1376724" cy="434478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83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学习结果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50493"/>
            <a:ext cx="6257925" cy="781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" y="931543"/>
            <a:ext cx="8954666" cy="49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1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学习结果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50493"/>
            <a:ext cx="6257925" cy="781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066202"/>
            <a:ext cx="9318252" cy="58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0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 smtClean="0">
                <a:latin typeface="Book Antiqua" panose="02040602050305030304" pitchFamily="18" charset="0"/>
                <a:ea typeface="微软雅黑" panose="020B0503020204020204" pitchFamily="34" charset="-122"/>
              </a:rPr>
              <a:t>Span </a:t>
            </a:r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Spike pattern association neuron for learning </a:t>
            </a:r>
            <a:r>
              <a:rPr lang="en-US" altLang="zh-CN" sz="4400" b="1" dirty="0" err="1">
                <a:latin typeface="Book Antiqua" panose="02040602050305030304" pitchFamily="18" charset="0"/>
                <a:ea typeface="微软雅黑" panose="020B0503020204020204" pitchFamily="34" charset="-122"/>
              </a:rPr>
              <a:t>spatio</a:t>
            </a:r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-temporal spike </a:t>
            </a:r>
            <a:r>
              <a:rPr lang="en-US" altLang="zh-CN" sz="4400" b="1" dirty="0" smtClean="0">
                <a:latin typeface="Book Antiqua" panose="02040602050305030304" pitchFamily="18" charset="0"/>
                <a:ea typeface="微软雅黑" panose="020B0503020204020204" pitchFamily="34" charset="-122"/>
              </a:rPr>
              <a:t>patterns</a:t>
            </a:r>
            <a:endParaRPr lang="en-US" altLang="zh-CN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en-US" altLang="zh-CN" sz="3000" dirty="0" smtClean="0">
                <a:solidFill>
                  <a:srgbClr val="FF0000"/>
                </a:solidFill>
                <a:latin typeface="Book Antiqua" panose="02040602050305030304" pitchFamily="18" charset="0"/>
                <a:ea typeface="微软雅黑" panose="020B0503020204020204" pitchFamily="34" charset="-122"/>
              </a:rPr>
              <a:t>SPAN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9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核函数卷积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82639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同样基于</a:t>
                </a:r>
                <a:r>
                  <a:rPr lang="en-US" altLang="zh-CN" sz="1800" dirty="0" err="1" smtClean="0"/>
                  <a:t>Widrow</a:t>
                </a:r>
                <a:r>
                  <a:rPr lang="en-US" altLang="zh-CN" sz="1800" dirty="0" smtClean="0"/>
                  <a:t>-Hoff</a:t>
                </a:r>
                <a:r>
                  <a:rPr lang="zh-CN" altLang="en-US" sz="1800" dirty="0" smtClean="0"/>
                  <a:t>规则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原始脉冲，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只在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处为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，其余均为</a:t>
                </a:r>
                <a:r>
                  <a:rPr lang="en-US" altLang="zh-CN" sz="1800" dirty="0" smtClean="0"/>
                  <a:t>0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用核函数与脉冲卷积，代替原始脉冲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&lt;0;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826399"/>
              </a:xfrm>
              <a:blipFill>
                <a:blip r:embed="rId3"/>
                <a:stretch>
                  <a:fillRect l="-304" t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893109"/>
            <a:ext cx="3971925" cy="53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74" y="1398305"/>
            <a:ext cx="2113295" cy="724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2336336"/>
            <a:ext cx="3533775" cy="2752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30" y="5274158"/>
            <a:ext cx="4010025" cy="590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109" y="5331308"/>
            <a:ext cx="2438400" cy="533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4246" y="5397983"/>
            <a:ext cx="1114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95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神经元模型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脉冲函数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一个神经元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 smtClean="0"/>
                  <a:t>的前一层神经元集合为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，其中的神经元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的脉冲发放时间为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，每个神经元至多发放一次脉冲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突触上脉冲的传递具有延迟，定义为</a:t>
                </a:r>
                <a:r>
                  <a:rPr lang="en-US" altLang="zh-CN" sz="1800" dirty="0" smtClean="0"/>
                  <a:t>pre</a:t>
                </a:r>
                <a:r>
                  <a:rPr lang="zh-CN" altLang="en-US" sz="1800" dirty="0" smtClean="0"/>
                  <a:t>脉冲发放时间与</a:t>
                </a:r>
                <a:r>
                  <a:rPr lang="en-US" altLang="zh-CN" sz="1800" dirty="0" smtClean="0"/>
                  <a:t>post</a:t>
                </a:r>
                <a:r>
                  <a:rPr lang="zh-CN" altLang="en-US" sz="1800" dirty="0" smtClean="0"/>
                  <a:t>膜电位开始升高时刻的差值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一</a:t>
                </a:r>
                <a:r>
                  <a:rPr lang="zh-CN" altLang="en-US" sz="1800" dirty="0"/>
                  <a:t>个神经元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 smtClean="0"/>
                  <a:t>与</a:t>
                </a:r>
                <a:r>
                  <a:rPr lang="zh-CN" altLang="en-US" sz="1800" dirty="0"/>
                  <a:t>前一层神经</a:t>
                </a:r>
                <a:r>
                  <a:rPr lang="zh-CN" altLang="en-US" sz="1800" dirty="0" smtClean="0"/>
                  <a:t>元具有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 smtClean="0"/>
                  <a:t>个突触连接，第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个突触的延迟记为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/>
                  <a:t>，因此输入到神经元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 smtClean="0"/>
                  <a:t>的不带权重的贡献为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因此带有延迟的</a:t>
                </a:r>
                <a:r>
                  <a:rPr lang="en-US" altLang="zh-CN" sz="1800" dirty="0" smtClean="0"/>
                  <a:t>post</a:t>
                </a:r>
                <a:r>
                  <a:rPr lang="zh-CN" altLang="en-US" sz="1800" dirty="0" smtClean="0"/>
                  <a:t>神经元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 smtClean="0"/>
                  <a:t>的电压为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脉冲的发放时刻定义为膜电位第一次达到阈值的时刻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第一次，因此只能发放一次脉冲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3284984"/>
            <a:ext cx="4828953" cy="34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7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学习算法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079847"/>
            <a:ext cx="3600400" cy="1038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95868"/>
            <a:ext cx="5636582" cy="2254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195" y="2405803"/>
            <a:ext cx="5160215" cy="25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2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最简单的情况，输入、输出、目标都是单个脉冲且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76" y="1484784"/>
            <a:ext cx="5067300" cy="1409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1537171"/>
            <a:ext cx="3438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学习算法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971950"/>
            <a:ext cx="10811197" cy="56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学习算法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890171"/>
            <a:ext cx="8802634" cy="57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反向传播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输入层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1800" dirty="0" smtClean="0"/>
                  <a:t>，隐藏层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1800" dirty="0" smtClean="0"/>
                  <a:t>，输出层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学习目标是指定的脉冲发放时间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 smtClean="0"/>
                  <a:t>，输入是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实际输出为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 smtClean="0"/>
                  <a:t>，误差定义为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 sz="1800" dirty="0" smtClean="0"/>
                  <a:t>的微小邻域内，假设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可以近似看作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800" dirty="0" smtClean="0"/>
                  <a:t>的线性函数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例如正向移动微小的脉冲发放时间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 sz="1800" dirty="0" smtClean="0"/>
                  <a:t>（虚线到实线）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则膜电位会负向移动微小距离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近似有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 smtClean="0"/>
                  <a:t>是膜电位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在脉冲发放时刻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 sz="1800" dirty="0" smtClean="0"/>
                  <a:t>附近的导数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420888"/>
            <a:ext cx="7172325" cy="95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959" y="116632"/>
            <a:ext cx="4364069" cy="4241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440" y="4581128"/>
            <a:ext cx="3329967" cy="4563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960" y="5373216"/>
            <a:ext cx="2295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2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反向传播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因此</a:t>
            </a: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340768"/>
            <a:ext cx="3329967" cy="456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896047"/>
            <a:ext cx="2295525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392337"/>
            <a:ext cx="9915525" cy="1009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776" y="166690"/>
            <a:ext cx="7172325" cy="952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13" y="3789040"/>
            <a:ext cx="2581275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0540" y="3723973"/>
            <a:ext cx="5819775" cy="1085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12" y="5167958"/>
            <a:ext cx="567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80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反向传播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输出层的训练得到解决</a:t>
            </a: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556792"/>
            <a:ext cx="63055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768190"/>
            <a:ext cx="5095875" cy="1047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52" y="3055054"/>
            <a:ext cx="2676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反向传播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对于隐藏层</a:t>
            </a: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" y="1484784"/>
            <a:ext cx="4676775" cy="3590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476672"/>
            <a:ext cx="4438650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56" y="3130385"/>
            <a:ext cx="501967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720" y="5220271"/>
            <a:ext cx="8401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83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高斯感受野编码方式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形象化的示例</a:t>
            </a: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3" y="1338540"/>
            <a:ext cx="6523271" cy="3252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94" y="210069"/>
            <a:ext cx="48577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A remark on the error-backpropagation learning algorithm for spiking neural networks</a:t>
            </a:r>
            <a:endParaRPr lang="zh-CN" altLang="en-US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en-US" altLang="zh-CN" sz="3000" dirty="0" err="1" smtClean="0">
                <a:solidFill>
                  <a:srgbClr val="FF0000"/>
                </a:solidFill>
                <a:latin typeface="Book Antiqua" panose="02040602050305030304" pitchFamily="18" charset="0"/>
                <a:ea typeface="微软雅黑" panose="020B0503020204020204" pitchFamily="34" charset="-122"/>
              </a:rPr>
              <a:t>SpikeProp</a:t>
            </a:r>
            <a:r>
              <a:rPr lang="zh-CN" altLang="en-US" sz="3000" dirty="0" smtClean="0">
                <a:solidFill>
                  <a:srgbClr val="FF0000"/>
                </a:solidFill>
                <a:latin typeface="Book Antiqua" panose="02040602050305030304" pitchFamily="18" charset="0"/>
                <a:ea typeface="微软雅黑" panose="020B0503020204020204" pitchFamily="34" charset="-122"/>
              </a:rPr>
              <a:t>中线性化假设的改进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484784"/>
            <a:ext cx="4371975" cy="101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709492"/>
            <a:ext cx="4486275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3410325"/>
            <a:ext cx="3105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14279</TotalTime>
  <Pages>0</Pages>
  <Words>369</Words>
  <Characters>0</Characters>
  <Application>Microsoft Office PowerPoint</Application>
  <DocSecurity>0</DocSecurity>
  <PresentationFormat>宽屏</PresentationFormat>
  <Lines>0</Lines>
  <Paragraphs>129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宋体</vt:lpstr>
      <vt:lpstr>微软雅黑</vt:lpstr>
      <vt:lpstr>Arial</vt:lpstr>
      <vt:lpstr>Book Antiqua</vt:lpstr>
      <vt:lpstr>Calibri</vt:lpstr>
      <vt:lpstr>Calibri Light</vt:lpstr>
      <vt:lpstr>Cambria Math</vt:lpstr>
      <vt:lpstr>Wingdings</vt:lpstr>
      <vt:lpstr>3_Profile</vt:lpstr>
      <vt:lpstr>5_Profile</vt:lpstr>
      <vt:lpstr>Error-backpropagation in temporally encoded networks of spiking neurons</vt:lpstr>
      <vt:lpstr>神经元模型</vt:lpstr>
      <vt:lpstr>反向传播</vt:lpstr>
      <vt:lpstr>反向传播</vt:lpstr>
      <vt:lpstr>反向传播</vt:lpstr>
      <vt:lpstr>反向传播</vt:lpstr>
      <vt:lpstr>高斯感受野编码方式</vt:lpstr>
      <vt:lpstr>A remark on the error-backpropagation learning algorithm for spiking neural networks</vt:lpstr>
      <vt:lpstr>模型</vt:lpstr>
      <vt:lpstr>理论和证明</vt:lpstr>
      <vt:lpstr>理论和证明</vt:lpstr>
      <vt:lpstr>Supervised Learning in Spiking Neural Networks with ReSuMe: Sequence Learning, Classification and Spike-Shifting</vt:lpstr>
      <vt:lpstr>感知器学习算法</vt:lpstr>
      <vt:lpstr>感知器学习算法</vt:lpstr>
      <vt:lpstr>分析ReSuMe学习模型</vt:lpstr>
      <vt:lpstr>学习结果</vt:lpstr>
      <vt:lpstr>学习结果</vt:lpstr>
      <vt:lpstr>Span Spike pattern association neuron for learning spatio-temporal spike patterns</vt:lpstr>
      <vt:lpstr>核函数卷积</vt:lpstr>
      <vt:lpstr>学习算法</vt:lpstr>
      <vt:lpstr>学习算法</vt:lpstr>
      <vt:lpstr>学习算法</vt:lpstr>
      <vt:lpstr>学习算法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视频编码新技术调研</dc:title>
  <dc:subject/>
  <dc:creator>xpy</dc:creator>
  <cp:keywords/>
  <dc:description/>
  <cp:lastModifiedBy>维 方</cp:lastModifiedBy>
  <cp:revision>1430</cp:revision>
  <dcterms:created xsi:type="dcterms:W3CDTF">2012-11-02T01:58:29Z</dcterms:created>
  <dcterms:modified xsi:type="dcterms:W3CDTF">2019-11-24T14:09:08Z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