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 id="2147483668" r:id="rId2"/>
  </p:sldMasterIdLst>
  <p:notesMasterIdLst>
    <p:notesMasterId r:id="rId20"/>
  </p:notesMasterIdLst>
  <p:handoutMasterIdLst>
    <p:handoutMasterId r:id="rId21"/>
  </p:handoutMasterIdLst>
  <p:sldIdLst>
    <p:sldId id="393" r:id="rId3"/>
    <p:sldId id="560" r:id="rId4"/>
    <p:sldId id="569" r:id="rId5"/>
    <p:sldId id="568" r:id="rId6"/>
    <p:sldId id="570" r:id="rId7"/>
    <p:sldId id="571" r:id="rId8"/>
    <p:sldId id="572" r:id="rId9"/>
    <p:sldId id="573" r:id="rId10"/>
    <p:sldId id="574" r:id="rId11"/>
    <p:sldId id="563" r:id="rId12"/>
    <p:sldId id="446" r:id="rId13"/>
    <p:sldId id="445" r:id="rId14"/>
    <p:sldId id="561" r:id="rId15"/>
    <p:sldId id="564" r:id="rId16"/>
    <p:sldId id="562" r:id="rId17"/>
    <p:sldId id="567" r:id="rId18"/>
    <p:sldId id="444" r:id="rId19"/>
  </p:sldIdLst>
  <p:sldSz cx="9144000" cy="6858000" type="screen4x3"/>
  <p:notesSz cx="6858000" cy="9144000"/>
  <p:defaultTextStyle>
    <a:defPPr>
      <a:defRPr lang="zh-CN"/>
    </a:defPPr>
    <a:lvl1pPr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rse power" initials="hp" lastIdx="1" clrIdx="0">
    <p:extLst>
      <p:ext uri="{19B8F6BF-5375-455C-9EA6-DF929625EA0E}">
        <p15:presenceInfo xmlns:p15="http://schemas.microsoft.com/office/powerpoint/2012/main" userId="1805df43f5bf52e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00CC"/>
    <a:srgbClr val="FFFF00"/>
    <a:srgbClr val="0033CC"/>
    <a:srgbClr val="FF0000"/>
    <a:srgbClr val="99CCFF"/>
    <a:srgbClr val="FF99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88" autoAdjust="0"/>
    <p:restoredTop sz="93913" autoAdjust="0"/>
  </p:normalViewPr>
  <p:slideViewPr>
    <p:cSldViewPr snapToGrid="0" snapToObjects="1">
      <p:cViewPr varScale="1">
        <p:scale>
          <a:sx n="107" d="100"/>
          <a:sy n="107" d="100"/>
        </p:scale>
        <p:origin x="1452" y="90"/>
      </p:cViewPr>
      <p:guideLst>
        <p:guide orient="horz" pos="2160"/>
        <p:guide pos="2880"/>
      </p:guideLst>
    </p:cSldViewPr>
  </p:slideViewPr>
  <p:outlineViewPr>
    <p:cViewPr>
      <p:scale>
        <a:sx n="33" d="100"/>
        <a:sy n="33" d="100"/>
      </p:scale>
      <p:origin x="0" y="5952"/>
    </p:cViewPr>
  </p:outlineViewPr>
  <p:notesTextViewPr>
    <p:cViewPr>
      <p:scale>
        <a:sx n="100" d="100"/>
        <a:sy n="100" d="100"/>
      </p:scale>
      <p:origin x="0" y="0"/>
    </p:cViewPr>
  </p:notesTextViewPr>
  <p:sorterViewPr>
    <p:cViewPr>
      <p:scale>
        <a:sx n="66" d="100"/>
        <a:sy n="66" d="100"/>
      </p:scale>
      <p:origin x="0" y="0"/>
    </p:cViewPr>
  </p:sorter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C:\ShareCache\&#39532;&#21147;_1901111989\Results\encSR\iPhoneX&amp;NikonD5500.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ShareCache\&#39532;&#21147;_1901111989\Results\encSR\iPhoneX&amp;NikonD5500.xlsm"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ShareCache\&#39532;&#21147;_1901111989\Results\encSR\iPhoneX&amp;NikonD5500.xlsm"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v>NikonD5500</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NikonD5500!$B$1:$G$1</c:f>
              <c:strCache>
                <c:ptCount val="6"/>
                <c:pt idx="0">
                  <c:v>ori</c:v>
                </c:pt>
                <c:pt idx="1">
                  <c:v>quality=90</c:v>
                </c:pt>
                <c:pt idx="2">
                  <c:v>quality=75</c:v>
                </c:pt>
                <c:pt idx="3">
                  <c:v>quality=60</c:v>
                </c:pt>
                <c:pt idx="4">
                  <c:v>quality=45</c:v>
                </c:pt>
                <c:pt idx="5">
                  <c:v>quality=30</c:v>
                </c:pt>
              </c:strCache>
            </c:strRef>
          </c:cat>
          <c:val>
            <c:numRef>
              <c:f>NikonD5500!$B$102:$G$102</c:f>
              <c:numCache>
                <c:formatCode>General</c:formatCode>
                <c:ptCount val="6"/>
                <c:pt idx="0">
                  <c:v>29.87</c:v>
                </c:pt>
                <c:pt idx="1">
                  <c:v>29.75</c:v>
                </c:pt>
                <c:pt idx="2">
                  <c:v>29.53</c:v>
                </c:pt>
                <c:pt idx="3">
                  <c:v>29.28</c:v>
                </c:pt>
                <c:pt idx="4">
                  <c:v>29.01</c:v>
                </c:pt>
                <c:pt idx="5">
                  <c:v>28.51</c:v>
                </c:pt>
              </c:numCache>
            </c:numRef>
          </c:val>
          <c:smooth val="0"/>
          <c:extLst>
            <c:ext xmlns:c16="http://schemas.microsoft.com/office/drawing/2014/chart" uri="{C3380CC4-5D6E-409C-BE32-E72D297353CC}">
              <c16:uniqueId val="{00000000-654A-4E92-8737-8D5EBCCFE1DA}"/>
            </c:ext>
          </c:extLst>
        </c:ser>
        <c:dLbls>
          <c:showLegendKey val="0"/>
          <c:showVal val="0"/>
          <c:showCatName val="0"/>
          <c:showSerName val="0"/>
          <c:showPercent val="0"/>
          <c:showBubbleSize val="0"/>
        </c:dLbls>
        <c:marker val="1"/>
        <c:smooth val="0"/>
        <c:axId val="1947052880"/>
        <c:axId val="1937708992"/>
      </c:lineChart>
      <c:catAx>
        <c:axId val="1947052880"/>
        <c:scaling>
          <c:orientation val="minMax"/>
        </c:scaling>
        <c:delete val="0"/>
        <c:axPos val="b"/>
        <c:numFmt formatCode="@"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37708992"/>
        <c:crosses val="autoZero"/>
        <c:auto val="0"/>
        <c:lblAlgn val="ctr"/>
        <c:lblOffset val="100"/>
        <c:noMultiLvlLbl val="0"/>
      </c:catAx>
      <c:valAx>
        <c:axId val="19377089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PSNR</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47052880"/>
        <c:crossesAt val="1"/>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v>iPhoneX</c:v>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iPhoneX!$B$1:$G$1</c:f>
              <c:strCache>
                <c:ptCount val="6"/>
                <c:pt idx="0">
                  <c:v>ori</c:v>
                </c:pt>
                <c:pt idx="1">
                  <c:v>quality=90</c:v>
                </c:pt>
                <c:pt idx="2">
                  <c:v>quality=75</c:v>
                </c:pt>
                <c:pt idx="3">
                  <c:v>quality=60</c:v>
                </c:pt>
                <c:pt idx="4">
                  <c:v>quality=45</c:v>
                </c:pt>
                <c:pt idx="5">
                  <c:v>quality=30</c:v>
                </c:pt>
              </c:strCache>
            </c:strRef>
          </c:cat>
          <c:val>
            <c:numRef>
              <c:f>iPhoneX!$B$102:$G$102</c:f>
              <c:numCache>
                <c:formatCode>General</c:formatCode>
                <c:ptCount val="6"/>
                <c:pt idx="0">
                  <c:v>22.02</c:v>
                </c:pt>
                <c:pt idx="1">
                  <c:v>22.07</c:v>
                </c:pt>
                <c:pt idx="2">
                  <c:v>22.14</c:v>
                </c:pt>
                <c:pt idx="3">
                  <c:v>22.15</c:v>
                </c:pt>
                <c:pt idx="4">
                  <c:v>22.14</c:v>
                </c:pt>
                <c:pt idx="5">
                  <c:v>22.13</c:v>
                </c:pt>
              </c:numCache>
            </c:numRef>
          </c:val>
          <c:smooth val="0"/>
          <c:extLst>
            <c:ext xmlns:c16="http://schemas.microsoft.com/office/drawing/2014/chart" uri="{C3380CC4-5D6E-409C-BE32-E72D297353CC}">
              <c16:uniqueId val="{00000000-9DA5-4CEB-A0AB-9E5BDCE91759}"/>
            </c:ext>
          </c:extLst>
        </c:ser>
        <c:dLbls>
          <c:showLegendKey val="0"/>
          <c:showVal val="0"/>
          <c:showCatName val="0"/>
          <c:showSerName val="0"/>
          <c:showPercent val="0"/>
          <c:showBubbleSize val="0"/>
        </c:dLbls>
        <c:marker val="1"/>
        <c:smooth val="0"/>
        <c:axId val="16362896"/>
        <c:axId val="1947511808"/>
      </c:lineChart>
      <c:catAx>
        <c:axId val="16362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47511808"/>
        <c:crosses val="autoZero"/>
        <c:auto val="1"/>
        <c:lblAlgn val="ctr"/>
        <c:lblOffset val="100"/>
        <c:noMultiLvlLbl val="0"/>
      </c:catAx>
      <c:valAx>
        <c:axId val="19475118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PSNR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63628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NikonD5500</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v>CameraSR</c:v>
          </c:tx>
          <c:spPr>
            <a:ln w="28575" cap="rnd">
              <a:solidFill>
                <a:schemeClr val="tx1"/>
              </a:solidFill>
              <a:round/>
            </a:ln>
            <a:effectLst/>
          </c:spPr>
          <c:marker>
            <c:symbol val="none"/>
          </c:marker>
          <c:cat>
            <c:strRef>
              <c:f>NikonD5500!$B$1:$G$1</c:f>
              <c:strCache>
                <c:ptCount val="6"/>
                <c:pt idx="0">
                  <c:v>ori</c:v>
                </c:pt>
                <c:pt idx="1">
                  <c:v>quality=90</c:v>
                </c:pt>
                <c:pt idx="2">
                  <c:v>quality=75</c:v>
                </c:pt>
                <c:pt idx="3">
                  <c:v>quality=60</c:v>
                </c:pt>
                <c:pt idx="4">
                  <c:v>quality=45</c:v>
                </c:pt>
                <c:pt idx="5">
                  <c:v>quality=30</c:v>
                </c:pt>
              </c:strCache>
            </c:strRef>
          </c:cat>
          <c:val>
            <c:numRef>
              <c:f>transfer!$B$110:$G$110</c:f>
              <c:numCache>
                <c:formatCode>General</c:formatCode>
                <c:ptCount val="6"/>
                <c:pt idx="0">
                  <c:v>29.87</c:v>
                </c:pt>
                <c:pt idx="1">
                  <c:v>29.75</c:v>
                </c:pt>
                <c:pt idx="2">
                  <c:v>29.53</c:v>
                </c:pt>
                <c:pt idx="3">
                  <c:v>29.28</c:v>
                </c:pt>
                <c:pt idx="4">
                  <c:v>29.01</c:v>
                </c:pt>
                <c:pt idx="5">
                  <c:v>28.51</c:v>
                </c:pt>
              </c:numCache>
            </c:numRef>
          </c:val>
          <c:smooth val="0"/>
          <c:extLst>
            <c:ext xmlns:c16="http://schemas.microsoft.com/office/drawing/2014/chart" uri="{C3380CC4-5D6E-409C-BE32-E72D297353CC}">
              <c16:uniqueId val="{00000000-F409-4EF2-8A4C-45412300075B}"/>
            </c:ext>
          </c:extLst>
        </c:ser>
        <c:ser>
          <c:idx val="1"/>
          <c:order val="1"/>
          <c:tx>
            <c:v>PISR</c:v>
          </c:tx>
          <c:spPr>
            <a:ln w="28575" cap="rnd">
              <a:solidFill>
                <a:srgbClr val="C00000"/>
              </a:solidFill>
              <a:round/>
            </a:ln>
            <a:effectLst/>
          </c:spPr>
          <c:marker>
            <c:symbol val="none"/>
          </c:marker>
          <c:cat>
            <c:strRef>
              <c:f>NikonD5500!$B$1:$G$1</c:f>
              <c:strCache>
                <c:ptCount val="6"/>
                <c:pt idx="0">
                  <c:v>ori</c:v>
                </c:pt>
                <c:pt idx="1">
                  <c:v>quality=90</c:v>
                </c:pt>
                <c:pt idx="2">
                  <c:v>quality=75</c:v>
                </c:pt>
                <c:pt idx="3">
                  <c:v>quality=60</c:v>
                </c:pt>
                <c:pt idx="4">
                  <c:v>quality=45</c:v>
                </c:pt>
                <c:pt idx="5">
                  <c:v>quality=30</c:v>
                </c:pt>
              </c:strCache>
            </c:strRef>
          </c:cat>
          <c:val>
            <c:numRef>
              <c:f>transfer!$B$111:$G$111</c:f>
              <c:numCache>
                <c:formatCode>General</c:formatCode>
                <c:ptCount val="6"/>
                <c:pt idx="0">
                  <c:v>29.87</c:v>
                </c:pt>
                <c:pt idx="1">
                  <c:v>29.88</c:v>
                </c:pt>
                <c:pt idx="2">
                  <c:v>29.85</c:v>
                </c:pt>
                <c:pt idx="3">
                  <c:v>29.8</c:v>
                </c:pt>
                <c:pt idx="4">
                  <c:v>29.91</c:v>
                </c:pt>
                <c:pt idx="5">
                  <c:v>29.51</c:v>
                </c:pt>
              </c:numCache>
            </c:numRef>
          </c:val>
          <c:smooth val="0"/>
          <c:extLst>
            <c:ext xmlns:c16="http://schemas.microsoft.com/office/drawing/2014/chart" uri="{C3380CC4-5D6E-409C-BE32-E72D297353CC}">
              <c16:uniqueId val="{00000001-F409-4EF2-8A4C-45412300075B}"/>
            </c:ext>
          </c:extLst>
        </c:ser>
        <c:dLbls>
          <c:showLegendKey val="0"/>
          <c:showVal val="0"/>
          <c:showCatName val="0"/>
          <c:showSerName val="0"/>
          <c:showPercent val="0"/>
          <c:showBubbleSize val="0"/>
        </c:dLbls>
        <c:smooth val="0"/>
        <c:axId val="147022992"/>
        <c:axId val="142906288"/>
      </c:lineChart>
      <c:catAx>
        <c:axId val="147022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2906288"/>
        <c:crosses val="autoZero"/>
        <c:auto val="1"/>
        <c:lblAlgn val="ctr"/>
        <c:lblOffset val="100"/>
        <c:noMultiLvlLbl val="0"/>
      </c:catAx>
      <c:valAx>
        <c:axId val="1429062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70229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pPr>
              <a:defRPr/>
            </a:pPr>
            <a:endParaRPr lang="en-US" altLang="zh-CN"/>
          </a:p>
        </p:txBody>
      </p:sp>
      <p:sp>
        <p:nvSpPr>
          <p:cNvPr id="55299" name="Rectangle 3"/>
          <p:cNvSpPr>
            <a:spLocks noGrp="1" noChangeArrowheads="1"/>
          </p:cNvSpPr>
          <p:nvPr>
            <p:ph type="dt" sz="quarter"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pPr>
              <a:defRPr/>
            </a:pPr>
            <a:endParaRPr lang="en-US" altLang="zh-CN"/>
          </a:p>
        </p:txBody>
      </p:sp>
      <p:sp>
        <p:nvSpPr>
          <p:cNvPr id="55300" name="Rectangle 4"/>
          <p:cNvSpPr>
            <a:spLocks noGrp="1" noChangeArrowheads="1"/>
          </p:cNvSpPr>
          <p:nvPr>
            <p:ph type="ftr" sz="quarter" idx="2"/>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pPr>
              <a:defRPr/>
            </a:pPr>
            <a:endParaRPr lang="en-US" altLang="zh-CN"/>
          </a:p>
        </p:txBody>
      </p:sp>
      <p:sp>
        <p:nvSpPr>
          <p:cNvPr id="55301" name="Rectangle 5"/>
          <p:cNvSpPr>
            <a:spLocks noGrp="1" noChangeArrowheads="1"/>
          </p:cNvSpPr>
          <p:nvPr>
            <p:ph type="sldNum" sz="quarter" idx="3"/>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sz="1200"/>
            </a:lvl1pPr>
          </a:lstStyle>
          <a:p>
            <a:fld id="{D1E82A36-E338-404A-AC3A-5C2284F91DBE}" type="slidenum">
              <a:rPr lang="en-US" altLang="zh-CN"/>
              <a:pPr/>
              <a:t>‹#›</a:t>
            </a:fld>
            <a:endParaRPr lang="en-US" altLang="zh-CN"/>
          </a:p>
        </p:txBody>
      </p:sp>
    </p:spTree>
    <p:extLst>
      <p:ext uri="{BB962C8B-B14F-4D97-AF65-F5344CB8AC3E}">
        <p14:creationId xmlns:p14="http://schemas.microsoft.com/office/powerpoint/2010/main" val="8264160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eaLnBrk="1" hangingPunct="1">
              <a:defRPr sz="1200">
                <a:ea typeface="宋体" pitchFamily="2" charset="-122"/>
              </a:defRPr>
            </a:lvl1pPr>
          </a:lstStyle>
          <a:p>
            <a:pPr>
              <a:defRPr/>
            </a:pPr>
            <a:endParaRPr lang="en-US" altLang="zh-CN"/>
          </a:p>
        </p:txBody>
      </p:sp>
      <p:sp>
        <p:nvSpPr>
          <p:cNvPr id="70659" name="Rectangle 3"/>
          <p:cNvSpPr>
            <a:spLocks noGrp="1" noChangeArrowheads="1"/>
          </p:cNvSpPr>
          <p:nvPr>
            <p:ph type="dt"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pPr>
              <a:defRPr/>
            </a:pPr>
            <a:endParaRPr lang="en-US" altLang="zh-CN"/>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1" name="Rectangle 5"/>
          <p:cNvSpPr>
            <a:spLocks noGrp="1" noChangeArrowheads="1"/>
          </p:cNvSpPr>
          <p:nvPr>
            <p:ph type="body" sz="quarter" idx="3"/>
          </p:nvPr>
        </p:nvSpPr>
        <p:spPr bwMode="auto">
          <a:xfrm>
            <a:off x="914400" y="4343400"/>
            <a:ext cx="5029200" cy="41148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0662" name="Rectangle 6"/>
          <p:cNvSpPr>
            <a:spLocks noGrp="1" noChangeArrowheads="1"/>
          </p:cNvSpPr>
          <p:nvPr>
            <p:ph type="ftr" sz="quarter" idx="4"/>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l" eaLnBrk="1" hangingPunct="1">
              <a:defRPr sz="1200">
                <a:ea typeface="宋体" pitchFamily="2" charset="-122"/>
              </a:defRPr>
            </a:lvl1pPr>
          </a:lstStyle>
          <a:p>
            <a:pPr>
              <a:defRPr/>
            </a:pPr>
            <a:endParaRPr lang="en-US" altLang="zh-CN"/>
          </a:p>
        </p:txBody>
      </p:sp>
      <p:sp>
        <p:nvSpPr>
          <p:cNvPr id="70663" name="Rectangle 7"/>
          <p:cNvSpPr>
            <a:spLocks noGrp="1" noChangeArrowheads="1"/>
          </p:cNvSpPr>
          <p:nvPr>
            <p:ph type="sldNum" sz="quarter" idx="5"/>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sz="1200"/>
            </a:lvl1pPr>
          </a:lstStyle>
          <a:p>
            <a:fld id="{33E447B1-5CF3-4ED1-95E7-B47C3997B368}" type="slidenum">
              <a:rPr lang="en-US" altLang="zh-CN"/>
              <a:pPr/>
              <a:t>‹#›</a:t>
            </a:fld>
            <a:endParaRPr lang="en-US" altLang="zh-CN"/>
          </a:p>
        </p:txBody>
      </p:sp>
    </p:spTree>
    <p:extLst>
      <p:ext uri="{BB962C8B-B14F-4D97-AF65-F5344CB8AC3E}">
        <p14:creationId xmlns:p14="http://schemas.microsoft.com/office/powerpoint/2010/main" val="38140284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Tree>
    <p:extLst>
      <p:ext uri="{BB962C8B-B14F-4D97-AF65-F5344CB8AC3E}">
        <p14:creationId xmlns:p14="http://schemas.microsoft.com/office/powerpoint/2010/main" val="2629067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3E447B1-5CF3-4ED1-95E7-B47C3997B368}" type="slidenum">
              <a:rPr lang="en-US" altLang="zh-CN" smtClean="0"/>
              <a:pPr/>
              <a:t>12</a:t>
            </a:fld>
            <a:endParaRPr lang="en-US" altLang="zh-CN"/>
          </a:p>
        </p:txBody>
      </p:sp>
    </p:spTree>
    <p:extLst>
      <p:ext uri="{BB962C8B-B14F-4D97-AF65-F5344CB8AC3E}">
        <p14:creationId xmlns:p14="http://schemas.microsoft.com/office/powerpoint/2010/main" val="4224173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3E447B1-5CF3-4ED1-95E7-B47C3997B368}" type="slidenum">
              <a:rPr lang="en-US" altLang="zh-CN" smtClean="0"/>
              <a:pPr/>
              <a:t>14</a:t>
            </a:fld>
            <a:endParaRPr lang="en-US" altLang="zh-CN"/>
          </a:p>
        </p:txBody>
      </p:sp>
    </p:spTree>
    <p:extLst>
      <p:ext uri="{BB962C8B-B14F-4D97-AF65-F5344CB8AC3E}">
        <p14:creationId xmlns:p14="http://schemas.microsoft.com/office/powerpoint/2010/main" val="4194991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46FEBDBA-E521-42B2-93B9-A84A6FB217C8}" type="slidenum">
              <a:rPr lang="en-US" altLang="zh-CN"/>
              <a:pPr/>
              <a:t>‹#›</a:t>
            </a:fld>
            <a:endParaRPr lang="en-US" altLang="zh-CN"/>
          </a:p>
        </p:txBody>
      </p:sp>
    </p:spTree>
    <p:extLst>
      <p:ext uri="{BB962C8B-B14F-4D97-AF65-F5344CB8AC3E}">
        <p14:creationId xmlns:p14="http://schemas.microsoft.com/office/powerpoint/2010/main" val="347358853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1B97AFD-C2A8-419C-B9B3-9346557B4F38}" type="slidenum">
              <a:rPr lang="en-US" altLang="zh-CN"/>
              <a:pPr/>
              <a:t>‹#›</a:t>
            </a:fld>
            <a:endParaRPr lang="en-US" altLang="zh-CN"/>
          </a:p>
        </p:txBody>
      </p:sp>
    </p:spTree>
    <p:extLst>
      <p:ext uri="{BB962C8B-B14F-4D97-AF65-F5344CB8AC3E}">
        <p14:creationId xmlns:p14="http://schemas.microsoft.com/office/powerpoint/2010/main" val="247493550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60039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60039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EC212009-6CDB-4B18-BE95-2CEEB4D6C619}" type="slidenum">
              <a:rPr lang="en-US" altLang="zh-CN"/>
              <a:pPr/>
              <a:t>‹#›</a:t>
            </a:fld>
            <a:endParaRPr lang="en-US" altLang="zh-CN"/>
          </a:p>
        </p:txBody>
      </p:sp>
    </p:spTree>
    <p:extLst>
      <p:ext uri="{BB962C8B-B14F-4D97-AF65-F5344CB8AC3E}">
        <p14:creationId xmlns:p14="http://schemas.microsoft.com/office/powerpoint/2010/main" val="419243147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a:ln/>
        </p:spPr>
        <p:txBody>
          <a:bodyPr/>
          <a:lstStyle>
            <a:lvl1pPr>
              <a:defRPr/>
            </a:lvl1pPr>
          </a:lstStyle>
          <a:p>
            <a:pPr>
              <a:defRPr/>
            </a:pPr>
            <a:endParaRPr lang="en-US" altLang="zh-CN"/>
          </a:p>
        </p:txBody>
      </p:sp>
      <p:sp>
        <p:nvSpPr>
          <p:cNvPr id="5" name="页脚占位符 4"/>
          <p:cNvSpPr>
            <a:spLocks noGrp="1"/>
          </p:cNvSpPr>
          <p:nvPr>
            <p:ph type="ftr" sz="quarter" idx="11"/>
          </p:nvPr>
        </p:nvSpPr>
        <p:spPr>
          <a:ln/>
        </p:spPr>
        <p:txBody>
          <a:bodyPr/>
          <a:lstStyle>
            <a:lvl1pPr>
              <a:defRPr/>
            </a:lvl1pPr>
          </a:lstStyle>
          <a:p>
            <a:fld id="{1071285C-BFBC-4DA5-BB6C-EDC435B17D3B}" type="slidenum">
              <a:rPr lang="en-US" altLang="zh-CN"/>
              <a:pPr/>
              <a:t>‹#›</a:t>
            </a:fld>
            <a:endParaRPr lang="en-US" altLang="zh-CN"/>
          </a:p>
        </p:txBody>
      </p:sp>
    </p:spTree>
    <p:extLst>
      <p:ext uri="{BB962C8B-B14F-4D97-AF65-F5344CB8AC3E}">
        <p14:creationId xmlns:p14="http://schemas.microsoft.com/office/powerpoint/2010/main" val="14027209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ln/>
        </p:spPr>
        <p:txBody>
          <a:bodyPr/>
          <a:lstStyle>
            <a:lvl1pPr>
              <a:defRPr/>
            </a:lvl1pPr>
          </a:lstStyle>
          <a:p>
            <a:pPr>
              <a:defRPr/>
            </a:pPr>
            <a:endParaRPr lang="en-US" altLang="zh-CN"/>
          </a:p>
        </p:txBody>
      </p:sp>
      <p:sp>
        <p:nvSpPr>
          <p:cNvPr id="5" name="页脚占位符 4"/>
          <p:cNvSpPr>
            <a:spLocks noGrp="1"/>
          </p:cNvSpPr>
          <p:nvPr>
            <p:ph type="ftr" sz="quarter" idx="11"/>
          </p:nvPr>
        </p:nvSpPr>
        <p:spPr>
          <a:ln/>
        </p:spPr>
        <p:txBody>
          <a:bodyPr/>
          <a:lstStyle>
            <a:lvl1pPr>
              <a:defRPr/>
            </a:lvl1pPr>
          </a:lstStyle>
          <a:p>
            <a:fld id="{CA23ECBF-D2C0-4B04-942D-C083C7972722}" type="slidenum">
              <a:rPr lang="en-US" altLang="zh-CN"/>
              <a:pPr/>
              <a:t>‹#›</a:t>
            </a:fld>
            <a:endParaRPr lang="en-US" altLang="zh-CN"/>
          </a:p>
        </p:txBody>
      </p:sp>
    </p:spTree>
    <p:extLst>
      <p:ext uri="{BB962C8B-B14F-4D97-AF65-F5344CB8AC3E}">
        <p14:creationId xmlns:p14="http://schemas.microsoft.com/office/powerpoint/2010/main" val="4488600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a:ln/>
        </p:spPr>
        <p:txBody>
          <a:bodyPr/>
          <a:lstStyle>
            <a:lvl1pPr>
              <a:defRPr/>
            </a:lvl1pPr>
          </a:lstStyle>
          <a:p>
            <a:pPr>
              <a:defRPr/>
            </a:pPr>
            <a:endParaRPr lang="en-US" altLang="zh-CN"/>
          </a:p>
        </p:txBody>
      </p:sp>
      <p:sp>
        <p:nvSpPr>
          <p:cNvPr id="5" name="页脚占位符 4"/>
          <p:cNvSpPr>
            <a:spLocks noGrp="1"/>
          </p:cNvSpPr>
          <p:nvPr>
            <p:ph type="ftr" sz="quarter" idx="11"/>
          </p:nvPr>
        </p:nvSpPr>
        <p:spPr>
          <a:ln/>
        </p:spPr>
        <p:txBody>
          <a:bodyPr/>
          <a:lstStyle>
            <a:lvl1pPr>
              <a:defRPr/>
            </a:lvl1pPr>
          </a:lstStyle>
          <a:p>
            <a:fld id="{05E2D1CE-E9B4-4E55-831A-511B2074404A}" type="slidenum">
              <a:rPr lang="en-US" altLang="zh-CN"/>
              <a:pPr/>
              <a:t>‹#›</a:t>
            </a:fld>
            <a:endParaRPr lang="en-US" altLang="zh-CN"/>
          </a:p>
        </p:txBody>
      </p:sp>
    </p:spTree>
    <p:extLst>
      <p:ext uri="{BB962C8B-B14F-4D97-AF65-F5344CB8AC3E}">
        <p14:creationId xmlns:p14="http://schemas.microsoft.com/office/powerpoint/2010/main" val="104711976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341438"/>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341438"/>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a:ln/>
        </p:spPr>
        <p:txBody>
          <a:bodyPr/>
          <a:lstStyle>
            <a:lvl1pPr>
              <a:defRPr/>
            </a:lvl1pPr>
          </a:lstStyle>
          <a:p>
            <a:pPr>
              <a:defRPr/>
            </a:pPr>
            <a:endParaRPr lang="en-US" altLang="zh-CN"/>
          </a:p>
        </p:txBody>
      </p:sp>
      <p:sp>
        <p:nvSpPr>
          <p:cNvPr id="6" name="页脚占位符 4"/>
          <p:cNvSpPr>
            <a:spLocks noGrp="1"/>
          </p:cNvSpPr>
          <p:nvPr>
            <p:ph type="ftr" sz="quarter" idx="11"/>
          </p:nvPr>
        </p:nvSpPr>
        <p:spPr>
          <a:ln/>
        </p:spPr>
        <p:txBody>
          <a:bodyPr/>
          <a:lstStyle>
            <a:lvl1pPr>
              <a:defRPr/>
            </a:lvl1pPr>
          </a:lstStyle>
          <a:p>
            <a:fld id="{EBB489B0-F3EC-4E7D-A8DE-7837AF5DC66C}" type="slidenum">
              <a:rPr lang="en-US" altLang="zh-CN"/>
              <a:pPr/>
              <a:t>‹#›</a:t>
            </a:fld>
            <a:endParaRPr lang="en-US" altLang="zh-CN"/>
          </a:p>
        </p:txBody>
      </p:sp>
    </p:spTree>
    <p:extLst>
      <p:ext uri="{BB962C8B-B14F-4D97-AF65-F5344CB8AC3E}">
        <p14:creationId xmlns:p14="http://schemas.microsoft.com/office/powerpoint/2010/main" val="298806055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a:ln/>
        </p:spPr>
        <p:txBody>
          <a:bodyPr/>
          <a:lstStyle>
            <a:lvl1pPr>
              <a:defRPr/>
            </a:lvl1pPr>
          </a:lstStyle>
          <a:p>
            <a:pPr>
              <a:defRPr/>
            </a:pPr>
            <a:endParaRPr lang="en-US" altLang="zh-CN"/>
          </a:p>
        </p:txBody>
      </p:sp>
      <p:sp>
        <p:nvSpPr>
          <p:cNvPr id="8" name="页脚占位符 4"/>
          <p:cNvSpPr>
            <a:spLocks noGrp="1"/>
          </p:cNvSpPr>
          <p:nvPr>
            <p:ph type="ftr" sz="quarter" idx="11"/>
          </p:nvPr>
        </p:nvSpPr>
        <p:spPr>
          <a:ln/>
        </p:spPr>
        <p:txBody>
          <a:bodyPr/>
          <a:lstStyle>
            <a:lvl1pPr>
              <a:defRPr/>
            </a:lvl1pPr>
          </a:lstStyle>
          <a:p>
            <a:fld id="{B595D209-C5B2-46C3-8626-2C607496966C}" type="slidenum">
              <a:rPr lang="en-US" altLang="zh-CN"/>
              <a:pPr/>
              <a:t>‹#›</a:t>
            </a:fld>
            <a:endParaRPr lang="en-US" altLang="zh-CN"/>
          </a:p>
        </p:txBody>
      </p:sp>
    </p:spTree>
    <p:extLst>
      <p:ext uri="{BB962C8B-B14F-4D97-AF65-F5344CB8AC3E}">
        <p14:creationId xmlns:p14="http://schemas.microsoft.com/office/powerpoint/2010/main" val="582856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a:ln/>
        </p:spPr>
        <p:txBody>
          <a:bodyPr/>
          <a:lstStyle>
            <a:lvl1pPr>
              <a:defRPr/>
            </a:lvl1pPr>
          </a:lstStyle>
          <a:p>
            <a:pPr>
              <a:defRPr/>
            </a:pPr>
            <a:endParaRPr lang="en-US" altLang="zh-CN"/>
          </a:p>
        </p:txBody>
      </p:sp>
      <p:sp>
        <p:nvSpPr>
          <p:cNvPr id="4" name="页脚占位符 4"/>
          <p:cNvSpPr>
            <a:spLocks noGrp="1"/>
          </p:cNvSpPr>
          <p:nvPr>
            <p:ph type="ftr" sz="quarter" idx="11"/>
          </p:nvPr>
        </p:nvSpPr>
        <p:spPr>
          <a:ln/>
        </p:spPr>
        <p:txBody>
          <a:bodyPr/>
          <a:lstStyle>
            <a:lvl1pPr>
              <a:defRPr/>
            </a:lvl1pPr>
          </a:lstStyle>
          <a:p>
            <a:fld id="{CD82C960-E990-43E0-847C-DCB05FDC9025}" type="slidenum">
              <a:rPr lang="en-US" altLang="zh-CN"/>
              <a:pPr/>
              <a:t>‹#›</a:t>
            </a:fld>
            <a:endParaRPr lang="en-US" altLang="zh-CN"/>
          </a:p>
        </p:txBody>
      </p:sp>
    </p:spTree>
    <p:extLst>
      <p:ext uri="{BB962C8B-B14F-4D97-AF65-F5344CB8AC3E}">
        <p14:creationId xmlns:p14="http://schemas.microsoft.com/office/powerpoint/2010/main" val="427847152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ln/>
        </p:spPr>
        <p:txBody>
          <a:bodyPr/>
          <a:lstStyle>
            <a:lvl1pPr>
              <a:defRPr/>
            </a:lvl1pPr>
          </a:lstStyle>
          <a:p>
            <a:pPr>
              <a:defRPr/>
            </a:pPr>
            <a:endParaRPr lang="en-US" altLang="zh-CN"/>
          </a:p>
        </p:txBody>
      </p:sp>
      <p:sp>
        <p:nvSpPr>
          <p:cNvPr id="3" name="页脚占位符 4"/>
          <p:cNvSpPr>
            <a:spLocks noGrp="1"/>
          </p:cNvSpPr>
          <p:nvPr>
            <p:ph type="ftr" sz="quarter" idx="11"/>
          </p:nvPr>
        </p:nvSpPr>
        <p:spPr>
          <a:ln/>
        </p:spPr>
        <p:txBody>
          <a:bodyPr/>
          <a:lstStyle>
            <a:lvl1pPr>
              <a:defRPr/>
            </a:lvl1pPr>
          </a:lstStyle>
          <a:p>
            <a:fld id="{6834282E-D5FC-445B-B75D-CCB0AE370B0D}" type="slidenum">
              <a:rPr lang="en-US" altLang="zh-CN"/>
              <a:pPr/>
              <a:t>‹#›</a:t>
            </a:fld>
            <a:endParaRPr lang="en-US" altLang="zh-CN"/>
          </a:p>
        </p:txBody>
      </p:sp>
    </p:spTree>
    <p:extLst>
      <p:ext uri="{BB962C8B-B14F-4D97-AF65-F5344CB8AC3E}">
        <p14:creationId xmlns:p14="http://schemas.microsoft.com/office/powerpoint/2010/main" val="3155695336"/>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a:ln/>
        </p:spPr>
        <p:txBody>
          <a:bodyPr/>
          <a:lstStyle>
            <a:lvl1pPr>
              <a:defRPr/>
            </a:lvl1pPr>
          </a:lstStyle>
          <a:p>
            <a:pPr>
              <a:defRPr/>
            </a:pPr>
            <a:endParaRPr lang="en-US" altLang="zh-CN"/>
          </a:p>
        </p:txBody>
      </p:sp>
      <p:sp>
        <p:nvSpPr>
          <p:cNvPr id="6" name="页脚占位符 4"/>
          <p:cNvSpPr>
            <a:spLocks noGrp="1"/>
          </p:cNvSpPr>
          <p:nvPr>
            <p:ph type="ftr" sz="quarter" idx="11"/>
          </p:nvPr>
        </p:nvSpPr>
        <p:spPr>
          <a:ln/>
        </p:spPr>
        <p:txBody>
          <a:bodyPr/>
          <a:lstStyle>
            <a:lvl1pPr>
              <a:defRPr/>
            </a:lvl1pPr>
          </a:lstStyle>
          <a:p>
            <a:fld id="{8BC7519F-762E-4B35-B8BD-A05E0C75E919}" type="slidenum">
              <a:rPr lang="en-US" altLang="zh-CN"/>
              <a:pPr/>
              <a:t>‹#›</a:t>
            </a:fld>
            <a:endParaRPr lang="en-US" altLang="zh-CN"/>
          </a:p>
        </p:txBody>
      </p:sp>
    </p:spTree>
    <p:extLst>
      <p:ext uri="{BB962C8B-B14F-4D97-AF65-F5344CB8AC3E}">
        <p14:creationId xmlns:p14="http://schemas.microsoft.com/office/powerpoint/2010/main" val="288194121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9FF6B8ED-3604-485D-853E-8F9742CBD2F1}" type="slidenum">
              <a:rPr lang="en-US" altLang="zh-CN"/>
              <a:pPr/>
              <a:t>‹#›</a:t>
            </a:fld>
            <a:endParaRPr lang="en-US" altLang="zh-CN"/>
          </a:p>
        </p:txBody>
      </p:sp>
    </p:spTree>
    <p:extLst>
      <p:ext uri="{BB962C8B-B14F-4D97-AF65-F5344CB8AC3E}">
        <p14:creationId xmlns:p14="http://schemas.microsoft.com/office/powerpoint/2010/main" val="697020719"/>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a:ln/>
        </p:spPr>
        <p:txBody>
          <a:bodyPr/>
          <a:lstStyle>
            <a:lvl1pPr>
              <a:defRPr/>
            </a:lvl1pPr>
          </a:lstStyle>
          <a:p>
            <a:pPr>
              <a:defRPr/>
            </a:pPr>
            <a:endParaRPr lang="en-US" altLang="zh-CN"/>
          </a:p>
        </p:txBody>
      </p:sp>
      <p:sp>
        <p:nvSpPr>
          <p:cNvPr id="6" name="页脚占位符 4"/>
          <p:cNvSpPr>
            <a:spLocks noGrp="1"/>
          </p:cNvSpPr>
          <p:nvPr>
            <p:ph type="ftr" sz="quarter" idx="11"/>
          </p:nvPr>
        </p:nvSpPr>
        <p:spPr>
          <a:ln/>
        </p:spPr>
        <p:txBody>
          <a:bodyPr/>
          <a:lstStyle>
            <a:lvl1pPr>
              <a:defRPr/>
            </a:lvl1pPr>
          </a:lstStyle>
          <a:p>
            <a:fld id="{8E21A2DC-190A-4A30-A4AA-8FE50783C7B3}" type="slidenum">
              <a:rPr lang="en-US" altLang="zh-CN"/>
              <a:pPr/>
              <a:t>‹#›</a:t>
            </a:fld>
            <a:endParaRPr lang="en-US" altLang="zh-CN"/>
          </a:p>
        </p:txBody>
      </p:sp>
    </p:spTree>
    <p:extLst>
      <p:ext uri="{BB962C8B-B14F-4D97-AF65-F5344CB8AC3E}">
        <p14:creationId xmlns:p14="http://schemas.microsoft.com/office/powerpoint/2010/main" val="309974844"/>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ln/>
        </p:spPr>
        <p:txBody>
          <a:bodyPr/>
          <a:lstStyle>
            <a:lvl1pPr>
              <a:defRPr/>
            </a:lvl1pPr>
          </a:lstStyle>
          <a:p>
            <a:pPr>
              <a:defRPr/>
            </a:pPr>
            <a:endParaRPr lang="en-US" altLang="zh-CN"/>
          </a:p>
        </p:txBody>
      </p:sp>
      <p:sp>
        <p:nvSpPr>
          <p:cNvPr id="5" name="页脚占位符 4"/>
          <p:cNvSpPr>
            <a:spLocks noGrp="1"/>
          </p:cNvSpPr>
          <p:nvPr>
            <p:ph type="ftr" sz="quarter" idx="11"/>
          </p:nvPr>
        </p:nvSpPr>
        <p:spPr>
          <a:ln/>
        </p:spPr>
        <p:txBody>
          <a:bodyPr/>
          <a:lstStyle>
            <a:lvl1pPr>
              <a:defRPr/>
            </a:lvl1pPr>
          </a:lstStyle>
          <a:p>
            <a:fld id="{CC552991-432E-4225-9CC4-D8BFFF416619}" type="slidenum">
              <a:rPr lang="en-US" altLang="zh-CN"/>
              <a:pPr/>
              <a:t>‹#›</a:t>
            </a:fld>
            <a:endParaRPr lang="en-US" altLang="zh-CN"/>
          </a:p>
        </p:txBody>
      </p:sp>
    </p:spTree>
    <p:extLst>
      <p:ext uri="{BB962C8B-B14F-4D97-AF65-F5344CB8AC3E}">
        <p14:creationId xmlns:p14="http://schemas.microsoft.com/office/powerpoint/2010/main" val="3968363938"/>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60039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60039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ln/>
        </p:spPr>
        <p:txBody>
          <a:bodyPr/>
          <a:lstStyle>
            <a:lvl1pPr>
              <a:defRPr/>
            </a:lvl1pPr>
          </a:lstStyle>
          <a:p>
            <a:pPr>
              <a:defRPr/>
            </a:pPr>
            <a:endParaRPr lang="en-US" altLang="zh-CN"/>
          </a:p>
        </p:txBody>
      </p:sp>
      <p:sp>
        <p:nvSpPr>
          <p:cNvPr id="5" name="页脚占位符 4"/>
          <p:cNvSpPr>
            <a:spLocks noGrp="1"/>
          </p:cNvSpPr>
          <p:nvPr>
            <p:ph type="ftr" sz="quarter" idx="11"/>
          </p:nvPr>
        </p:nvSpPr>
        <p:spPr>
          <a:ln/>
        </p:spPr>
        <p:txBody>
          <a:bodyPr/>
          <a:lstStyle>
            <a:lvl1pPr>
              <a:defRPr/>
            </a:lvl1pPr>
          </a:lstStyle>
          <a:p>
            <a:fld id="{EC05867C-03D2-4B79-954A-B62B6F181B00}" type="slidenum">
              <a:rPr lang="en-US" altLang="zh-CN"/>
              <a:pPr/>
              <a:t>‹#›</a:t>
            </a:fld>
            <a:endParaRPr lang="en-US" altLang="zh-CN"/>
          </a:p>
        </p:txBody>
      </p:sp>
    </p:spTree>
    <p:extLst>
      <p:ext uri="{BB962C8B-B14F-4D97-AF65-F5344CB8AC3E}">
        <p14:creationId xmlns:p14="http://schemas.microsoft.com/office/powerpoint/2010/main" val="3135194534"/>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76275"/>
          </a:xfrm>
        </p:spPr>
        <p:txBody>
          <a:bodyPr/>
          <a:lstStyle/>
          <a:p>
            <a:r>
              <a:rPr lang="zh-CN" altLang="en-US"/>
              <a:t>单击此处编辑母版标题样式</a:t>
            </a:r>
          </a:p>
        </p:txBody>
      </p:sp>
      <p:sp>
        <p:nvSpPr>
          <p:cNvPr id="3" name="文本占位符 2"/>
          <p:cNvSpPr>
            <a:spLocks noGrp="1"/>
          </p:cNvSpPr>
          <p:nvPr>
            <p:ph type="body" sz="half" idx="1"/>
          </p:nvPr>
        </p:nvSpPr>
        <p:spPr>
          <a:xfrm>
            <a:off x="566738" y="1341438"/>
            <a:ext cx="3924300" cy="4967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341438"/>
            <a:ext cx="3924300" cy="4967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a:ln/>
        </p:spPr>
        <p:txBody>
          <a:bodyPr/>
          <a:lstStyle>
            <a:lvl1pPr>
              <a:defRPr/>
            </a:lvl1pPr>
          </a:lstStyle>
          <a:p>
            <a:pPr>
              <a:defRPr/>
            </a:pPr>
            <a:endParaRPr lang="en-US" altLang="zh-CN"/>
          </a:p>
        </p:txBody>
      </p:sp>
      <p:sp>
        <p:nvSpPr>
          <p:cNvPr id="6" name="页脚占位符 4"/>
          <p:cNvSpPr>
            <a:spLocks noGrp="1"/>
          </p:cNvSpPr>
          <p:nvPr>
            <p:ph type="ftr" sz="quarter" idx="11"/>
          </p:nvPr>
        </p:nvSpPr>
        <p:spPr>
          <a:ln/>
        </p:spPr>
        <p:txBody>
          <a:bodyPr/>
          <a:lstStyle>
            <a:lvl1pPr>
              <a:defRPr/>
            </a:lvl1pPr>
          </a:lstStyle>
          <a:p>
            <a:fld id="{6EA3BAE1-D0E1-417A-898A-49EB4A7D1987}" type="slidenum">
              <a:rPr lang="en-US" altLang="zh-CN"/>
              <a:pPr/>
              <a:t>‹#›</a:t>
            </a:fld>
            <a:endParaRPr lang="en-US" altLang="zh-CN"/>
          </a:p>
        </p:txBody>
      </p:sp>
    </p:spTree>
    <p:extLst>
      <p:ext uri="{BB962C8B-B14F-4D97-AF65-F5344CB8AC3E}">
        <p14:creationId xmlns:p14="http://schemas.microsoft.com/office/powerpoint/2010/main" val="271877592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76275"/>
          </a:xfrm>
        </p:spPr>
        <p:txBody>
          <a:bodyPr/>
          <a:lstStyle/>
          <a:p>
            <a:r>
              <a:rPr lang="zh-CN" altLang="en-US"/>
              <a:t>单击此处编辑母版标题样式</a:t>
            </a:r>
          </a:p>
        </p:txBody>
      </p:sp>
      <p:sp>
        <p:nvSpPr>
          <p:cNvPr id="3" name="文本占位符 2"/>
          <p:cNvSpPr>
            <a:spLocks noGrp="1"/>
          </p:cNvSpPr>
          <p:nvPr>
            <p:ph type="body" sz="half" idx="1"/>
          </p:nvPr>
        </p:nvSpPr>
        <p:spPr>
          <a:xfrm>
            <a:off x="566738" y="1341438"/>
            <a:ext cx="3924300" cy="4967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3438" y="1341438"/>
            <a:ext cx="3924300" cy="24066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3438" y="3900488"/>
            <a:ext cx="3924300" cy="240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3"/>
          <p:cNvSpPr>
            <a:spLocks noGrp="1"/>
          </p:cNvSpPr>
          <p:nvPr>
            <p:ph type="dt" sz="half" idx="10"/>
          </p:nvPr>
        </p:nvSpPr>
        <p:spPr>
          <a:ln/>
        </p:spPr>
        <p:txBody>
          <a:bodyPr/>
          <a:lstStyle>
            <a:lvl1pPr>
              <a:defRPr/>
            </a:lvl1pPr>
          </a:lstStyle>
          <a:p>
            <a:pPr>
              <a:defRPr/>
            </a:pPr>
            <a:endParaRPr lang="en-US" altLang="zh-CN"/>
          </a:p>
        </p:txBody>
      </p:sp>
      <p:sp>
        <p:nvSpPr>
          <p:cNvPr id="7" name="页脚占位符 4"/>
          <p:cNvSpPr>
            <a:spLocks noGrp="1"/>
          </p:cNvSpPr>
          <p:nvPr>
            <p:ph type="ftr" sz="quarter" idx="11"/>
          </p:nvPr>
        </p:nvSpPr>
        <p:spPr>
          <a:ln/>
        </p:spPr>
        <p:txBody>
          <a:bodyPr/>
          <a:lstStyle>
            <a:lvl1pPr>
              <a:defRPr/>
            </a:lvl1pPr>
          </a:lstStyle>
          <a:p>
            <a:fld id="{20133BB8-45CD-4E7D-86F4-A7985CCB7339}" type="slidenum">
              <a:rPr lang="en-US" altLang="zh-CN"/>
              <a:pPr/>
              <a:t>‹#›</a:t>
            </a:fld>
            <a:endParaRPr lang="en-US" altLang="zh-CN"/>
          </a:p>
        </p:txBody>
      </p:sp>
    </p:spTree>
    <p:extLst>
      <p:ext uri="{BB962C8B-B14F-4D97-AF65-F5344CB8AC3E}">
        <p14:creationId xmlns:p14="http://schemas.microsoft.com/office/powerpoint/2010/main" val="2271397198"/>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574675" y="304800"/>
            <a:ext cx="8001000" cy="676275"/>
          </a:xfrm>
        </p:spPr>
        <p:txBody>
          <a:bodyPr/>
          <a:lstStyle/>
          <a:p>
            <a:r>
              <a:rPr lang="zh-CN" altLang="en-US"/>
              <a:t>单击此处编辑母版标题样式</a:t>
            </a:r>
          </a:p>
        </p:txBody>
      </p:sp>
      <p:sp>
        <p:nvSpPr>
          <p:cNvPr id="3" name="内容占位符 2"/>
          <p:cNvSpPr>
            <a:spLocks noGrp="1"/>
          </p:cNvSpPr>
          <p:nvPr>
            <p:ph sz="quarter" idx="1"/>
          </p:nvPr>
        </p:nvSpPr>
        <p:spPr>
          <a:xfrm>
            <a:off x="566738" y="1341438"/>
            <a:ext cx="3924300" cy="24066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3438" y="1341438"/>
            <a:ext cx="3924300" cy="24066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66738" y="3900488"/>
            <a:ext cx="3924300" cy="240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3438" y="3900488"/>
            <a:ext cx="3924300" cy="24082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a:ln/>
        </p:spPr>
        <p:txBody>
          <a:bodyPr/>
          <a:lstStyle>
            <a:lvl1pPr>
              <a:defRPr/>
            </a:lvl1pPr>
          </a:lstStyle>
          <a:p>
            <a:pPr>
              <a:defRPr/>
            </a:pPr>
            <a:endParaRPr lang="en-US" altLang="zh-CN"/>
          </a:p>
        </p:txBody>
      </p:sp>
      <p:sp>
        <p:nvSpPr>
          <p:cNvPr id="8" name="页脚占位符 4"/>
          <p:cNvSpPr>
            <a:spLocks noGrp="1"/>
          </p:cNvSpPr>
          <p:nvPr>
            <p:ph type="ftr" sz="quarter" idx="11"/>
          </p:nvPr>
        </p:nvSpPr>
        <p:spPr>
          <a:ln/>
        </p:spPr>
        <p:txBody>
          <a:bodyPr/>
          <a:lstStyle>
            <a:lvl1pPr>
              <a:defRPr/>
            </a:lvl1pPr>
          </a:lstStyle>
          <a:p>
            <a:fld id="{877C416F-545D-47CF-B19F-B8EA92CD4380}" type="slidenum">
              <a:rPr lang="en-US" altLang="zh-CN"/>
              <a:pPr/>
              <a:t>‹#›</a:t>
            </a:fld>
            <a:endParaRPr lang="en-US" altLang="zh-CN"/>
          </a:p>
        </p:txBody>
      </p:sp>
    </p:spTree>
    <p:extLst>
      <p:ext uri="{BB962C8B-B14F-4D97-AF65-F5344CB8AC3E}">
        <p14:creationId xmlns:p14="http://schemas.microsoft.com/office/powerpoint/2010/main" val="981550055"/>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76275"/>
          </a:xfrm>
        </p:spPr>
        <p:txBody>
          <a:bodyPr/>
          <a:lstStyle/>
          <a:p>
            <a:r>
              <a:rPr lang="zh-CN" altLang="en-US"/>
              <a:t>单击此处编辑母版标题样式</a:t>
            </a:r>
          </a:p>
        </p:txBody>
      </p:sp>
      <p:sp>
        <p:nvSpPr>
          <p:cNvPr id="3" name="表格占位符 2"/>
          <p:cNvSpPr>
            <a:spLocks noGrp="1"/>
          </p:cNvSpPr>
          <p:nvPr>
            <p:ph type="tbl" idx="1"/>
          </p:nvPr>
        </p:nvSpPr>
        <p:spPr>
          <a:xfrm>
            <a:off x="566738" y="1341438"/>
            <a:ext cx="8001000" cy="4967287"/>
          </a:xfrm>
        </p:spPr>
        <p:txBody>
          <a:bodyPr/>
          <a:lstStyle/>
          <a:p>
            <a:pPr lvl="0"/>
            <a:endParaRPr lang="zh-CN" altLang="en-US" noProof="0"/>
          </a:p>
        </p:txBody>
      </p:sp>
      <p:sp>
        <p:nvSpPr>
          <p:cNvPr id="4" name="日期占位符 3"/>
          <p:cNvSpPr>
            <a:spLocks noGrp="1"/>
          </p:cNvSpPr>
          <p:nvPr>
            <p:ph type="dt" sz="half" idx="10"/>
          </p:nvPr>
        </p:nvSpPr>
        <p:spPr>
          <a:ln/>
        </p:spPr>
        <p:txBody>
          <a:bodyPr/>
          <a:lstStyle>
            <a:lvl1pPr>
              <a:defRPr/>
            </a:lvl1pPr>
          </a:lstStyle>
          <a:p>
            <a:pPr>
              <a:defRPr/>
            </a:pPr>
            <a:endParaRPr lang="en-US" altLang="zh-CN"/>
          </a:p>
        </p:txBody>
      </p:sp>
      <p:sp>
        <p:nvSpPr>
          <p:cNvPr id="5" name="页脚占位符 4"/>
          <p:cNvSpPr>
            <a:spLocks noGrp="1"/>
          </p:cNvSpPr>
          <p:nvPr>
            <p:ph type="ftr" sz="quarter" idx="11"/>
          </p:nvPr>
        </p:nvSpPr>
        <p:spPr>
          <a:ln/>
        </p:spPr>
        <p:txBody>
          <a:bodyPr/>
          <a:lstStyle>
            <a:lvl1pPr>
              <a:defRPr/>
            </a:lvl1pPr>
          </a:lstStyle>
          <a:p>
            <a:fld id="{A54F1F82-AEF0-48BF-8A4F-987383AD9DCC}" type="slidenum">
              <a:rPr lang="en-US" altLang="zh-CN"/>
              <a:pPr/>
              <a:t>‹#›</a:t>
            </a:fld>
            <a:endParaRPr lang="en-US" altLang="zh-CN"/>
          </a:p>
        </p:txBody>
      </p:sp>
    </p:spTree>
    <p:extLst>
      <p:ext uri="{BB962C8B-B14F-4D97-AF65-F5344CB8AC3E}">
        <p14:creationId xmlns:p14="http://schemas.microsoft.com/office/powerpoint/2010/main" val="392976702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9543849F-9722-4162-8E40-D83115F402FF}" type="slidenum">
              <a:rPr lang="en-US" altLang="zh-CN"/>
              <a:pPr/>
              <a:t>‹#›</a:t>
            </a:fld>
            <a:endParaRPr lang="en-US" altLang="zh-CN"/>
          </a:p>
        </p:txBody>
      </p:sp>
    </p:spTree>
    <p:extLst>
      <p:ext uri="{BB962C8B-B14F-4D97-AF65-F5344CB8AC3E}">
        <p14:creationId xmlns:p14="http://schemas.microsoft.com/office/powerpoint/2010/main" val="402623217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341438"/>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341438"/>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3E41B588-8FC4-4BEE-A369-C3A9826D77CD}" type="slidenum">
              <a:rPr lang="en-US" altLang="zh-CN"/>
              <a:pPr/>
              <a:t>‹#›</a:t>
            </a:fld>
            <a:endParaRPr lang="en-US" altLang="zh-CN"/>
          </a:p>
        </p:txBody>
      </p:sp>
    </p:spTree>
    <p:extLst>
      <p:ext uri="{BB962C8B-B14F-4D97-AF65-F5344CB8AC3E}">
        <p14:creationId xmlns:p14="http://schemas.microsoft.com/office/powerpoint/2010/main" val="166642415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07CF3B9B-A80C-49B1-9A21-A5BDD040161F}" type="slidenum">
              <a:rPr lang="en-US" altLang="zh-CN"/>
              <a:pPr/>
              <a:t>‹#›</a:t>
            </a:fld>
            <a:endParaRPr lang="en-US" altLang="zh-CN"/>
          </a:p>
        </p:txBody>
      </p:sp>
    </p:spTree>
    <p:extLst>
      <p:ext uri="{BB962C8B-B14F-4D97-AF65-F5344CB8AC3E}">
        <p14:creationId xmlns:p14="http://schemas.microsoft.com/office/powerpoint/2010/main" val="139702359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9874FD0B-1502-43C9-9ADE-9BB91142C493}" type="slidenum">
              <a:rPr lang="en-US" altLang="zh-CN"/>
              <a:pPr/>
              <a:t>‹#›</a:t>
            </a:fld>
            <a:endParaRPr lang="en-US" altLang="zh-CN"/>
          </a:p>
        </p:txBody>
      </p:sp>
    </p:spTree>
    <p:extLst>
      <p:ext uri="{BB962C8B-B14F-4D97-AF65-F5344CB8AC3E}">
        <p14:creationId xmlns:p14="http://schemas.microsoft.com/office/powerpoint/2010/main" val="408421304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216103D2-5630-4AD1-95C0-5B9221F52C16}" type="slidenum">
              <a:rPr lang="en-US" altLang="zh-CN"/>
              <a:pPr/>
              <a:t>‹#›</a:t>
            </a:fld>
            <a:endParaRPr lang="en-US" altLang="zh-CN"/>
          </a:p>
        </p:txBody>
      </p:sp>
    </p:spTree>
    <p:extLst>
      <p:ext uri="{BB962C8B-B14F-4D97-AF65-F5344CB8AC3E}">
        <p14:creationId xmlns:p14="http://schemas.microsoft.com/office/powerpoint/2010/main" val="346062702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8773EAA-126B-4D64-A994-12DF0063A41D}" type="slidenum">
              <a:rPr lang="en-US" altLang="zh-CN"/>
              <a:pPr/>
              <a:t>‹#›</a:t>
            </a:fld>
            <a:endParaRPr lang="en-US" altLang="zh-CN"/>
          </a:p>
        </p:txBody>
      </p:sp>
    </p:spTree>
    <p:extLst>
      <p:ext uri="{BB962C8B-B14F-4D97-AF65-F5344CB8AC3E}">
        <p14:creationId xmlns:p14="http://schemas.microsoft.com/office/powerpoint/2010/main" val="97728649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EAC38C2B-C375-4FF0-8CC9-2087FD95013F}" type="slidenum">
              <a:rPr lang="en-US" altLang="zh-CN"/>
              <a:pPr/>
              <a:t>‹#›</a:t>
            </a:fld>
            <a:endParaRPr lang="en-US" altLang="zh-CN"/>
          </a:p>
        </p:txBody>
      </p:sp>
    </p:spTree>
    <p:extLst>
      <p:ext uri="{BB962C8B-B14F-4D97-AF65-F5344CB8AC3E}">
        <p14:creationId xmlns:p14="http://schemas.microsoft.com/office/powerpoint/2010/main" val="248638784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3.jpeg"/><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AutoShape 7"/>
          <p:cNvSpPr>
            <a:spLocks noChangeArrowheads="1"/>
          </p:cNvSpPr>
          <p:nvPr/>
        </p:nvSpPr>
        <p:spPr bwMode="auto">
          <a:xfrm>
            <a:off x="685800" y="3589338"/>
            <a:ext cx="7772400" cy="109537"/>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en-US">
              <a:ea typeface="宋体" charset="-122"/>
            </a:endParaRPr>
          </a:p>
        </p:txBody>
      </p:sp>
      <p:pic>
        <p:nvPicPr>
          <p:cNvPr id="1027" name="内容占位符 4" descr="LAB.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14935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图片 8" descr="未命名.JPG"/>
          <p:cNvPicPr>
            <a:picLocks noChangeAspect="1"/>
          </p:cNvPicPr>
          <p:nvPr/>
        </p:nvPicPr>
        <p:blipFill>
          <a:blip r:embed="rId14">
            <a:extLst>
              <a:ext uri="{28A0092B-C50C-407E-A947-70E740481C1C}">
                <a14:useLocalDpi xmlns:a14="http://schemas.microsoft.com/office/drawing/2010/main" val="0"/>
              </a:ext>
            </a:extLst>
          </a:blip>
          <a:srcRect r="1282" b="13333"/>
          <a:stretch>
            <a:fillRect/>
          </a:stretch>
        </p:blipFill>
        <p:spPr bwMode="auto">
          <a:xfrm>
            <a:off x="1149350" y="273050"/>
            <a:ext cx="48895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p:cNvSpPr>
            <a:spLocks noGrp="1" noChangeArrowheads="1"/>
          </p:cNvSpPr>
          <p:nvPr>
            <p:ph type="title"/>
          </p:nvPr>
        </p:nvSpPr>
        <p:spPr bwMode="auto">
          <a:xfrm>
            <a:off x="566738" y="2298700"/>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0" name="Rectangle 3"/>
          <p:cNvSpPr>
            <a:spLocks noGrp="1" noChangeArrowheads="1"/>
          </p:cNvSpPr>
          <p:nvPr>
            <p:ph type="body" idx="1"/>
          </p:nvPr>
        </p:nvSpPr>
        <p:spPr bwMode="auto">
          <a:xfrm>
            <a:off x="566738" y="4203700"/>
            <a:ext cx="80010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p:txBody>
      </p:sp>
      <p:sp>
        <p:nvSpPr>
          <p:cNvPr id="12"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eaLnBrk="1" hangingPunct="1">
              <a:defRPr kumimoji="0" sz="1200">
                <a:latin typeface="Verdana" pitchFamily="34" charset="0"/>
                <a:ea typeface="宋体" pitchFamily="2" charset="-122"/>
              </a:defRPr>
            </a:lvl1pPr>
          </a:lstStyle>
          <a:p>
            <a:pPr>
              <a:defRPr/>
            </a:pPr>
            <a:endParaRPr lang="en-US" altLang="zh-CN"/>
          </a:p>
        </p:txBody>
      </p:sp>
      <p:sp>
        <p:nvSpPr>
          <p:cNvPr id="13"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kumimoji="0" sz="1200">
                <a:latin typeface="Verdana" pitchFamily="34" charset="0"/>
                <a:ea typeface="宋体" pitchFamily="2" charset="-122"/>
              </a:defRPr>
            </a:lvl1pPr>
          </a:lstStyle>
          <a:p>
            <a:pPr>
              <a:defRPr/>
            </a:pPr>
            <a:endParaRPr lang="en-US" altLang="zh-CN"/>
          </a:p>
        </p:txBody>
      </p:sp>
      <p:sp>
        <p:nvSpPr>
          <p:cNvPr id="14"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kumimoji="0" sz="1200">
                <a:latin typeface="Verdana" panose="020B0604030504040204" pitchFamily="34" charset="0"/>
              </a:defRPr>
            </a:lvl1pPr>
          </a:lstStyle>
          <a:p>
            <a:fld id="{7EA73622-4A6F-465B-BE24-B4D36350E4A0}"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ransition/>
  <p:hf sldNum="0" hdr="0" dt="0"/>
  <p:txStyles>
    <p:titleStyle>
      <a:lvl1pPr algn="ctr" rtl="0" eaLnBrk="0" fontAlgn="base" hangingPunct="0">
        <a:spcBef>
          <a:spcPct val="0"/>
        </a:spcBef>
        <a:spcAft>
          <a:spcPct val="0"/>
        </a:spcAft>
        <a:defRPr sz="4200">
          <a:solidFill>
            <a:schemeClr val="tx2"/>
          </a:solidFill>
          <a:latin typeface="+mj-lt"/>
          <a:ea typeface="+mj-ea"/>
          <a:cs typeface="+mj-cs"/>
        </a:defRPr>
      </a:lvl1pPr>
      <a:lvl2pPr algn="ctr" rtl="0" eaLnBrk="0" fontAlgn="base" hangingPunct="0">
        <a:spcBef>
          <a:spcPct val="0"/>
        </a:spcBef>
        <a:spcAft>
          <a:spcPct val="0"/>
        </a:spcAft>
        <a:defRPr sz="4200">
          <a:solidFill>
            <a:schemeClr val="tx2"/>
          </a:solidFill>
          <a:latin typeface="Book Antiqua" pitchFamily="18" charset="0"/>
        </a:defRPr>
      </a:lvl2pPr>
      <a:lvl3pPr algn="ctr" rtl="0" eaLnBrk="0" fontAlgn="base" hangingPunct="0">
        <a:spcBef>
          <a:spcPct val="0"/>
        </a:spcBef>
        <a:spcAft>
          <a:spcPct val="0"/>
        </a:spcAft>
        <a:defRPr sz="4200">
          <a:solidFill>
            <a:schemeClr val="tx2"/>
          </a:solidFill>
          <a:latin typeface="Book Antiqua" pitchFamily="18" charset="0"/>
        </a:defRPr>
      </a:lvl3pPr>
      <a:lvl4pPr algn="ctr" rtl="0" eaLnBrk="0" fontAlgn="base" hangingPunct="0">
        <a:spcBef>
          <a:spcPct val="0"/>
        </a:spcBef>
        <a:spcAft>
          <a:spcPct val="0"/>
        </a:spcAft>
        <a:defRPr sz="4200">
          <a:solidFill>
            <a:schemeClr val="tx2"/>
          </a:solidFill>
          <a:latin typeface="Book Antiqua" pitchFamily="18" charset="0"/>
        </a:defRPr>
      </a:lvl4pPr>
      <a:lvl5pPr algn="ctr" rtl="0" eaLnBrk="0" fontAlgn="base" hangingPunct="0">
        <a:spcBef>
          <a:spcPct val="0"/>
        </a:spcBef>
        <a:spcAft>
          <a:spcPct val="0"/>
        </a:spcAft>
        <a:defRPr sz="4200">
          <a:solidFill>
            <a:schemeClr val="tx2"/>
          </a:solidFill>
          <a:latin typeface="Book Antiqua" pitchFamily="18" charset="0"/>
        </a:defRPr>
      </a:lvl5pPr>
      <a:lvl6pPr marL="457200" algn="l" rtl="0" eaLnBrk="0" fontAlgn="base" hangingPunct="0">
        <a:spcBef>
          <a:spcPct val="0"/>
        </a:spcBef>
        <a:spcAft>
          <a:spcPct val="0"/>
        </a:spcAft>
        <a:defRPr sz="4200">
          <a:solidFill>
            <a:schemeClr val="tx2"/>
          </a:solidFill>
          <a:latin typeface="Book Antiqua" pitchFamily="18" charset="0"/>
        </a:defRPr>
      </a:lvl6pPr>
      <a:lvl7pPr marL="914400" algn="l" rtl="0" eaLnBrk="0" fontAlgn="base" hangingPunct="0">
        <a:spcBef>
          <a:spcPct val="0"/>
        </a:spcBef>
        <a:spcAft>
          <a:spcPct val="0"/>
        </a:spcAft>
        <a:defRPr sz="4200">
          <a:solidFill>
            <a:schemeClr val="tx2"/>
          </a:solidFill>
          <a:latin typeface="Book Antiqua" pitchFamily="18" charset="0"/>
        </a:defRPr>
      </a:lvl7pPr>
      <a:lvl8pPr marL="1371600" algn="l" rtl="0" eaLnBrk="0" fontAlgn="base" hangingPunct="0">
        <a:spcBef>
          <a:spcPct val="0"/>
        </a:spcBef>
        <a:spcAft>
          <a:spcPct val="0"/>
        </a:spcAft>
        <a:defRPr sz="4200">
          <a:solidFill>
            <a:schemeClr val="tx2"/>
          </a:solidFill>
          <a:latin typeface="Book Antiqua" pitchFamily="18" charset="0"/>
        </a:defRPr>
      </a:lvl8pPr>
      <a:lvl9pPr marL="1828800" algn="l" rtl="0" eaLnBrk="0" fontAlgn="base" hangingPunct="0">
        <a:spcBef>
          <a:spcPct val="0"/>
        </a:spcBef>
        <a:spcAft>
          <a:spcPct val="0"/>
        </a:spcAft>
        <a:defRPr sz="4200">
          <a:solidFill>
            <a:schemeClr val="tx2"/>
          </a:solidFill>
          <a:latin typeface="Book Antiqua" pitchFamily="18" charset="0"/>
        </a:defRPr>
      </a:lvl9pPr>
    </p:titleStyle>
    <p:bodyStyle>
      <a:lvl1pPr marL="469900" indent="-469900" algn="ctr" rtl="0" eaLnBrk="0" fontAlgn="base" hangingPunct="0">
        <a:spcBef>
          <a:spcPct val="10000"/>
        </a:spcBef>
        <a:spcAft>
          <a:spcPct val="0"/>
        </a:spcAft>
        <a:buClr>
          <a:schemeClr val="accent2"/>
        </a:buClr>
        <a:buFont typeface="Wingdings" panose="05000000000000000000" pitchFamily="2" charset="2"/>
        <a:buChar char="•"/>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00FF"/>
          </a:solidFill>
          <a:latin typeface="+mn-lt"/>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eaLnBrk="0" fontAlgn="base" hangingPunct="0">
        <a:spcBef>
          <a:spcPct val="10000"/>
        </a:spcBef>
        <a:spcAft>
          <a:spcPct val="0"/>
        </a:spcAft>
        <a:buClr>
          <a:schemeClr val="accent2"/>
        </a:buClr>
        <a:buFont typeface="Wingdings" pitchFamily="2" charset="2"/>
        <a:buChar char="§"/>
        <a:defRPr sz="2000">
          <a:solidFill>
            <a:schemeClr val="tx1"/>
          </a:solidFill>
          <a:latin typeface="+mn-lt"/>
        </a:defRPr>
      </a:lvl6pPr>
      <a:lvl7pPr marL="3008313" indent="-398463" algn="l" rtl="0" eaLnBrk="0" fontAlgn="base" hangingPunct="0">
        <a:spcBef>
          <a:spcPct val="10000"/>
        </a:spcBef>
        <a:spcAft>
          <a:spcPct val="0"/>
        </a:spcAft>
        <a:buClr>
          <a:schemeClr val="accent2"/>
        </a:buClr>
        <a:buFont typeface="Wingdings" pitchFamily="2" charset="2"/>
        <a:buChar char="§"/>
        <a:defRPr sz="2000">
          <a:solidFill>
            <a:schemeClr val="tx1"/>
          </a:solidFill>
          <a:latin typeface="+mn-lt"/>
        </a:defRPr>
      </a:lvl7pPr>
      <a:lvl8pPr marL="3465513" indent="-398463" algn="l" rtl="0" eaLnBrk="0" fontAlgn="base" hangingPunct="0">
        <a:spcBef>
          <a:spcPct val="10000"/>
        </a:spcBef>
        <a:spcAft>
          <a:spcPct val="0"/>
        </a:spcAft>
        <a:buClr>
          <a:schemeClr val="accent2"/>
        </a:buClr>
        <a:buFont typeface="Wingdings" pitchFamily="2" charset="2"/>
        <a:buChar char="§"/>
        <a:defRPr sz="2000">
          <a:solidFill>
            <a:schemeClr val="tx1"/>
          </a:solidFill>
          <a:latin typeface="+mn-lt"/>
        </a:defRPr>
      </a:lvl8pPr>
      <a:lvl9pPr marL="3922713" indent="-398463" algn="l" rtl="0" eaLnBrk="0" fontAlgn="base" hangingPunct="0">
        <a:spcBef>
          <a:spcPct val="10000"/>
        </a:spcBef>
        <a:spcAft>
          <a:spcPct val="0"/>
        </a:spcAft>
        <a:buClr>
          <a:schemeClr val="accent2"/>
        </a:buClr>
        <a:buFont typeface="Wingding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AutoShape 4"/>
          <p:cNvSpPr>
            <a:spLocks noChangeArrowheads="1"/>
          </p:cNvSpPr>
          <p:nvPr/>
        </p:nvSpPr>
        <p:spPr bwMode="auto">
          <a:xfrm>
            <a:off x="611188" y="1125538"/>
            <a:ext cx="7958137" cy="109537"/>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en-US">
              <a:ea typeface="宋体" charset="-122"/>
            </a:endParaRPr>
          </a:p>
        </p:txBody>
      </p:sp>
      <p:pic>
        <p:nvPicPr>
          <p:cNvPr id="2051" name="图片 8" descr="图片2.jpg"/>
          <p:cNvPicPr>
            <a:picLocks noChangeAspect="1"/>
          </p:cNvPicPr>
          <p:nvPr/>
        </p:nvPicPr>
        <p:blipFill>
          <a:blip r:embed="rId17">
            <a:extLst>
              <a:ext uri="{28A0092B-C50C-407E-A947-70E740481C1C}">
                <a14:useLocalDpi xmlns:a14="http://schemas.microsoft.com/office/drawing/2010/main" val="0"/>
              </a:ext>
            </a:extLst>
          </a:blip>
          <a:srcRect l="11111" t="1550" r="4167"/>
          <a:stretch>
            <a:fillRect/>
          </a:stretch>
        </p:blipFill>
        <p:spPr bwMode="auto">
          <a:xfrm>
            <a:off x="0" y="6184900"/>
            <a:ext cx="646113"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图片 8" descr="未命名.JPG"/>
          <p:cNvPicPr>
            <a:picLocks noChangeAspect="1"/>
          </p:cNvPicPr>
          <p:nvPr/>
        </p:nvPicPr>
        <p:blipFill>
          <a:blip r:embed="rId18">
            <a:extLst>
              <a:ext uri="{28A0092B-C50C-407E-A947-70E740481C1C}">
                <a14:useLocalDpi xmlns:a14="http://schemas.microsoft.com/office/drawing/2010/main" val="0"/>
              </a:ext>
            </a:extLst>
          </a:blip>
          <a:srcRect r="1282" b="13333"/>
          <a:stretch>
            <a:fillRect/>
          </a:stretch>
        </p:blipFill>
        <p:spPr bwMode="auto">
          <a:xfrm>
            <a:off x="642938" y="6345238"/>
            <a:ext cx="288925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p:cNvSpPr>
            <a:spLocks noGrp="1" noChangeArrowheads="1"/>
          </p:cNvSpPr>
          <p:nvPr>
            <p:ph type="title"/>
          </p:nvPr>
        </p:nvSpPr>
        <p:spPr bwMode="auto">
          <a:xfrm>
            <a:off x="574675" y="304800"/>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054" name="Rectangle 3"/>
          <p:cNvSpPr>
            <a:spLocks noGrp="1" noChangeArrowheads="1"/>
          </p:cNvSpPr>
          <p:nvPr>
            <p:ph type="body" idx="1"/>
          </p:nvPr>
        </p:nvSpPr>
        <p:spPr bwMode="auto">
          <a:xfrm>
            <a:off x="566738" y="1341438"/>
            <a:ext cx="8001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 name="日期占位符 3"/>
          <p:cNvSpPr>
            <a:spLocks noGrp="1"/>
          </p:cNvSpPr>
          <p:nvPr>
            <p:ph type="dt" sz="half" idx="2"/>
          </p:nvPr>
        </p:nvSpPr>
        <p:spPr bwMode="auto">
          <a:xfrm>
            <a:off x="3771900" y="6584950"/>
            <a:ext cx="1555750" cy="2730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kumimoji="0" sz="1200">
                <a:latin typeface="Verdana" pitchFamily="34" charset="0"/>
                <a:ea typeface="宋体" pitchFamily="2" charset="-122"/>
              </a:defRPr>
            </a:lvl1pPr>
          </a:lstStyle>
          <a:p>
            <a:pPr>
              <a:defRPr/>
            </a:pPr>
            <a:endParaRPr lang="en-US" altLang="zh-CN"/>
          </a:p>
        </p:txBody>
      </p:sp>
      <p:sp>
        <p:nvSpPr>
          <p:cNvPr id="13" name="页脚占位符 4"/>
          <p:cNvSpPr>
            <a:spLocks noGrp="1"/>
          </p:cNvSpPr>
          <p:nvPr>
            <p:ph type="ftr" sz="quarter" idx="3"/>
          </p:nvPr>
        </p:nvSpPr>
        <p:spPr bwMode="auto">
          <a:xfrm>
            <a:off x="8661400" y="6629400"/>
            <a:ext cx="482600" cy="228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kumimoji="0" sz="1000">
                <a:latin typeface="Book Antiqua" panose="02040602050305030304" pitchFamily="18" charset="0"/>
              </a:defRPr>
            </a:lvl1pPr>
          </a:lstStyle>
          <a:p>
            <a:fld id="{DA687006-C5A1-49DD-912A-573B97409699}"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Lst>
  <p:transition/>
  <p:hf sldNum="0" hd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Book Antiqua" pitchFamily="18" charset="0"/>
        </a:defRPr>
      </a:lvl2pPr>
      <a:lvl3pPr algn="l" rtl="0" eaLnBrk="0" fontAlgn="base" hangingPunct="0">
        <a:spcBef>
          <a:spcPct val="0"/>
        </a:spcBef>
        <a:spcAft>
          <a:spcPct val="0"/>
        </a:spcAft>
        <a:defRPr sz="4200">
          <a:solidFill>
            <a:schemeClr val="tx2"/>
          </a:solidFill>
          <a:latin typeface="Book Antiqua" pitchFamily="18" charset="0"/>
        </a:defRPr>
      </a:lvl3pPr>
      <a:lvl4pPr algn="l" rtl="0" eaLnBrk="0" fontAlgn="base" hangingPunct="0">
        <a:spcBef>
          <a:spcPct val="0"/>
        </a:spcBef>
        <a:spcAft>
          <a:spcPct val="0"/>
        </a:spcAft>
        <a:defRPr sz="4200">
          <a:solidFill>
            <a:schemeClr val="tx2"/>
          </a:solidFill>
          <a:latin typeface="Book Antiqua" pitchFamily="18" charset="0"/>
        </a:defRPr>
      </a:lvl4pPr>
      <a:lvl5pPr algn="l" rtl="0" eaLnBrk="0" fontAlgn="base" hangingPunct="0">
        <a:spcBef>
          <a:spcPct val="0"/>
        </a:spcBef>
        <a:spcAft>
          <a:spcPct val="0"/>
        </a:spcAft>
        <a:defRPr sz="4200">
          <a:solidFill>
            <a:schemeClr val="tx2"/>
          </a:solidFill>
          <a:latin typeface="Book Antiqua" pitchFamily="18" charset="0"/>
        </a:defRPr>
      </a:lvl5pPr>
      <a:lvl6pPr marL="457200" algn="l" rtl="0" eaLnBrk="0" fontAlgn="base" hangingPunct="0">
        <a:spcBef>
          <a:spcPct val="0"/>
        </a:spcBef>
        <a:spcAft>
          <a:spcPct val="0"/>
        </a:spcAft>
        <a:defRPr sz="4200">
          <a:solidFill>
            <a:schemeClr val="tx2"/>
          </a:solidFill>
          <a:latin typeface="Book Antiqua" pitchFamily="18" charset="0"/>
        </a:defRPr>
      </a:lvl6pPr>
      <a:lvl7pPr marL="914400" algn="l" rtl="0" eaLnBrk="0" fontAlgn="base" hangingPunct="0">
        <a:spcBef>
          <a:spcPct val="0"/>
        </a:spcBef>
        <a:spcAft>
          <a:spcPct val="0"/>
        </a:spcAft>
        <a:defRPr sz="4200">
          <a:solidFill>
            <a:schemeClr val="tx2"/>
          </a:solidFill>
          <a:latin typeface="Book Antiqua" pitchFamily="18" charset="0"/>
        </a:defRPr>
      </a:lvl7pPr>
      <a:lvl8pPr marL="1371600" algn="l" rtl="0" eaLnBrk="0" fontAlgn="base" hangingPunct="0">
        <a:spcBef>
          <a:spcPct val="0"/>
        </a:spcBef>
        <a:spcAft>
          <a:spcPct val="0"/>
        </a:spcAft>
        <a:defRPr sz="4200">
          <a:solidFill>
            <a:schemeClr val="tx2"/>
          </a:solidFill>
          <a:latin typeface="Book Antiqua" pitchFamily="18" charset="0"/>
        </a:defRPr>
      </a:lvl8pPr>
      <a:lvl9pPr marL="1828800" algn="l" rtl="0" eaLnBrk="0" fontAlgn="base" hangingPunct="0">
        <a:spcBef>
          <a:spcPct val="0"/>
        </a:spcBef>
        <a:spcAft>
          <a:spcPct val="0"/>
        </a:spcAft>
        <a:defRPr sz="4200">
          <a:solidFill>
            <a:schemeClr val="tx2"/>
          </a:solidFill>
          <a:latin typeface="Book Antiqua" pitchFamily="18" charset="0"/>
        </a:defRPr>
      </a:lvl9pPr>
    </p:titleStyle>
    <p:body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00FF"/>
          </a:solidFill>
          <a:latin typeface="+mn-lt"/>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chemeClr val="tx1"/>
          </a:solidFill>
          <a:latin typeface="+mn-lt"/>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eaLnBrk="0" fontAlgn="base" hangingPunct="0">
        <a:spcBef>
          <a:spcPct val="10000"/>
        </a:spcBef>
        <a:spcAft>
          <a:spcPct val="0"/>
        </a:spcAft>
        <a:buClr>
          <a:schemeClr val="accent2"/>
        </a:buClr>
        <a:buFont typeface="Wingdings" pitchFamily="2" charset="2"/>
        <a:buChar char="§"/>
        <a:defRPr sz="2000">
          <a:solidFill>
            <a:schemeClr val="tx1"/>
          </a:solidFill>
          <a:latin typeface="+mn-lt"/>
        </a:defRPr>
      </a:lvl6pPr>
      <a:lvl7pPr marL="3008313" indent="-398463" algn="l" rtl="0" eaLnBrk="0" fontAlgn="base" hangingPunct="0">
        <a:spcBef>
          <a:spcPct val="10000"/>
        </a:spcBef>
        <a:spcAft>
          <a:spcPct val="0"/>
        </a:spcAft>
        <a:buClr>
          <a:schemeClr val="accent2"/>
        </a:buClr>
        <a:buFont typeface="Wingdings" pitchFamily="2" charset="2"/>
        <a:buChar char="§"/>
        <a:defRPr sz="2000">
          <a:solidFill>
            <a:schemeClr val="tx1"/>
          </a:solidFill>
          <a:latin typeface="+mn-lt"/>
        </a:defRPr>
      </a:lvl7pPr>
      <a:lvl8pPr marL="3465513" indent="-398463" algn="l" rtl="0" eaLnBrk="0" fontAlgn="base" hangingPunct="0">
        <a:spcBef>
          <a:spcPct val="10000"/>
        </a:spcBef>
        <a:spcAft>
          <a:spcPct val="0"/>
        </a:spcAft>
        <a:buClr>
          <a:schemeClr val="accent2"/>
        </a:buClr>
        <a:buFont typeface="Wingdings" pitchFamily="2" charset="2"/>
        <a:buChar char="§"/>
        <a:defRPr sz="2000">
          <a:solidFill>
            <a:schemeClr val="tx1"/>
          </a:solidFill>
          <a:latin typeface="+mn-lt"/>
        </a:defRPr>
      </a:lvl8pPr>
      <a:lvl9pPr marL="3922713" indent="-398463" algn="l" rtl="0" eaLnBrk="0" fontAlgn="base" hangingPunct="0">
        <a:spcBef>
          <a:spcPct val="10000"/>
        </a:spcBef>
        <a:spcAft>
          <a:spcPct val="0"/>
        </a:spcAft>
        <a:buClr>
          <a:schemeClr val="accent2"/>
        </a:buClr>
        <a:buFont typeface="Wingding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3.jpg"/><Relationship Id="rId7"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6.jpeg"/><Relationship Id="rId5" Type="http://schemas.openxmlformats.org/officeDocument/2006/relationships/image" Target="../media/image15.jpeg"/><Relationship Id="rId10" Type="http://schemas.openxmlformats.org/officeDocument/2006/relationships/image" Target="../media/image20.jpeg"/><Relationship Id="rId4" Type="http://schemas.openxmlformats.org/officeDocument/2006/relationships/image" Target="../media/image14.jpg"/><Relationship Id="rId9" Type="http://schemas.openxmlformats.org/officeDocument/2006/relationships/image" Target="../media/image19.jpeg"/></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50863" y="1635125"/>
            <a:ext cx="8004175" cy="1401763"/>
          </a:xfrm>
        </p:spPr>
        <p:txBody>
          <a:bodyPr/>
          <a:lstStyle/>
          <a:p>
            <a:br>
              <a:rPr lang="en-US" altLang="zh-CN" dirty="0">
                <a:ea typeface="宋体" panose="02010600030101010101" pitchFamily="2" charset="-122"/>
              </a:rPr>
            </a:br>
            <a:r>
              <a:rPr lang="en-US" altLang="zh-CN" dirty="0">
                <a:ea typeface="宋体" panose="02010600030101010101" pitchFamily="2" charset="-122"/>
              </a:rPr>
              <a:t>	</a:t>
            </a:r>
            <a:r>
              <a:rPr lang="en-US" altLang="zh-CN" b="1" dirty="0"/>
              <a:t>Deep Learning for Image Super-resolution</a:t>
            </a:r>
            <a:r>
              <a:rPr lang="en-US" altLang="zh-CN" dirty="0">
                <a:ea typeface="宋体" panose="02010600030101010101" pitchFamily="2" charset="-122"/>
              </a:rPr>
              <a:t>	</a:t>
            </a:r>
          </a:p>
        </p:txBody>
      </p:sp>
      <p:sp>
        <p:nvSpPr>
          <p:cNvPr id="3075" name="Rectangle 3"/>
          <p:cNvSpPr>
            <a:spLocks noGrp="1" noChangeArrowheads="1"/>
          </p:cNvSpPr>
          <p:nvPr>
            <p:ph type="subTitle" idx="1"/>
          </p:nvPr>
        </p:nvSpPr>
        <p:spPr>
          <a:xfrm>
            <a:off x="1212850" y="3984625"/>
            <a:ext cx="6635750" cy="1590675"/>
          </a:xfrm>
        </p:spPr>
        <p:txBody>
          <a:bodyPr/>
          <a:lstStyle/>
          <a:p>
            <a:r>
              <a:rPr lang="zh-CN" altLang="en-US" sz="2400" dirty="0">
                <a:ea typeface="宋体" panose="02010600030101010101" pitchFamily="2" charset="-122"/>
              </a:rPr>
              <a:t>马力</a:t>
            </a:r>
            <a:endParaRPr lang="en-US" altLang="zh-CN" sz="2400" dirty="0">
              <a:ea typeface="宋体" panose="02010600030101010101" pitchFamily="2" charset="-122"/>
            </a:endParaRPr>
          </a:p>
          <a:p>
            <a:r>
              <a:rPr lang="en-US" altLang="zh-CN" sz="2400" dirty="0">
                <a:ea typeface="宋体" panose="02010600030101010101" pitchFamily="2" charset="-122"/>
              </a:rPr>
              <a:t>2019</a:t>
            </a:r>
            <a:r>
              <a:rPr lang="zh-CN" altLang="en-US" sz="2400" dirty="0">
                <a:ea typeface="宋体" panose="02010600030101010101" pitchFamily="2" charset="-122"/>
              </a:rPr>
              <a:t>年</a:t>
            </a:r>
            <a:r>
              <a:rPr lang="en-US" altLang="zh-CN" sz="2400" dirty="0">
                <a:ea typeface="宋体" panose="02010600030101010101" pitchFamily="2" charset="-122"/>
              </a:rPr>
              <a:t>11</a:t>
            </a:r>
            <a:r>
              <a:rPr lang="zh-CN" altLang="en-US" sz="2400" dirty="0">
                <a:ea typeface="宋体" panose="02010600030101010101" pitchFamily="2" charset="-122"/>
              </a:rPr>
              <a:t>月</a:t>
            </a:r>
            <a:r>
              <a:rPr lang="en-US" altLang="zh-CN" sz="2400" dirty="0">
                <a:ea typeface="宋体" panose="02010600030101010101" pitchFamily="2" charset="-122"/>
              </a:rPr>
              <a:t>21</a:t>
            </a:r>
            <a:r>
              <a:rPr lang="zh-CN" altLang="en-US" sz="2400" dirty="0">
                <a:ea typeface="宋体" panose="02010600030101010101" pitchFamily="2" charset="-122"/>
              </a:rPr>
              <a:t>日</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30F387-4F76-4E3B-84A9-4349ED17F18C}"/>
              </a:ext>
            </a:extLst>
          </p:cNvPr>
          <p:cNvSpPr>
            <a:spLocks noGrp="1"/>
          </p:cNvSpPr>
          <p:nvPr>
            <p:ph type="title"/>
          </p:nvPr>
        </p:nvSpPr>
        <p:spPr/>
        <p:txBody>
          <a:bodyPr/>
          <a:lstStyle/>
          <a:p>
            <a:r>
              <a:rPr lang="en-US" altLang="zh-CN" sz="3200" dirty="0"/>
              <a:t>Practical Image/Video Super Resolution</a:t>
            </a:r>
            <a:endParaRPr lang="zh-CN" altLang="en-US" sz="3200" dirty="0"/>
          </a:p>
        </p:txBody>
      </p:sp>
      <p:sp>
        <p:nvSpPr>
          <p:cNvPr id="3" name="内容占位符 2">
            <a:extLst>
              <a:ext uri="{FF2B5EF4-FFF2-40B4-BE49-F238E27FC236}">
                <a16:creationId xmlns:a16="http://schemas.microsoft.com/office/drawing/2014/main" id="{6B7756FF-ADA5-4933-8392-5081131634EE}"/>
              </a:ext>
            </a:extLst>
          </p:cNvPr>
          <p:cNvSpPr>
            <a:spLocks noGrp="1"/>
          </p:cNvSpPr>
          <p:nvPr>
            <p:ph idx="1"/>
          </p:nvPr>
        </p:nvSpPr>
        <p:spPr/>
        <p:txBody>
          <a:bodyPr/>
          <a:lstStyle/>
          <a:p>
            <a:endParaRPr lang="en-US" altLang="zh-CN" b="1" dirty="0"/>
          </a:p>
          <a:p>
            <a:endParaRPr lang="en-US" altLang="zh-CN" b="1" dirty="0"/>
          </a:p>
          <a:p>
            <a:endParaRPr lang="en-US" altLang="zh-CN" b="1" dirty="0"/>
          </a:p>
          <a:p>
            <a:endParaRPr lang="en-US" altLang="zh-CN" b="1" dirty="0"/>
          </a:p>
          <a:p>
            <a:r>
              <a:rPr lang="zh-CN" altLang="en-US" b="1" dirty="0"/>
              <a:t>如何采集更接近于真实场景的训练数据</a:t>
            </a:r>
            <a:r>
              <a:rPr lang="en-US" altLang="zh-CN" b="1" dirty="0"/>
              <a:t>?</a:t>
            </a:r>
          </a:p>
          <a:p>
            <a:pPr lvl="1"/>
            <a:r>
              <a:rPr lang="zh-CN" altLang="en-US" dirty="0"/>
              <a:t>如今做超分的方法</a:t>
            </a:r>
            <a:endParaRPr lang="en-US" altLang="zh-CN" dirty="0"/>
          </a:p>
          <a:p>
            <a:pPr lvl="2"/>
            <a:r>
              <a:rPr lang="zh-CN" altLang="en-US" dirty="0"/>
              <a:t>将原图</a:t>
            </a:r>
            <a:r>
              <a:rPr lang="en-US" altLang="zh-CN" dirty="0"/>
              <a:t>HR</a:t>
            </a:r>
            <a:r>
              <a:rPr lang="zh-CN" altLang="en-US" dirty="0"/>
              <a:t>进行下采样得到</a:t>
            </a:r>
            <a:r>
              <a:rPr lang="en-US" altLang="zh-CN" dirty="0"/>
              <a:t>LR, </a:t>
            </a:r>
            <a:r>
              <a:rPr lang="zh-CN" altLang="en-US" dirty="0"/>
              <a:t>再用</a:t>
            </a:r>
            <a:r>
              <a:rPr lang="en-US" altLang="zh-CN" dirty="0"/>
              <a:t>LR</a:t>
            </a:r>
            <a:r>
              <a:rPr lang="zh-CN" altLang="en-US" dirty="0"/>
              <a:t>作为输入</a:t>
            </a:r>
            <a:r>
              <a:rPr lang="en-US" altLang="zh-CN" dirty="0"/>
              <a:t>, </a:t>
            </a:r>
            <a:r>
              <a:rPr lang="zh-CN" altLang="en-US" dirty="0"/>
              <a:t>经过设计的超分算法</a:t>
            </a:r>
            <a:r>
              <a:rPr lang="en-US" altLang="zh-CN" dirty="0"/>
              <a:t>, </a:t>
            </a:r>
            <a:r>
              <a:rPr lang="zh-CN" altLang="en-US" dirty="0"/>
              <a:t>得到</a:t>
            </a:r>
            <a:r>
              <a:rPr lang="en-US" altLang="zh-CN"/>
              <a:t>SR</a:t>
            </a:r>
          </a:p>
          <a:p>
            <a:pPr lvl="1"/>
            <a:r>
              <a:rPr lang="zh-CN" altLang="en-US" dirty="0"/>
              <a:t>实际应用场景</a:t>
            </a:r>
            <a:endParaRPr lang="en-US" altLang="zh-CN" dirty="0"/>
          </a:p>
          <a:p>
            <a:pPr lvl="2"/>
            <a:r>
              <a:rPr lang="zh-CN" altLang="en-US" dirty="0"/>
              <a:t>需要做超分的输入图片</a:t>
            </a:r>
            <a:r>
              <a:rPr lang="en-US" altLang="zh-CN" dirty="0"/>
              <a:t>, </a:t>
            </a:r>
            <a:r>
              <a:rPr lang="zh-CN" altLang="en-US" dirty="0"/>
              <a:t>大多数都没有经过下采样</a:t>
            </a:r>
            <a:endParaRPr lang="en-US" altLang="zh-CN" dirty="0"/>
          </a:p>
          <a:p>
            <a:pPr lvl="2"/>
            <a:r>
              <a:rPr lang="zh-CN" altLang="en-US" dirty="0"/>
              <a:t>大部分有图像质量压缩</a:t>
            </a:r>
            <a:r>
              <a:rPr lang="en-US" altLang="zh-CN" dirty="0"/>
              <a:t>,</a:t>
            </a:r>
            <a:r>
              <a:rPr lang="zh-CN" altLang="en-US" dirty="0"/>
              <a:t>（模式未知）</a:t>
            </a:r>
            <a:endParaRPr lang="en-US" altLang="zh-CN" dirty="0"/>
          </a:p>
          <a:p>
            <a:pPr lvl="2"/>
            <a:r>
              <a:rPr lang="zh-CN" altLang="en-US" dirty="0"/>
              <a:t>不能用某个函数 </a:t>
            </a:r>
            <a:r>
              <a:rPr lang="en-US" altLang="zh-CN" dirty="0"/>
              <a:t>Downsample </a:t>
            </a:r>
            <a:r>
              <a:rPr lang="zh-CN" altLang="en-US" dirty="0"/>
              <a:t>模拟出来</a:t>
            </a:r>
            <a:endParaRPr lang="en-US" altLang="zh-CN" dirty="0"/>
          </a:p>
        </p:txBody>
      </p:sp>
      <p:sp>
        <p:nvSpPr>
          <p:cNvPr id="4" name="页脚占位符 3">
            <a:extLst>
              <a:ext uri="{FF2B5EF4-FFF2-40B4-BE49-F238E27FC236}">
                <a16:creationId xmlns:a16="http://schemas.microsoft.com/office/drawing/2014/main" id="{98AD794B-4CAD-4653-BF58-E12A7291D271}"/>
              </a:ext>
            </a:extLst>
          </p:cNvPr>
          <p:cNvSpPr>
            <a:spLocks noGrp="1"/>
          </p:cNvSpPr>
          <p:nvPr>
            <p:ph type="ftr" sz="quarter" idx="11"/>
          </p:nvPr>
        </p:nvSpPr>
        <p:spPr/>
        <p:txBody>
          <a:bodyPr/>
          <a:lstStyle/>
          <a:p>
            <a:fld id="{CA23ECBF-D2C0-4B04-942D-C083C7972722}" type="slidenum">
              <a:rPr lang="en-US" altLang="zh-CN" smtClean="0"/>
              <a:pPr/>
              <a:t>10</a:t>
            </a:fld>
            <a:endParaRPr lang="en-US" altLang="zh-CN"/>
          </a:p>
        </p:txBody>
      </p:sp>
      <p:pic>
        <p:nvPicPr>
          <p:cNvPr id="5" name="内容占位符 5">
            <a:extLst>
              <a:ext uri="{FF2B5EF4-FFF2-40B4-BE49-F238E27FC236}">
                <a16:creationId xmlns:a16="http://schemas.microsoft.com/office/drawing/2014/main" id="{594F6189-D791-495A-B9C6-600EB303DE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11610" y="1769374"/>
            <a:ext cx="995559" cy="995559"/>
          </a:xfrm>
          <a:prstGeom prst="rect">
            <a:avLst/>
          </a:prstGeom>
        </p:spPr>
      </p:pic>
      <p:pic>
        <p:nvPicPr>
          <p:cNvPr id="6" name="内容占位符 5">
            <a:extLst>
              <a:ext uri="{FF2B5EF4-FFF2-40B4-BE49-F238E27FC236}">
                <a16:creationId xmlns:a16="http://schemas.microsoft.com/office/drawing/2014/main" id="{0A9D2737-14C5-4E4E-ADF8-B0601ABFFE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1655" y="1258601"/>
            <a:ext cx="1992229" cy="1992229"/>
          </a:xfrm>
          <a:prstGeom prst="rect">
            <a:avLst/>
          </a:prstGeom>
        </p:spPr>
      </p:pic>
      <p:cxnSp>
        <p:nvCxnSpPr>
          <p:cNvPr id="7" name="直接箭头连接符 6">
            <a:extLst>
              <a:ext uri="{FF2B5EF4-FFF2-40B4-BE49-F238E27FC236}">
                <a16:creationId xmlns:a16="http://schemas.microsoft.com/office/drawing/2014/main" id="{BD491725-7E11-44D8-AD8C-377781009301}"/>
              </a:ext>
            </a:extLst>
          </p:cNvPr>
          <p:cNvCxnSpPr>
            <a:cxnSpLocks/>
            <a:stCxn id="5" idx="3"/>
            <a:endCxn id="6" idx="1"/>
          </p:cNvCxnSpPr>
          <p:nvPr/>
        </p:nvCxnSpPr>
        <p:spPr>
          <a:xfrm flipV="1">
            <a:off x="3707169" y="2254716"/>
            <a:ext cx="694486" cy="124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9763047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007E94-C2B6-4F66-A807-B2A803436F80}"/>
              </a:ext>
            </a:extLst>
          </p:cNvPr>
          <p:cNvSpPr>
            <a:spLocks noGrp="1"/>
          </p:cNvSpPr>
          <p:nvPr>
            <p:ph type="title"/>
          </p:nvPr>
        </p:nvSpPr>
        <p:spPr/>
        <p:txBody>
          <a:bodyPr/>
          <a:lstStyle/>
          <a:p>
            <a:r>
              <a:rPr lang="en-US" altLang="zh-CN" sz="3600" dirty="0"/>
              <a:t>Single Image Super Resolution (SISR)</a:t>
            </a:r>
            <a:endParaRPr lang="zh-CN" altLang="en-US" sz="3600" dirty="0"/>
          </a:p>
        </p:txBody>
      </p:sp>
      <p:sp>
        <p:nvSpPr>
          <p:cNvPr id="3" name="内容占位符 2">
            <a:extLst>
              <a:ext uri="{FF2B5EF4-FFF2-40B4-BE49-F238E27FC236}">
                <a16:creationId xmlns:a16="http://schemas.microsoft.com/office/drawing/2014/main" id="{C19E1E06-7242-48EB-BD2A-04FE59B9A098}"/>
              </a:ext>
            </a:extLst>
          </p:cNvPr>
          <p:cNvSpPr>
            <a:spLocks noGrp="1"/>
          </p:cNvSpPr>
          <p:nvPr>
            <p:ph idx="1"/>
          </p:nvPr>
        </p:nvSpPr>
        <p:spPr>
          <a:xfrm>
            <a:off x="566738" y="1341438"/>
            <a:ext cx="8001000" cy="4967287"/>
          </a:xfrm>
        </p:spPr>
        <p:txBody>
          <a:bodyPr/>
          <a:lstStyle/>
          <a:p>
            <a:pPr lvl="1"/>
            <a:r>
              <a:rPr lang="en-US" altLang="zh-CN" dirty="0"/>
              <a:t>Before CVPR 2019</a:t>
            </a:r>
          </a:p>
          <a:p>
            <a:pPr lvl="2"/>
            <a:r>
              <a:rPr lang="zh-CN" altLang="en-US" dirty="0"/>
              <a:t>低分辨率图像通过降采样得到</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en-US" altLang="zh-CN" dirty="0"/>
              <a:t>CVPR 2019</a:t>
            </a:r>
          </a:p>
          <a:p>
            <a:pPr lvl="2"/>
            <a:r>
              <a:rPr lang="zh-CN" altLang="en-US" dirty="0"/>
              <a:t>通过调整镜头位置得到</a:t>
            </a:r>
            <a:endParaRPr lang="en-US" altLang="zh-CN" dirty="0"/>
          </a:p>
          <a:p>
            <a:pPr lvl="2"/>
            <a:r>
              <a:rPr lang="en-US" altLang="zh-CN" dirty="0"/>
              <a:t>R-V degradation</a:t>
            </a:r>
          </a:p>
          <a:p>
            <a:endParaRPr lang="en-US" altLang="zh-CN" dirty="0"/>
          </a:p>
        </p:txBody>
      </p:sp>
      <p:sp>
        <p:nvSpPr>
          <p:cNvPr id="4" name="页脚占位符 3">
            <a:extLst>
              <a:ext uri="{FF2B5EF4-FFF2-40B4-BE49-F238E27FC236}">
                <a16:creationId xmlns:a16="http://schemas.microsoft.com/office/drawing/2014/main" id="{5BDCDB59-F9FA-4AD7-BC61-122F226D522F}"/>
              </a:ext>
            </a:extLst>
          </p:cNvPr>
          <p:cNvSpPr>
            <a:spLocks noGrp="1"/>
          </p:cNvSpPr>
          <p:nvPr>
            <p:ph type="ftr" sz="quarter" idx="11"/>
          </p:nvPr>
        </p:nvSpPr>
        <p:spPr/>
        <p:txBody>
          <a:bodyPr/>
          <a:lstStyle/>
          <a:p>
            <a:fld id="{CA23ECBF-D2C0-4B04-942D-C083C7972722}" type="slidenum">
              <a:rPr lang="en-US" altLang="zh-CN" smtClean="0"/>
              <a:pPr/>
              <a:t>11</a:t>
            </a:fld>
            <a:endParaRPr lang="en-US" altLang="zh-CN"/>
          </a:p>
        </p:txBody>
      </p:sp>
      <p:pic>
        <p:nvPicPr>
          <p:cNvPr id="5" name="内容占位符 5">
            <a:extLst>
              <a:ext uri="{FF2B5EF4-FFF2-40B4-BE49-F238E27FC236}">
                <a16:creationId xmlns:a16="http://schemas.microsoft.com/office/drawing/2014/main" id="{594F6189-D791-495A-B9C6-600EB303DE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85464" y="2659784"/>
            <a:ext cx="995559" cy="995559"/>
          </a:xfrm>
          <a:prstGeom prst="rect">
            <a:avLst/>
          </a:prstGeom>
        </p:spPr>
      </p:pic>
      <p:pic>
        <p:nvPicPr>
          <p:cNvPr id="6" name="内容占位符 5">
            <a:extLst>
              <a:ext uri="{FF2B5EF4-FFF2-40B4-BE49-F238E27FC236}">
                <a16:creationId xmlns:a16="http://schemas.microsoft.com/office/drawing/2014/main" id="{0A9D2737-14C5-4E4E-ADF8-B0601ABFFE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75509" y="2149011"/>
            <a:ext cx="1992229" cy="1992229"/>
          </a:xfrm>
          <a:prstGeom prst="rect">
            <a:avLst/>
          </a:prstGeom>
        </p:spPr>
      </p:pic>
      <p:cxnSp>
        <p:nvCxnSpPr>
          <p:cNvPr id="7" name="直接箭头连接符 6">
            <a:extLst>
              <a:ext uri="{FF2B5EF4-FFF2-40B4-BE49-F238E27FC236}">
                <a16:creationId xmlns:a16="http://schemas.microsoft.com/office/drawing/2014/main" id="{BD491725-7E11-44D8-AD8C-377781009301}"/>
              </a:ext>
            </a:extLst>
          </p:cNvPr>
          <p:cNvCxnSpPr>
            <a:cxnSpLocks/>
            <a:stCxn id="5" idx="3"/>
            <a:endCxn id="6" idx="1"/>
          </p:cNvCxnSpPr>
          <p:nvPr/>
        </p:nvCxnSpPr>
        <p:spPr>
          <a:xfrm flipV="1">
            <a:off x="5881023" y="3145126"/>
            <a:ext cx="694486" cy="124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8" name="图片 7">
            <a:extLst>
              <a:ext uri="{FF2B5EF4-FFF2-40B4-BE49-F238E27FC236}">
                <a16:creationId xmlns:a16="http://schemas.microsoft.com/office/drawing/2014/main" id="{2564DCA9-6DCF-4FC0-A411-B445388886C9}"/>
              </a:ext>
            </a:extLst>
          </p:cNvPr>
          <p:cNvPicPr>
            <a:picLocks noChangeAspect="1"/>
          </p:cNvPicPr>
          <p:nvPr/>
        </p:nvPicPr>
        <p:blipFill rotWithShape="1">
          <a:blip r:embed="rId4"/>
          <a:srcRect l="4383"/>
          <a:stretch/>
        </p:blipFill>
        <p:spPr>
          <a:xfrm>
            <a:off x="4572000" y="4325582"/>
            <a:ext cx="4487304" cy="2266898"/>
          </a:xfrm>
          <a:prstGeom prst="rect">
            <a:avLst/>
          </a:prstGeom>
        </p:spPr>
      </p:pic>
    </p:spTree>
    <p:extLst>
      <p:ext uri="{BB962C8B-B14F-4D97-AF65-F5344CB8AC3E}">
        <p14:creationId xmlns:p14="http://schemas.microsoft.com/office/powerpoint/2010/main" val="403798837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E7F13-B299-4777-8991-BE4DFDA0249F}"/>
              </a:ext>
            </a:extLst>
          </p:cNvPr>
          <p:cNvSpPr>
            <a:spLocks noGrp="1"/>
          </p:cNvSpPr>
          <p:nvPr>
            <p:ph type="title"/>
          </p:nvPr>
        </p:nvSpPr>
        <p:spPr/>
        <p:txBody>
          <a:bodyPr/>
          <a:lstStyle/>
          <a:p>
            <a:r>
              <a:rPr lang="en-US" altLang="zh-CN" sz="3200" dirty="0"/>
              <a:t>Practical Image/Video Super Resolution</a:t>
            </a:r>
            <a:endParaRPr lang="zh-CN" altLang="en-US" sz="3200" dirty="0"/>
          </a:p>
        </p:txBody>
      </p:sp>
      <p:sp>
        <p:nvSpPr>
          <p:cNvPr id="4" name="页脚占位符 3">
            <a:extLst>
              <a:ext uri="{FF2B5EF4-FFF2-40B4-BE49-F238E27FC236}">
                <a16:creationId xmlns:a16="http://schemas.microsoft.com/office/drawing/2014/main" id="{DB7D8E65-4C76-4F78-89C7-7BE985A978B2}"/>
              </a:ext>
            </a:extLst>
          </p:cNvPr>
          <p:cNvSpPr>
            <a:spLocks noGrp="1"/>
          </p:cNvSpPr>
          <p:nvPr>
            <p:ph type="ftr" sz="quarter" idx="11"/>
          </p:nvPr>
        </p:nvSpPr>
        <p:spPr/>
        <p:txBody>
          <a:bodyPr/>
          <a:lstStyle/>
          <a:p>
            <a:fld id="{CA23ECBF-D2C0-4B04-942D-C083C7972722}" type="slidenum">
              <a:rPr lang="en-US" altLang="zh-CN" smtClean="0"/>
              <a:pPr/>
              <a:t>12</a:t>
            </a:fld>
            <a:endParaRPr lang="en-US" altLang="zh-CN"/>
          </a:p>
        </p:txBody>
      </p:sp>
      <p:pic>
        <p:nvPicPr>
          <p:cNvPr id="5" name="内容占位符 4">
            <a:extLst>
              <a:ext uri="{FF2B5EF4-FFF2-40B4-BE49-F238E27FC236}">
                <a16:creationId xmlns:a16="http://schemas.microsoft.com/office/drawing/2014/main" id="{326262AB-0DD8-4E34-877B-419F1AB7E01F}"/>
              </a:ext>
            </a:extLst>
          </p:cNvPr>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351651" y="1313482"/>
            <a:ext cx="6010392" cy="2938691"/>
          </a:xfrm>
          <a:prstGeom prst="rect">
            <a:avLst/>
          </a:prstGeom>
          <a:noFill/>
        </p:spPr>
      </p:pic>
      <p:pic>
        <p:nvPicPr>
          <p:cNvPr id="6" name="图片 5">
            <a:extLst>
              <a:ext uri="{FF2B5EF4-FFF2-40B4-BE49-F238E27FC236}">
                <a16:creationId xmlns:a16="http://schemas.microsoft.com/office/drawing/2014/main" id="{CC1FB65A-C9C8-4674-AF9C-73EFC14EC0C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833039" y="4377252"/>
            <a:ext cx="5047615" cy="414655"/>
          </a:xfrm>
          <a:prstGeom prst="rect">
            <a:avLst/>
          </a:prstGeom>
          <a:noFill/>
        </p:spPr>
      </p:pic>
      <p:sp>
        <p:nvSpPr>
          <p:cNvPr id="7" name="内容占位符 2">
            <a:extLst>
              <a:ext uri="{FF2B5EF4-FFF2-40B4-BE49-F238E27FC236}">
                <a16:creationId xmlns:a16="http://schemas.microsoft.com/office/drawing/2014/main" id="{8B998CEB-60FA-4CC8-B7AE-1F6E0179EB29}"/>
              </a:ext>
            </a:extLst>
          </p:cNvPr>
          <p:cNvSpPr txBox="1">
            <a:spLocks/>
          </p:cNvSpPr>
          <p:nvPr/>
        </p:nvSpPr>
        <p:spPr bwMode="auto">
          <a:xfrm>
            <a:off x="574675" y="4912656"/>
            <a:ext cx="8001000" cy="1353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00FF"/>
                </a:solidFill>
                <a:latin typeface="+mn-lt"/>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chemeClr val="tx1"/>
                </a:solidFill>
                <a:latin typeface="+mn-lt"/>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eaLnBrk="0" fontAlgn="base" hangingPunct="0">
              <a:spcBef>
                <a:spcPct val="10000"/>
              </a:spcBef>
              <a:spcAft>
                <a:spcPct val="0"/>
              </a:spcAft>
              <a:buClr>
                <a:schemeClr val="accent2"/>
              </a:buClr>
              <a:buFont typeface="Wingdings" pitchFamily="2" charset="2"/>
              <a:buChar char="§"/>
              <a:defRPr sz="2000">
                <a:solidFill>
                  <a:schemeClr val="tx1"/>
                </a:solidFill>
                <a:latin typeface="+mn-lt"/>
              </a:defRPr>
            </a:lvl6pPr>
            <a:lvl7pPr marL="3008313" indent="-398463" algn="l" rtl="0" eaLnBrk="0" fontAlgn="base" hangingPunct="0">
              <a:spcBef>
                <a:spcPct val="10000"/>
              </a:spcBef>
              <a:spcAft>
                <a:spcPct val="0"/>
              </a:spcAft>
              <a:buClr>
                <a:schemeClr val="accent2"/>
              </a:buClr>
              <a:buFont typeface="Wingdings" pitchFamily="2" charset="2"/>
              <a:buChar char="§"/>
              <a:defRPr sz="2000">
                <a:solidFill>
                  <a:schemeClr val="tx1"/>
                </a:solidFill>
                <a:latin typeface="+mn-lt"/>
              </a:defRPr>
            </a:lvl7pPr>
            <a:lvl8pPr marL="3465513" indent="-398463" algn="l" rtl="0" eaLnBrk="0" fontAlgn="base" hangingPunct="0">
              <a:spcBef>
                <a:spcPct val="10000"/>
              </a:spcBef>
              <a:spcAft>
                <a:spcPct val="0"/>
              </a:spcAft>
              <a:buClr>
                <a:schemeClr val="accent2"/>
              </a:buClr>
              <a:buFont typeface="Wingdings" pitchFamily="2" charset="2"/>
              <a:buChar char="§"/>
              <a:defRPr sz="2000">
                <a:solidFill>
                  <a:schemeClr val="tx1"/>
                </a:solidFill>
                <a:latin typeface="+mn-lt"/>
              </a:defRPr>
            </a:lvl8pPr>
            <a:lvl9pPr marL="3922713" indent="-398463" algn="l" rtl="0" eaLnBrk="0" fontAlgn="base" hangingPunct="0">
              <a:spcBef>
                <a:spcPct val="10000"/>
              </a:spcBef>
              <a:spcAft>
                <a:spcPct val="0"/>
              </a:spcAft>
              <a:buClr>
                <a:schemeClr val="accent2"/>
              </a:buClr>
              <a:buFont typeface="Wingdings" pitchFamily="2" charset="2"/>
              <a:buChar char="§"/>
              <a:defRPr sz="2000">
                <a:solidFill>
                  <a:schemeClr val="tx1"/>
                </a:solidFill>
                <a:latin typeface="+mn-lt"/>
              </a:defRPr>
            </a:lvl9pPr>
          </a:lstStyle>
          <a:p>
            <a:pPr marL="0" indent="0">
              <a:buNone/>
            </a:pPr>
            <a:endParaRPr kumimoji="0" lang="en-US" altLang="zh-CN" kern="0" dirty="0"/>
          </a:p>
          <a:p>
            <a:pPr lvl="1"/>
            <a:r>
              <a:rPr kumimoji="0" lang="zh-CN" altLang="en-US" sz="2000" kern="0" dirty="0"/>
              <a:t>如何采集数据集？</a:t>
            </a:r>
            <a:endParaRPr kumimoji="0" lang="en-US" altLang="zh-CN" sz="2000" kern="0" dirty="0"/>
          </a:p>
        </p:txBody>
      </p:sp>
    </p:spTree>
    <p:extLst>
      <p:ext uri="{BB962C8B-B14F-4D97-AF65-F5344CB8AC3E}">
        <p14:creationId xmlns:p14="http://schemas.microsoft.com/office/powerpoint/2010/main" val="181735626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31D250-FA66-48C8-ABEF-A2F40B53868E}"/>
              </a:ext>
            </a:extLst>
          </p:cNvPr>
          <p:cNvSpPr>
            <a:spLocks noGrp="1"/>
          </p:cNvSpPr>
          <p:nvPr>
            <p:ph type="title"/>
          </p:nvPr>
        </p:nvSpPr>
        <p:spPr/>
        <p:txBody>
          <a:bodyPr/>
          <a:lstStyle/>
          <a:p>
            <a:r>
              <a:rPr lang="en-US" altLang="zh-CN" sz="3200" dirty="0"/>
              <a:t>Practical Image/Video Super Resolution</a:t>
            </a:r>
            <a:endParaRPr lang="zh-CN" altLang="en-US" sz="3200" dirty="0"/>
          </a:p>
        </p:txBody>
      </p:sp>
      <p:sp>
        <p:nvSpPr>
          <p:cNvPr id="3" name="内容占位符 2">
            <a:extLst>
              <a:ext uri="{FF2B5EF4-FFF2-40B4-BE49-F238E27FC236}">
                <a16:creationId xmlns:a16="http://schemas.microsoft.com/office/drawing/2014/main" id="{1F525FA3-AFDE-4200-9288-66E4B3D70795}"/>
              </a:ext>
            </a:extLst>
          </p:cNvPr>
          <p:cNvSpPr>
            <a:spLocks noGrp="1"/>
          </p:cNvSpPr>
          <p:nvPr>
            <p:ph idx="1"/>
          </p:nvPr>
        </p:nvSpPr>
        <p:spPr/>
        <p:txBody>
          <a:bodyPr/>
          <a:lstStyle/>
          <a:p>
            <a:r>
              <a:rPr lang="zh-CN" altLang="en-US" dirty="0"/>
              <a:t>数据集 </a:t>
            </a:r>
            <a:r>
              <a:rPr lang="en-US" altLang="zh-CN" dirty="0"/>
              <a:t>City100</a:t>
            </a:r>
            <a:r>
              <a:rPr lang="en-US" altLang="zh-CN" sz="1000" dirty="0"/>
              <a:t>1</a:t>
            </a:r>
          </a:p>
          <a:p>
            <a:endParaRPr lang="zh-CN" altLang="en-US" dirty="0"/>
          </a:p>
        </p:txBody>
      </p:sp>
      <p:sp>
        <p:nvSpPr>
          <p:cNvPr id="4" name="页脚占位符 3">
            <a:extLst>
              <a:ext uri="{FF2B5EF4-FFF2-40B4-BE49-F238E27FC236}">
                <a16:creationId xmlns:a16="http://schemas.microsoft.com/office/drawing/2014/main" id="{58D3AC92-A62F-42A0-92C5-5B3FED6AA2B4}"/>
              </a:ext>
            </a:extLst>
          </p:cNvPr>
          <p:cNvSpPr>
            <a:spLocks noGrp="1"/>
          </p:cNvSpPr>
          <p:nvPr>
            <p:ph type="ftr" sz="quarter" idx="11"/>
          </p:nvPr>
        </p:nvSpPr>
        <p:spPr/>
        <p:txBody>
          <a:bodyPr/>
          <a:lstStyle/>
          <a:p>
            <a:fld id="{CA23ECBF-D2C0-4B04-942D-C083C7972722}" type="slidenum">
              <a:rPr lang="en-US" altLang="zh-CN" smtClean="0"/>
              <a:pPr/>
              <a:t>13</a:t>
            </a:fld>
            <a:endParaRPr lang="en-US" altLang="zh-CN" dirty="0"/>
          </a:p>
        </p:txBody>
      </p:sp>
      <p:sp>
        <p:nvSpPr>
          <p:cNvPr id="28" name="文本框 27">
            <a:extLst>
              <a:ext uri="{FF2B5EF4-FFF2-40B4-BE49-F238E27FC236}">
                <a16:creationId xmlns:a16="http://schemas.microsoft.com/office/drawing/2014/main" id="{A8D6BF55-8911-45FA-B8A3-B28FB9CDDB82}"/>
              </a:ext>
            </a:extLst>
          </p:cNvPr>
          <p:cNvSpPr txBox="1"/>
          <p:nvPr/>
        </p:nvSpPr>
        <p:spPr>
          <a:xfrm>
            <a:off x="521431" y="4931786"/>
            <a:ext cx="2844800" cy="1169551"/>
          </a:xfrm>
          <a:prstGeom prst="rect">
            <a:avLst/>
          </a:prstGeom>
          <a:noFill/>
        </p:spPr>
        <p:txBody>
          <a:bodyPr wrap="square" rtlCol="0">
            <a:spAutoFit/>
          </a:bodyPr>
          <a:lstStyle/>
          <a:p>
            <a:r>
              <a:rPr lang="en-US" altLang="zh-CN" sz="1400" dirty="0"/>
              <a:t>1. Chen, Chang, et al. "Camera Lens Super-Resolution." </a:t>
            </a:r>
            <a:r>
              <a:rPr lang="en-US" altLang="zh-CN" sz="1400" i="1" dirty="0"/>
              <a:t>Proceedings of the IEEE Conference on Computer Vision and Pattern Recognition</a:t>
            </a:r>
            <a:r>
              <a:rPr lang="en-US" altLang="zh-CN" sz="1400" dirty="0"/>
              <a:t>. 2019.</a:t>
            </a:r>
          </a:p>
        </p:txBody>
      </p:sp>
      <p:pic>
        <p:nvPicPr>
          <p:cNvPr id="29" name="图片 28">
            <a:extLst>
              <a:ext uri="{FF2B5EF4-FFF2-40B4-BE49-F238E27FC236}">
                <a16:creationId xmlns:a16="http://schemas.microsoft.com/office/drawing/2014/main" id="{32E72128-A3AC-4DD8-928C-4AA6A87A8A56}"/>
              </a:ext>
            </a:extLst>
          </p:cNvPr>
          <p:cNvPicPr>
            <a:picLocks noChangeAspect="1"/>
          </p:cNvPicPr>
          <p:nvPr/>
        </p:nvPicPr>
        <p:blipFill>
          <a:blip r:embed="rId2"/>
          <a:stretch>
            <a:fillRect/>
          </a:stretch>
        </p:blipFill>
        <p:spPr>
          <a:xfrm>
            <a:off x="3679370" y="3609112"/>
            <a:ext cx="5110290" cy="3232493"/>
          </a:xfrm>
          <a:prstGeom prst="rect">
            <a:avLst/>
          </a:prstGeom>
        </p:spPr>
      </p:pic>
      <p:pic>
        <p:nvPicPr>
          <p:cNvPr id="30" name="图片 29">
            <a:extLst>
              <a:ext uri="{FF2B5EF4-FFF2-40B4-BE49-F238E27FC236}">
                <a16:creationId xmlns:a16="http://schemas.microsoft.com/office/drawing/2014/main" id="{65B782B8-7A5C-4F33-928E-4BF66DF40A88}"/>
              </a:ext>
            </a:extLst>
          </p:cNvPr>
          <p:cNvPicPr>
            <a:picLocks noChangeAspect="1"/>
          </p:cNvPicPr>
          <p:nvPr/>
        </p:nvPicPr>
        <p:blipFill rotWithShape="1">
          <a:blip r:embed="rId3"/>
          <a:srcRect l="2506" t="5422" b="8261"/>
          <a:stretch/>
        </p:blipFill>
        <p:spPr>
          <a:xfrm>
            <a:off x="1010581" y="1735000"/>
            <a:ext cx="7113313" cy="1882768"/>
          </a:xfrm>
          <a:prstGeom prst="rect">
            <a:avLst/>
          </a:prstGeom>
        </p:spPr>
      </p:pic>
    </p:spTree>
    <p:extLst>
      <p:ext uri="{BB962C8B-B14F-4D97-AF65-F5344CB8AC3E}">
        <p14:creationId xmlns:p14="http://schemas.microsoft.com/office/powerpoint/2010/main" val="307146676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31D250-FA66-48C8-ABEF-A2F40B53868E}"/>
              </a:ext>
            </a:extLst>
          </p:cNvPr>
          <p:cNvSpPr>
            <a:spLocks noGrp="1"/>
          </p:cNvSpPr>
          <p:nvPr>
            <p:ph type="title"/>
          </p:nvPr>
        </p:nvSpPr>
        <p:spPr/>
        <p:txBody>
          <a:bodyPr/>
          <a:lstStyle/>
          <a:p>
            <a:r>
              <a:rPr lang="en-US" altLang="zh-CN" sz="3200" dirty="0"/>
              <a:t>Practical Image/Video Super Resolution</a:t>
            </a:r>
            <a:endParaRPr lang="zh-CN" altLang="en-US" sz="3200" dirty="0"/>
          </a:p>
        </p:txBody>
      </p:sp>
      <p:sp>
        <p:nvSpPr>
          <p:cNvPr id="3" name="内容占位符 2">
            <a:extLst>
              <a:ext uri="{FF2B5EF4-FFF2-40B4-BE49-F238E27FC236}">
                <a16:creationId xmlns:a16="http://schemas.microsoft.com/office/drawing/2014/main" id="{1F525FA3-AFDE-4200-9288-66E4B3D70795}"/>
              </a:ext>
            </a:extLst>
          </p:cNvPr>
          <p:cNvSpPr>
            <a:spLocks noGrp="1"/>
          </p:cNvSpPr>
          <p:nvPr>
            <p:ph idx="1"/>
          </p:nvPr>
        </p:nvSpPr>
        <p:spPr/>
        <p:txBody>
          <a:bodyPr/>
          <a:lstStyle/>
          <a:p>
            <a:r>
              <a:rPr lang="en-US" altLang="zh-CN" dirty="0"/>
              <a:t>City100_Enc</a:t>
            </a:r>
          </a:p>
          <a:p>
            <a:pPr lvl="1"/>
            <a:r>
              <a:rPr lang="zh-CN" altLang="en-US" sz="1800" dirty="0"/>
              <a:t>将低分辨率图片编码为</a:t>
            </a:r>
            <a:r>
              <a:rPr lang="en-US" altLang="zh-CN" sz="1800" dirty="0"/>
              <a:t>JPEG</a:t>
            </a:r>
            <a:r>
              <a:rPr lang="zh-CN" altLang="en-US" sz="1800" dirty="0"/>
              <a:t>格式</a:t>
            </a:r>
            <a:endParaRPr lang="en-US" altLang="zh-CN" sz="1800" dirty="0"/>
          </a:p>
          <a:p>
            <a:endParaRPr lang="zh-CN" altLang="en-US" dirty="0"/>
          </a:p>
        </p:txBody>
      </p:sp>
      <p:sp>
        <p:nvSpPr>
          <p:cNvPr id="4" name="页脚占位符 3">
            <a:extLst>
              <a:ext uri="{FF2B5EF4-FFF2-40B4-BE49-F238E27FC236}">
                <a16:creationId xmlns:a16="http://schemas.microsoft.com/office/drawing/2014/main" id="{58D3AC92-A62F-42A0-92C5-5B3FED6AA2B4}"/>
              </a:ext>
            </a:extLst>
          </p:cNvPr>
          <p:cNvSpPr>
            <a:spLocks noGrp="1"/>
          </p:cNvSpPr>
          <p:nvPr>
            <p:ph type="ftr" sz="quarter" idx="11"/>
          </p:nvPr>
        </p:nvSpPr>
        <p:spPr/>
        <p:txBody>
          <a:bodyPr/>
          <a:lstStyle/>
          <a:p>
            <a:fld id="{CA23ECBF-D2C0-4B04-942D-C083C7972722}" type="slidenum">
              <a:rPr lang="en-US" altLang="zh-CN" smtClean="0"/>
              <a:pPr/>
              <a:t>14</a:t>
            </a:fld>
            <a:endParaRPr lang="en-US" altLang="zh-CN" dirty="0"/>
          </a:p>
        </p:txBody>
      </p:sp>
      <p:grpSp>
        <p:nvGrpSpPr>
          <p:cNvPr id="5" name="组合 4">
            <a:extLst>
              <a:ext uri="{FF2B5EF4-FFF2-40B4-BE49-F238E27FC236}">
                <a16:creationId xmlns:a16="http://schemas.microsoft.com/office/drawing/2014/main" id="{49BF5283-8FC1-49E5-BCEC-EAD04F683678}"/>
              </a:ext>
            </a:extLst>
          </p:cNvPr>
          <p:cNvGrpSpPr/>
          <p:nvPr/>
        </p:nvGrpSpPr>
        <p:grpSpPr>
          <a:xfrm>
            <a:off x="521163" y="4097798"/>
            <a:ext cx="8378729" cy="1958700"/>
            <a:chOff x="508679" y="4300086"/>
            <a:chExt cx="8378729" cy="1958700"/>
          </a:xfrm>
        </p:grpSpPr>
        <p:grpSp>
          <p:nvGrpSpPr>
            <p:cNvPr id="17" name="组合 16">
              <a:extLst>
                <a:ext uri="{FF2B5EF4-FFF2-40B4-BE49-F238E27FC236}">
                  <a16:creationId xmlns:a16="http://schemas.microsoft.com/office/drawing/2014/main" id="{F1285D6D-33E9-4E12-90BC-B1B8276ABDB1}"/>
                </a:ext>
              </a:extLst>
            </p:cNvPr>
            <p:cNvGrpSpPr/>
            <p:nvPr/>
          </p:nvGrpSpPr>
          <p:grpSpPr>
            <a:xfrm>
              <a:off x="508679" y="4300086"/>
              <a:ext cx="8378729" cy="1958700"/>
              <a:chOff x="508679" y="4300086"/>
              <a:chExt cx="8378729" cy="1958700"/>
            </a:xfrm>
          </p:grpSpPr>
          <p:grpSp>
            <p:nvGrpSpPr>
              <p:cNvPr id="22" name="组合 21">
                <a:extLst>
                  <a:ext uri="{FF2B5EF4-FFF2-40B4-BE49-F238E27FC236}">
                    <a16:creationId xmlns:a16="http://schemas.microsoft.com/office/drawing/2014/main" id="{1EAD6050-1A53-4E5B-A9AA-1B1ACC728208}"/>
                  </a:ext>
                </a:extLst>
              </p:cNvPr>
              <p:cNvGrpSpPr/>
              <p:nvPr/>
            </p:nvGrpSpPr>
            <p:grpSpPr>
              <a:xfrm>
                <a:off x="508679" y="4743856"/>
                <a:ext cx="8378729" cy="1514930"/>
                <a:chOff x="508679" y="4657229"/>
                <a:chExt cx="8378729" cy="1514930"/>
              </a:xfrm>
            </p:grpSpPr>
            <p:pic>
              <p:nvPicPr>
                <p:cNvPr id="24" name="图片 23">
                  <a:extLst>
                    <a:ext uri="{FF2B5EF4-FFF2-40B4-BE49-F238E27FC236}">
                      <a16:creationId xmlns:a16="http://schemas.microsoft.com/office/drawing/2014/main" id="{F722F802-EE07-4E46-B7B2-24CB057225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66508" y="4657229"/>
                  <a:ext cx="2120900" cy="1514929"/>
                </a:xfrm>
                <a:prstGeom prst="rect">
                  <a:avLst/>
                </a:prstGeom>
              </p:spPr>
            </p:pic>
            <p:pic>
              <p:nvPicPr>
                <p:cNvPr id="25" name="图片 24">
                  <a:extLst>
                    <a:ext uri="{FF2B5EF4-FFF2-40B4-BE49-F238E27FC236}">
                      <a16:creationId xmlns:a16="http://schemas.microsoft.com/office/drawing/2014/main" id="{287CEEFC-CD1F-4AE1-BDEC-D4C14DF6A28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45608" y="4657229"/>
                  <a:ext cx="2120900" cy="1514929"/>
                </a:xfrm>
                <a:prstGeom prst="rect">
                  <a:avLst/>
                </a:prstGeom>
              </p:spPr>
            </p:pic>
            <p:pic>
              <p:nvPicPr>
                <p:cNvPr id="26" name="图片 25">
                  <a:extLst>
                    <a:ext uri="{FF2B5EF4-FFF2-40B4-BE49-F238E27FC236}">
                      <a16:creationId xmlns:a16="http://schemas.microsoft.com/office/drawing/2014/main" id="{9B3A4A33-E49A-498F-929B-16C7D79A21C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24708" y="4657229"/>
                  <a:ext cx="2120902" cy="1514930"/>
                </a:xfrm>
                <a:prstGeom prst="rect">
                  <a:avLst/>
                </a:prstGeom>
              </p:spPr>
            </p:pic>
            <p:pic>
              <p:nvPicPr>
                <p:cNvPr id="27" name="图片 26">
                  <a:extLst>
                    <a:ext uri="{FF2B5EF4-FFF2-40B4-BE49-F238E27FC236}">
                      <a16:creationId xmlns:a16="http://schemas.microsoft.com/office/drawing/2014/main" id="{861ABF60-DFA9-4C7F-9AEB-544C99F6AAB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8679" y="4658648"/>
                  <a:ext cx="2118915" cy="1513511"/>
                </a:xfrm>
                <a:prstGeom prst="rect">
                  <a:avLst/>
                </a:prstGeom>
              </p:spPr>
            </p:pic>
          </p:grpSp>
          <p:sp>
            <p:nvSpPr>
              <p:cNvPr id="23" name="文本框 20">
                <a:extLst>
                  <a:ext uri="{FF2B5EF4-FFF2-40B4-BE49-F238E27FC236}">
                    <a16:creationId xmlns:a16="http://schemas.microsoft.com/office/drawing/2014/main" id="{D0DD8714-AD53-4748-ACF7-9FB000AB805F}"/>
                  </a:ext>
                </a:extLst>
              </p:cNvPr>
              <p:cNvSpPr txBox="1"/>
              <p:nvPr/>
            </p:nvSpPr>
            <p:spPr>
              <a:xfrm>
                <a:off x="3133887" y="4300086"/>
                <a:ext cx="3153137" cy="400110"/>
              </a:xfrm>
              <a:prstGeom prst="rect">
                <a:avLst/>
              </a:prstGeom>
              <a:noFill/>
            </p:spPr>
            <p:txBody>
              <a:bodyPr wrap="square" rtlCol="0">
                <a:spAutoFit/>
              </a:bodyPr>
              <a:lstStyle>
                <a:defPPr>
                  <a:defRPr lang="zh-CN"/>
                </a:defPPr>
                <a:lvl1pPr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2000" dirty="0" err="1"/>
                  <a:t>iPhoneX</a:t>
                </a:r>
                <a:endParaRPr lang="zh-CN" altLang="en-US" sz="2000" dirty="0"/>
              </a:p>
            </p:txBody>
          </p:sp>
        </p:grpSp>
        <p:sp>
          <p:nvSpPr>
            <p:cNvPr id="18" name="文本框 21">
              <a:extLst>
                <a:ext uri="{FF2B5EF4-FFF2-40B4-BE49-F238E27FC236}">
                  <a16:creationId xmlns:a16="http://schemas.microsoft.com/office/drawing/2014/main" id="{1911B39F-A52F-4B12-86C7-5A4EF7D69F94}"/>
                </a:ext>
              </a:extLst>
            </p:cNvPr>
            <p:cNvSpPr txBox="1"/>
            <p:nvPr/>
          </p:nvSpPr>
          <p:spPr>
            <a:xfrm>
              <a:off x="2107932" y="4745275"/>
              <a:ext cx="519661" cy="400110"/>
            </a:xfrm>
            <a:prstGeom prst="rect">
              <a:avLst/>
            </a:prstGeom>
            <a:noFill/>
          </p:spPr>
          <p:txBody>
            <a:bodyPr wrap="square" rtlCol="0">
              <a:spAutoFit/>
            </a:bodyPr>
            <a:lstStyle>
              <a:defPPr>
                <a:defRPr lang="zh-CN"/>
              </a:defPPr>
              <a:lvl1pPr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2000" dirty="0" err="1"/>
                <a:t>ori</a:t>
              </a:r>
              <a:endParaRPr lang="zh-CN" altLang="en-US" sz="2000" dirty="0"/>
            </a:p>
          </p:txBody>
        </p:sp>
        <p:sp>
          <p:nvSpPr>
            <p:cNvPr id="19" name="文本框 22">
              <a:extLst>
                <a:ext uri="{FF2B5EF4-FFF2-40B4-BE49-F238E27FC236}">
                  <a16:creationId xmlns:a16="http://schemas.microsoft.com/office/drawing/2014/main" id="{C40AB8F3-175E-4AFE-9DAD-AFC2ACCB88CD}"/>
                </a:ext>
              </a:extLst>
            </p:cNvPr>
            <p:cNvSpPr txBox="1"/>
            <p:nvPr/>
          </p:nvSpPr>
          <p:spPr>
            <a:xfrm>
              <a:off x="4095785" y="4743672"/>
              <a:ext cx="519661" cy="400110"/>
            </a:xfrm>
            <a:prstGeom prst="rect">
              <a:avLst/>
            </a:prstGeom>
            <a:noFill/>
          </p:spPr>
          <p:txBody>
            <a:bodyPr wrap="square" rtlCol="0">
              <a:spAutoFit/>
            </a:bodyPr>
            <a:lstStyle>
              <a:defPPr>
                <a:defRPr lang="zh-CN"/>
              </a:defPPr>
              <a:lvl1pPr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2000" dirty="0"/>
                <a:t>90</a:t>
              </a:r>
              <a:endParaRPr lang="zh-CN" altLang="en-US" sz="2000" dirty="0"/>
            </a:p>
          </p:txBody>
        </p:sp>
        <p:sp>
          <p:nvSpPr>
            <p:cNvPr id="20" name="文本框 23">
              <a:extLst>
                <a:ext uri="{FF2B5EF4-FFF2-40B4-BE49-F238E27FC236}">
                  <a16:creationId xmlns:a16="http://schemas.microsoft.com/office/drawing/2014/main" id="{2B663C6B-07DB-42CC-9277-764E2441292F}"/>
                </a:ext>
              </a:extLst>
            </p:cNvPr>
            <p:cNvSpPr txBox="1"/>
            <p:nvPr/>
          </p:nvSpPr>
          <p:spPr>
            <a:xfrm>
              <a:off x="6242136" y="4743672"/>
              <a:ext cx="519661" cy="400110"/>
            </a:xfrm>
            <a:prstGeom prst="rect">
              <a:avLst/>
            </a:prstGeom>
            <a:noFill/>
          </p:spPr>
          <p:txBody>
            <a:bodyPr wrap="square" rtlCol="0">
              <a:spAutoFit/>
            </a:bodyPr>
            <a:lstStyle>
              <a:defPPr>
                <a:defRPr lang="zh-CN"/>
              </a:defPPr>
              <a:lvl1pPr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2000" dirty="0"/>
                <a:t>60</a:t>
              </a:r>
              <a:endParaRPr lang="zh-CN" altLang="en-US" sz="2000" dirty="0"/>
            </a:p>
          </p:txBody>
        </p:sp>
        <p:sp>
          <p:nvSpPr>
            <p:cNvPr id="21" name="文本框 24">
              <a:extLst>
                <a:ext uri="{FF2B5EF4-FFF2-40B4-BE49-F238E27FC236}">
                  <a16:creationId xmlns:a16="http://schemas.microsoft.com/office/drawing/2014/main" id="{6FBC3BBA-34C9-4184-A1ED-14A4B8DF304A}"/>
                </a:ext>
              </a:extLst>
            </p:cNvPr>
            <p:cNvSpPr txBox="1"/>
            <p:nvPr/>
          </p:nvSpPr>
          <p:spPr>
            <a:xfrm>
              <a:off x="8367747" y="4745275"/>
              <a:ext cx="519661" cy="400110"/>
            </a:xfrm>
            <a:prstGeom prst="rect">
              <a:avLst/>
            </a:prstGeom>
            <a:noFill/>
          </p:spPr>
          <p:txBody>
            <a:bodyPr wrap="square" rtlCol="0">
              <a:spAutoFit/>
            </a:bodyPr>
            <a:lstStyle>
              <a:defPPr>
                <a:defRPr lang="zh-CN"/>
              </a:defPPr>
              <a:lvl1pPr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2000" dirty="0"/>
                <a:t>30</a:t>
              </a:r>
              <a:endParaRPr lang="zh-CN" altLang="en-US" sz="2000" dirty="0"/>
            </a:p>
          </p:txBody>
        </p:sp>
      </p:grpSp>
      <p:grpSp>
        <p:nvGrpSpPr>
          <p:cNvPr id="6" name="组合 5">
            <a:extLst>
              <a:ext uri="{FF2B5EF4-FFF2-40B4-BE49-F238E27FC236}">
                <a16:creationId xmlns:a16="http://schemas.microsoft.com/office/drawing/2014/main" id="{066B1B54-DB1F-41C8-B8C6-58441D072E7B}"/>
              </a:ext>
            </a:extLst>
          </p:cNvPr>
          <p:cNvGrpSpPr/>
          <p:nvPr/>
        </p:nvGrpSpPr>
        <p:grpSpPr>
          <a:xfrm>
            <a:off x="521163" y="2159056"/>
            <a:ext cx="8376004" cy="1952524"/>
            <a:chOff x="375887" y="4331446"/>
            <a:chExt cx="8376004" cy="1952524"/>
          </a:xfrm>
        </p:grpSpPr>
        <p:grpSp>
          <p:nvGrpSpPr>
            <p:cNvPr id="7" name="组合 6">
              <a:extLst>
                <a:ext uri="{FF2B5EF4-FFF2-40B4-BE49-F238E27FC236}">
                  <a16:creationId xmlns:a16="http://schemas.microsoft.com/office/drawing/2014/main" id="{52A07988-774F-4430-8AC9-E8340A83253F}"/>
                </a:ext>
              </a:extLst>
            </p:cNvPr>
            <p:cNvGrpSpPr/>
            <p:nvPr/>
          </p:nvGrpSpPr>
          <p:grpSpPr>
            <a:xfrm>
              <a:off x="375887" y="4737680"/>
              <a:ext cx="8376004" cy="1546290"/>
              <a:chOff x="375887" y="3669275"/>
              <a:chExt cx="8376004" cy="1546290"/>
            </a:xfrm>
          </p:grpSpPr>
          <p:pic>
            <p:nvPicPr>
              <p:cNvPr id="9" name="图片 8">
                <a:extLst>
                  <a:ext uri="{FF2B5EF4-FFF2-40B4-BE49-F238E27FC236}">
                    <a16:creationId xmlns:a16="http://schemas.microsoft.com/office/drawing/2014/main" id="{875B27C8-1499-4BAD-9F68-601C6EE9F2C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5887" y="3700636"/>
                <a:ext cx="2120900" cy="1514929"/>
              </a:xfrm>
              <a:prstGeom prst="rect">
                <a:avLst/>
              </a:prstGeom>
            </p:spPr>
          </p:pic>
          <p:pic>
            <p:nvPicPr>
              <p:cNvPr id="10" name="图片 9">
                <a:extLst>
                  <a:ext uri="{FF2B5EF4-FFF2-40B4-BE49-F238E27FC236}">
                    <a16:creationId xmlns:a16="http://schemas.microsoft.com/office/drawing/2014/main" id="{CD0B00B3-D4FF-4D60-A4DE-F61C5DC17E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30991" y="3700636"/>
                <a:ext cx="2120900" cy="1514929"/>
              </a:xfrm>
              <a:prstGeom prst="rect">
                <a:avLst/>
              </a:prstGeom>
            </p:spPr>
          </p:pic>
          <p:pic>
            <p:nvPicPr>
              <p:cNvPr id="11" name="图片 10">
                <a:extLst>
                  <a:ext uri="{FF2B5EF4-FFF2-40B4-BE49-F238E27FC236}">
                    <a16:creationId xmlns:a16="http://schemas.microsoft.com/office/drawing/2014/main" id="{6686ACD9-6FF0-401F-B54D-F18C9EE6137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16788" y="3700636"/>
                <a:ext cx="2120900" cy="1514929"/>
              </a:xfrm>
              <a:prstGeom prst="rect">
                <a:avLst/>
              </a:prstGeom>
            </p:spPr>
          </p:pic>
          <p:pic>
            <p:nvPicPr>
              <p:cNvPr id="12" name="图片 11">
                <a:extLst>
                  <a:ext uri="{FF2B5EF4-FFF2-40B4-BE49-F238E27FC236}">
                    <a16:creationId xmlns:a16="http://schemas.microsoft.com/office/drawing/2014/main" id="{F4011E0C-0367-4995-9C21-39A8054D8E6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490090" y="3700635"/>
                <a:ext cx="2120900" cy="1514929"/>
              </a:xfrm>
              <a:prstGeom prst="rect">
                <a:avLst/>
              </a:prstGeom>
            </p:spPr>
          </p:pic>
          <p:sp>
            <p:nvSpPr>
              <p:cNvPr id="13" name="文本框 35">
                <a:extLst>
                  <a:ext uri="{FF2B5EF4-FFF2-40B4-BE49-F238E27FC236}">
                    <a16:creationId xmlns:a16="http://schemas.microsoft.com/office/drawing/2014/main" id="{E4B30F65-D8CE-4751-BDF3-179A924097A7}"/>
                  </a:ext>
                </a:extLst>
              </p:cNvPr>
              <p:cNvSpPr txBox="1"/>
              <p:nvPr/>
            </p:nvSpPr>
            <p:spPr>
              <a:xfrm>
                <a:off x="1970429" y="3670878"/>
                <a:ext cx="519661" cy="400110"/>
              </a:xfrm>
              <a:prstGeom prst="rect">
                <a:avLst/>
              </a:prstGeom>
              <a:noFill/>
            </p:spPr>
            <p:txBody>
              <a:bodyPr wrap="square" rtlCol="0">
                <a:spAutoFit/>
              </a:bodyPr>
              <a:lstStyle>
                <a:defPPr>
                  <a:defRPr lang="zh-CN"/>
                </a:defPPr>
                <a:lvl1pPr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2000" dirty="0" err="1"/>
                  <a:t>ori</a:t>
                </a:r>
                <a:endParaRPr lang="zh-CN" altLang="en-US" sz="2000" dirty="0"/>
              </a:p>
            </p:txBody>
          </p:sp>
          <p:sp>
            <p:nvSpPr>
              <p:cNvPr id="14" name="文本框 36">
                <a:extLst>
                  <a:ext uri="{FF2B5EF4-FFF2-40B4-BE49-F238E27FC236}">
                    <a16:creationId xmlns:a16="http://schemas.microsoft.com/office/drawing/2014/main" id="{E7226B6D-855D-4A68-8FFA-C705E7D5FAED}"/>
                  </a:ext>
                </a:extLst>
              </p:cNvPr>
              <p:cNvSpPr txBox="1"/>
              <p:nvPr/>
            </p:nvSpPr>
            <p:spPr>
              <a:xfrm>
                <a:off x="3958282" y="3669275"/>
                <a:ext cx="519661" cy="400110"/>
              </a:xfrm>
              <a:prstGeom prst="rect">
                <a:avLst/>
              </a:prstGeom>
              <a:noFill/>
            </p:spPr>
            <p:txBody>
              <a:bodyPr wrap="square" rtlCol="0">
                <a:spAutoFit/>
              </a:bodyPr>
              <a:lstStyle>
                <a:defPPr>
                  <a:defRPr lang="zh-CN"/>
                </a:defPPr>
                <a:lvl1pPr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2000" dirty="0"/>
                  <a:t>90</a:t>
                </a:r>
                <a:endParaRPr lang="zh-CN" altLang="en-US" sz="2000" dirty="0"/>
              </a:p>
            </p:txBody>
          </p:sp>
          <p:sp>
            <p:nvSpPr>
              <p:cNvPr id="15" name="文本框 37">
                <a:extLst>
                  <a:ext uri="{FF2B5EF4-FFF2-40B4-BE49-F238E27FC236}">
                    <a16:creationId xmlns:a16="http://schemas.microsoft.com/office/drawing/2014/main" id="{6D9CF6B1-0566-4BC7-851E-E9DC248D3433}"/>
                  </a:ext>
                </a:extLst>
              </p:cNvPr>
              <p:cNvSpPr txBox="1"/>
              <p:nvPr/>
            </p:nvSpPr>
            <p:spPr>
              <a:xfrm>
                <a:off x="6104633" y="3669275"/>
                <a:ext cx="519661" cy="400110"/>
              </a:xfrm>
              <a:prstGeom prst="rect">
                <a:avLst/>
              </a:prstGeom>
              <a:noFill/>
            </p:spPr>
            <p:txBody>
              <a:bodyPr wrap="square" rtlCol="0">
                <a:spAutoFit/>
              </a:bodyPr>
              <a:lstStyle>
                <a:defPPr>
                  <a:defRPr lang="zh-CN"/>
                </a:defPPr>
                <a:lvl1pPr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2000" dirty="0"/>
                  <a:t>60</a:t>
                </a:r>
                <a:endParaRPr lang="zh-CN" altLang="en-US" sz="2000" dirty="0"/>
              </a:p>
            </p:txBody>
          </p:sp>
          <p:sp>
            <p:nvSpPr>
              <p:cNvPr id="16" name="文本框 38">
                <a:extLst>
                  <a:ext uri="{FF2B5EF4-FFF2-40B4-BE49-F238E27FC236}">
                    <a16:creationId xmlns:a16="http://schemas.microsoft.com/office/drawing/2014/main" id="{E27D9D0C-942E-4B74-A693-D818083C7DFB}"/>
                  </a:ext>
                </a:extLst>
              </p:cNvPr>
              <p:cNvSpPr txBox="1"/>
              <p:nvPr/>
            </p:nvSpPr>
            <p:spPr>
              <a:xfrm>
                <a:off x="8230244" y="3670878"/>
                <a:ext cx="519661" cy="400110"/>
              </a:xfrm>
              <a:prstGeom prst="rect">
                <a:avLst/>
              </a:prstGeom>
              <a:noFill/>
            </p:spPr>
            <p:txBody>
              <a:bodyPr wrap="square" rtlCol="0">
                <a:spAutoFit/>
              </a:bodyPr>
              <a:lstStyle>
                <a:defPPr>
                  <a:defRPr lang="zh-CN"/>
                </a:defPPr>
                <a:lvl1pPr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2000" dirty="0"/>
                  <a:t>30</a:t>
                </a:r>
                <a:endParaRPr lang="zh-CN" altLang="en-US" sz="2000" dirty="0"/>
              </a:p>
            </p:txBody>
          </p:sp>
        </p:grpSp>
        <p:sp>
          <p:nvSpPr>
            <p:cNvPr id="8" name="文本框 40">
              <a:extLst>
                <a:ext uri="{FF2B5EF4-FFF2-40B4-BE49-F238E27FC236}">
                  <a16:creationId xmlns:a16="http://schemas.microsoft.com/office/drawing/2014/main" id="{2ADA41D6-5D43-4E8F-9E97-DCC4A3CD3DF8}"/>
                </a:ext>
              </a:extLst>
            </p:cNvPr>
            <p:cNvSpPr txBox="1"/>
            <p:nvPr/>
          </p:nvSpPr>
          <p:spPr>
            <a:xfrm>
              <a:off x="2938102" y="4331446"/>
              <a:ext cx="3153137" cy="400110"/>
            </a:xfrm>
            <a:prstGeom prst="rect">
              <a:avLst/>
            </a:prstGeom>
            <a:noFill/>
          </p:spPr>
          <p:txBody>
            <a:bodyPr wrap="square" rtlCol="0">
              <a:spAutoFit/>
            </a:bodyPr>
            <a:lstStyle>
              <a:defPPr>
                <a:defRPr lang="zh-CN"/>
              </a:defPPr>
              <a:lvl1pPr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4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4400" kern="1200">
                  <a:solidFill>
                    <a:schemeClr val="tx1"/>
                  </a:solidFill>
                  <a:latin typeface="Times New Roman" panose="02020603050405020304" pitchFamily="18" charset="0"/>
                  <a:ea typeface="宋体" panose="02010600030101010101" pitchFamily="2" charset="-122"/>
                  <a:cs typeface="+mn-cs"/>
                </a:defRPr>
              </a:lvl9pPr>
            </a:lstStyle>
            <a:p>
              <a:pPr algn="ctr"/>
              <a:r>
                <a:rPr lang="en-US" altLang="zh-CN" sz="2000" dirty="0"/>
                <a:t>NikonD5500</a:t>
              </a:r>
              <a:endParaRPr lang="zh-CN" altLang="en-US" sz="2000" dirty="0"/>
            </a:p>
          </p:txBody>
        </p:sp>
      </p:grpSp>
    </p:spTree>
    <p:extLst>
      <p:ext uri="{BB962C8B-B14F-4D97-AF65-F5344CB8AC3E}">
        <p14:creationId xmlns:p14="http://schemas.microsoft.com/office/powerpoint/2010/main" val="350706792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5B7FF-A136-416C-95C0-DE6B279C3318}"/>
              </a:ext>
            </a:extLst>
          </p:cNvPr>
          <p:cNvSpPr>
            <a:spLocks noGrp="1"/>
          </p:cNvSpPr>
          <p:nvPr>
            <p:ph type="title"/>
          </p:nvPr>
        </p:nvSpPr>
        <p:spPr/>
        <p:txBody>
          <a:bodyPr/>
          <a:lstStyle/>
          <a:p>
            <a:r>
              <a:rPr lang="en-US" altLang="zh-CN" sz="3200" dirty="0"/>
              <a:t>Practical Image/Video Super Resolution</a:t>
            </a:r>
            <a:endParaRPr lang="zh-CN" altLang="en-US" sz="3200" dirty="0"/>
          </a:p>
        </p:txBody>
      </p:sp>
      <p:sp>
        <p:nvSpPr>
          <p:cNvPr id="3" name="内容占位符 2">
            <a:extLst>
              <a:ext uri="{FF2B5EF4-FFF2-40B4-BE49-F238E27FC236}">
                <a16:creationId xmlns:a16="http://schemas.microsoft.com/office/drawing/2014/main" id="{2E5DE509-68A8-4671-A2BA-3BEC54445B6A}"/>
              </a:ext>
            </a:extLst>
          </p:cNvPr>
          <p:cNvSpPr>
            <a:spLocks noGrp="1"/>
          </p:cNvSpPr>
          <p:nvPr>
            <p:ph idx="1"/>
          </p:nvPr>
        </p:nvSpPr>
        <p:spPr/>
        <p:txBody>
          <a:bodyPr/>
          <a:lstStyle/>
          <a:p>
            <a:r>
              <a:rPr lang="zh-CN" altLang="en-US" dirty="0"/>
              <a:t>初步结果</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存在问题</a:t>
            </a:r>
            <a:endParaRPr lang="en-US" altLang="zh-CN" dirty="0"/>
          </a:p>
          <a:p>
            <a:pPr lvl="1"/>
            <a:r>
              <a:rPr lang="en-US" altLang="zh-CN" dirty="0" err="1"/>
              <a:t>IPhoneX</a:t>
            </a:r>
            <a:r>
              <a:rPr lang="zh-CN" altLang="en-US" dirty="0"/>
              <a:t>数据集上的结果与预期不符，数据采集的问题还是正常现象？</a:t>
            </a:r>
            <a:endParaRPr lang="en-US" altLang="zh-CN" dirty="0"/>
          </a:p>
          <a:p>
            <a:endParaRPr lang="zh-CN" altLang="en-US" dirty="0"/>
          </a:p>
        </p:txBody>
      </p:sp>
      <p:sp>
        <p:nvSpPr>
          <p:cNvPr id="4" name="页脚占位符 3">
            <a:extLst>
              <a:ext uri="{FF2B5EF4-FFF2-40B4-BE49-F238E27FC236}">
                <a16:creationId xmlns:a16="http://schemas.microsoft.com/office/drawing/2014/main" id="{F47FB4C0-7032-4C8D-B617-4D8445254DCE}"/>
              </a:ext>
            </a:extLst>
          </p:cNvPr>
          <p:cNvSpPr>
            <a:spLocks noGrp="1"/>
          </p:cNvSpPr>
          <p:nvPr>
            <p:ph type="ftr" sz="quarter" idx="11"/>
          </p:nvPr>
        </p:nvSpPr>
        <p:spPr/>
        <p:txBody>
          <a:bodyPr/>
          <a:lstStyle/>
          <a:p>
            <a:fld id="{CA23ECBF-D2C0-4B04-942D-C083C7972722}" type="slidenum">
              <a:rPr lang="en-US" altLang="zh-CN" smtClean="0"/>
              <a:pPr/>
              <a:t>15</a:t>
            </a:fld>
            <a:endParaRPr lang="en-US" altLang="zh-CN"/>
          </a:p>
        </p:txBody>
      </p:sp>
      <p:graphicFrame>
        <p:nvGraphicFramePr>
          <p:cNvPr id="6" name="图表 5">
            <a:extLst>
              <a:ext uri="{FF2B5EF4-FFF2-40B4-BE49-F238E27FC236}">
                <a16:creationId xmlns:a16="http://schemas.microsoft.com/office/drawing/2014/main" id="{EDF7898E-2DDE-46D7-84BC-B0361ADFC491}"/>
              </a:ext>
            </a:extLst>
          </p:cNvPr>
          <p:cNvGraphicFramePr>
            <a:graphicFrameLocks/>
          </p:cNvGraphicFramePr>
          <p:nvPr>
            <p:extLst>
              <p:ext uri="{D42A27DB-BD31-4B8C-83A1-F6EECF244321}">
                <p14:modId xmlns:p14="http://schemas.microsoft.com/office/powerpoint/2010/main" val="516882905"/>
              </p:ext>
            </p:extLst>
          </p:nvPr>
        </p:nvGraphicFramePr>
        <p:xfrm>
          <a:off x="506414" y="2225040"/>
          <a:ext cx="4147502" cy="25755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图表 6">
            <a:extLst>
              <a:ext uri="{FF2B5EF4-FFF2-40B4-BE49-F238E27FC236}">
                <a16:creationId xmlns:a16="http://schemas.microsoft.com/office/drawing/2014/main" id="{A9B73AEB-6920-44F8-8834-D4D399CB6FE1}"/>
              </a:ext>
            </a:extLst>
          </p:cNvPr>
          <p:cNvGraphicFramePr>
            <a:graphicFrameLocks/>
          </p:cNvGraphicFramePr>
          <p:nvPr>
            <p:extLst>
              <p:ext uri="{D42A27DB-BD31-4B8C-83A1-F6EECF244321}">
                <p14:modId xmlns:p14="http://schemas.microsoft.com/office/powerpoint/2010/main" val="1334100370"/>
              </p:ext>
            </p:extLst>
          </p:nvPr>
        </p:nvGraphicFramePr>
        <p:xfrm>
          <a:off x="4480560" y="2225040"/>
          <a:ext cx="4147502" cy="25755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5066971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5B7FF-A136-416C-95C0-DE6B279C3318}"/>
              </a:ext>
            </a:extLst>
          </p:cNvPr>
          <p:cNvSpPr>
            <a:spLocks noGrp="1"/>
          </p:cNvSpPr>
          <p:nvPr>
            <p:ph type="title"/>
          </p:nvPr>
        </p:nvSpPr>
        <p:spPr/>
        <p:txBody>
          <a:bodyPr/>
          <a:lstStyle/>
          <a:p>
            <a:r>
              <a:rPr lang="en-US" altLang="zh-CN" sz="3200" dirty="0"/>
              <a:t>Practical Image/Video Super Resolution</a:t>
            </a:r>
            <a:endParaRPr lang="zh-CN" altLang="en-US" sz="3200" dirty="0"/>
          </a:p>
        </p:txBody>
      </p:sp>
      <p:sp>
        <p:nvSpPr>
          <p:cNvPr id="3" name="内容占位符 2">
            <a:extLst>
              <a:ext uri="{FF2B5EF4-FFF2-40B4-BE49-F238E27FC236}">
                <a16:creationId xmlns:a16="http://schemas.microsoft.com/office/drawing/2014/main" id="{2E5DE509-68A8-4671-A2BA-3BEC54445B6A}"/>
              </a:ext>
            </a:extLst>
          </p:cNvPr>
          <p:cNvSpPr>
            <a:spLocks noGrp="1"/>
          </p:cNvSpPr>
          <p:nvPr>
            <p:ph idx="1"/>
          </p:nvPr>
        </p:nvSpPr>
        <p:spPr/>
        <p:txBody>
          <a:bodyPr/>
          <a:lstStyle/>
          <a:p>
            <a:r>
              <a:rPr lang="zh-CN" altLang="en-US" dirty="0"/>
              <a:t>初步结果</a:t>
            </a:r>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r>
              <a:rPr lang="zh-CN" altLang="en-US" sz="2400" dirty="0"/>
              <a:t>效果有一定提升</a:t>
            </a:r>
            <a:endParaRPr lang="en-US" altLang="zh-CN" sz="2400" dirty="0"/>
          </a:p>
          <a:p>
            <a:pPr lvl="1"/>
            <a:r>
              <a:rPr lang="en-US" altLang="zh-CN" sz="2000" dirty="0"/>
              <a:t>Encoder</a:t>
            </a:r>
            <a:r>
              <a:rPr lang="zh-CN" altLang="en-US" sz="2000" dirty="0"/>
              <a:t>和</a:t>
            </a:r>
            <a:r>
              <a:rPr lang="en-US" altLang="zh-CN" sz="2000" dirty="0"/>
              <a:t>Decoder</a:t>
            </a:r>
            <a:r>
              <a:rPr lang="zh-CN" altLang="en-US" sz="2000" dirty="0"/>
              <a:t>有多个超参，如何在</a:t>
            </a:r>
            <a:r>
              <a:rPr lang="en-US" altLang="zh-CN" sz="2000" dirty="0"/>
              <a:t>SR-Model</a:t>
            </a:r>
            <a:r>
              <a:rPr lang="zh-CN" altLang="en-US" sz="2000" dirty="0"/>
              <a:t>中使用？</a:t>
            </a:r>
            <a:endParaRPr lang="en-US" altLang="zh-CN" sz="2000" dirty="0"/>
          </a:p>
          <a:p>
            <a:pPr lvl="1"/>
            <a:r>
              <a:rPr lang="en-US" altLang="zh-CN" sz="2000" dirty="0"/>
              <a:t>Encoder</a:t>
            </a:r>
            <a:r>
              <a:rPr lang="zh-CN" altLang="en-US" sz="2000" dirty="0"/>
              <a:t>和</a:t>
            </a:r>
            <a:r>
              <a:rPr lang="en-US" altLang="zh-CN" sz="2000" dirty="0"/>
              <a:t>Decoder</a:t>
            </a:r>
            <a:r>
              <a:rPr lang="zh-CN" altLang="en-US" sz="2000" dirty="0"/>
              <a:t>可采用端到端的深度学习方法，如何进行联合学习？</a:t>
            </a:r>
            <a:endParaRPr lang="en-US" altLang="zh-CN" sz="2000" dirty="0"/>
          </a:p>
          <a:p>
            <a:pPr lvl="1"/>
            <a:r>
              <a:rPr lang="zh-CN" altLang="en-US" sz="2000" dirty="0"/>
              <a:t>可否看作不同的</a:t>
            </a:r>
            <a:r>
              <a:rPr lang="en-US" altLang="zh-CN" sz="2000" dirty="0"/>
              <a:t>domain</a:t>
            </a:r>
            <a:r>
              <a:rPr lang="zh-CN" altLang="en-US" sz="2000" dirty="0"/>
              <a:t>？</a:t>
            </a:r>
            <a:endParaRPr lang="en-US" altLang="zh-CN" sz="2000" dirty="0"/>
          </a:p>
          <a:p>
            <a:pPr lvl="1"/>
            <a:endParaRPr lang="en-US" altLang="zh-CN" sz="20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4" name="页脚占位符 3">
            <a:extLst>
              <a:ext uri="{FF2B5EF4-FFF2-40B4-BE49-F238E27FC236}">
                <a16:creationId xmlns:a16="http://schemas.microsoft.com/office/drawing/2014/main" id="{F47FB4C0-7032-4C8D-B617-4D8445254DCE}"/>
              </a:ext>
            </a:extLst>
          </p:cNvPr>
          <p:cNvSpPr>
            <a:spLocks noGrp="1"/>
          </p:cNvSpPr>
          <p:nvPr>
            <p:ph type="ftr" sz="quarter" idx="11"/>
          </p:nvPr>
        </p:nvSpPr>
        <p:spPr/>
        <p:txBody>
          <a:bodyPr/>
          <a:lstStyle/>
          <a:p>
            <a:fld id="{CA23ECBF-D2C0-4B04-942D-C083C7972722}" type="slidenum">
              <a:rPr lang="en-US" altLang="zh-CN" smtClean="0"/>
              <a:pPr/>
              <a:t>16</a:t>
            </a:fld>
            <a:endParaRPr lang="en-US" altLang="zh-CN"/>
          </a:p>
        </p:txBody>
      </p:sp>
      <p:graphicFrame>
        <p:nvGraphicFramePr>
          <p:cNvPr id="9" name="图表 8">
            <a:extLst>
              <a:ext uri="{FF2B5EF4-FFF2-40B4-BE49-F238E27FC236}">
                <a16:creationId xmlns:a16="http://schemas.microsoft.com/office/drawing/2014/main" id="{29E109F8-A3A3-43CC-927E-B814F8A17F5D}"/>
              </a:ext>
            </a:extLst>
          </p:cNvPr>
          <p:cNvGraphicFramePr>
            <a:graphicFrameLocks/>
          </p:cNvGraphicFramePr>
          <p:nvPr>
            <p:extLst>
              <p:ext uri="{D42A27DB-BD31-4B8C-83A1-F6EECF244321}">
                <p14:modId xmlns:p14="http://schemas.microsoft.com/office/powerpoint/2010/main" val="2229960570"/>
              </p:ext>
            </p:extLst>
          </p:nvPr>
        </p:nvGraphicFramePr>
        <p:xfrm>
          <a:off x="2600960" y="1741646"/>
          <a:ext cx="5212080" cy="27490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1546544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idx="4294967295"/>
          </p:nvPr>
        </p:nvSpPr>
        <p:spPr/>
        <p:txBody>
          <a:bodyPr/>
          <a:lstStyle/>
          <a:p>
            <a:pPr eaLnBrk="1" hangingPunct="1"/>
            <a:endParaRPr lang="zh-CN" altLang="en-US">
              <a:ea typeface="黑体" panose="02010609060101010101" pitchFamily="49" charset="-122"/>
            </a:endParaRPr>
          </a:p>
        </p:txBody>
      </p:sp>
      <p:pic>
        <p:nvPicPr>
          <p:cNvPr id="5123" name="内容占位符 4" descr="LAB.jpg"/>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2482850" y="1250950"/>
            <a:ext cx="4035425" cy="3614738"/>
          </a:xfrm>
        </p:spPr>
      </p:pic>
      <p:sp>
        <p:nvSpPr>
          <p:cNvPr id="15364" name="页脚占位符 3"/>
          <p:cNvSpPr txBox="1">
            <a:spLocks noGrp="1"/>
          </p:cNvSpPr>
          <p:nvPr/>
        </p:nvSpPr>
        <p:spPr bwMode="auto">
          <a:xfrm>
            <a:off x="8661400" y="6629400"/>
            <a:ext cx="482600" cy="228600"/>
          </a:xfrm>
          <a:prstGeom prst="rect">
            <a:avLst/>
          </a:prstGeom>
          <a:noFill/>
          <a:ln>
            <a:miter lim="800000"/>
            <a:headEnd/>
            <a:tailEnd/>
          </a:ln>
        </p:spPr>
        <p:txBody>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algn="r" eaLnBrk="1" hangingPunct="1"/>
            <a:fld id="{891957EE-258F-48E8-9B07-188F8CBC65D0}" type="slidenum">
              <a:rPr kumimoji="0" lang="en-US" altLang="zh-CN" sz="1000">
                <a:latin typeface="Book Antiqua" panose="02040602050305030304" pitchFamily="18" charset="0"/>
              </a:rPr>
              <a:pPr algn="r" eaLnBrk="1" hangingPunct="1"/>
              <a:t>17</a:t>
            </a:fld>
            <a:endParaRPr kumimoji="0" lang="en-US" altLang="zh-CN" sz="1000">
              <a:latin typeface="Book Antiqua" panose="02040602050305030304" pitchFamily="18" charset="0"/>
            </a:endParaRPr>
          </a:p>
        </p:txBody>
      </p:sp>
      <p:sp>
        <p:nvSpPr>
          <p:cNvPr id="5125" name="TextBox 5"/>
          <p:cNvSpPr txBox="1">
            <a:spLocks noChangeArrowheads="1"/>
          </p:cNvSpPr>
          <p:nvPr/>
        </p:nvSpPr>
        <p:spPr bwMode="auto">
          <a:xfrm>
            <a:off x="2222500" y="4851400"/>
            <a:ext cx="48514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en-US" altLang="zh-CN" sz="8000" b="1" i="1">
                <a:latin typeface="Book Antiqua" panose="02040602050305030304" pitchFamily="18" charset="0"/>
              </a:rPr>
              <a:t>Thanks</a:t>
            </a:r>
            <a:r>
              <a:rPr kumimoji="0" lang="zh-CN" altLang="en-US" sz="8000" b="1" i="1">
                <a:latin typeface="Book Antiqua" panose="02040602050305030304" pitchFamily="18" charset="0"/>
              </a:rPr>
              <a:t>！</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sz="2800" b="1" dirty="0"/>
              <a:t>Deep Learning for Image Super-resolution</a:t>
            </a:r>
            <a:r>
              <a:rPr lang="zh-CN" altLang="en-US" sz="2800" b="1" dirty="0"/>
              <a:t>*</a:t>
            </a:r>
            <a:endParaRPr lang="zh-CN" altLang="en-US" sz="2800" dirty="0">
              <a:ea typeface="宋体" panose="02010600030101010101" pitchFamily="2" charset="-122"/>
            </a:endParaRPr>
          </a:p>
        </p:txBody>
      </p:sp>
      <p:sp>
        <p:nvSpPr>
          <p:cNvPr id="4" name="页脚占位符 3"/>
          <p:cNvSpPr>
            <a:spLocks noGrp="1"/>
          </p:cNvSpPr>
          <p:nvPr>
            <p:ph type="ftr" sz="quarter" idx="11"/>
          </p:nvPr>
        </p:nvSpPr>
        <p:spPr/>
        <p:txBody>
          <a:bodyPr/>
          <a:lstStyle>
            <a:lvl1pPr eaLnBrk="0" hangingPunct="0">
              <a:defRPr kumimoji="1" sz="4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4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400">
                <a:solidFill>
                  <a:schemeClr val="tx1"/>
                </a:solidFill>
                <a:latin typeface="Times New Roman" panose="02020603050405020304" pitchFamily="18" charset="0"/>
                <a:ea typeface="宋体" panose="02010600030101010101" pitchFamily="2" charset="-122"/>
              </a:defRPr>
            </a:lvl9pPr>
          </a:lstStyle>
          <a:p>
            <a:pPr eaLnBrk="1" hangingPunct="1"/>
            <a:fld id="{3B9A3516-63CF-45A8-8D51-92B4B7B640D8}" type="slidenum">
              <a:rPr kumimoji="0" lang="en-US" altLang="zh-CN" sz="1000">
                <a:latin typeface="Book Antiqua" panose="02040602050305030304" pitchFamily="18" charset="0"/>
              </a:rPr>
              <a:pPr eaLnBrk="1" hangingPunct="1"/>
              <a:t>2</a:t>
            </a:fld>
            <a:endParaRPr kumimoji="0" lang="en-US" altLang="zh-CN" sz="1000">
              <a:latin typeface="Book Antiqua" panose="02040602050305030304" pitchFamily="18" charset="0"/>
            </a:endParaRPr>
          </a:p>
        </p:txBody>
      </p:sp>
      <p:sp>
        <p:nvSpPr>
          <p:cNvPr id="3" name="内容占位符 2">
            <a:extLst>
              <a:ext uri="{FF2B5EF4-FFF2-40B4-BE49-F238E27FC236}">
                <a16:creationId xmlns:a16="http://schemas.microsoft.com/office/drawing/2014/main" id="{58BFA1B9-33AA-474A-8291-BFFDC4E9D89E}"/>
              </a:ext>
            </a:extLst>
          </p:cNvPr>
          <p:cNvSpPr>
            <a:spLocks noGrp="1"/>
          </p:cNvSpPr>
          <p:nvPr>
            <p:ph idx="1"/>
          </p:nvPr>
        </p:nvSpPr>
        <p:spPr/>
        <p:txBody>
          <a:bodyPr/>
          <a:lstStyle/>
          <a:p>
            <a:r>
              <a:rPr lang="en-US" altLang="zh-CN" dirty="0"/>
              <a:t>supervised SR</a:t>
            </a:r>
          </a:p>
          <a:p>
            <a:r>
              <a:rPr lang="en-US" altLang="zh-CN" dirty="0"/>
              <a:t>unsupervised SR</a:t>
            </a:r>
          </a:p>
          <a:p>
            <a:r>
              <a:rPr lang="en-US" altLang="zh-CN" dirty="0"/>
              <a:t>domain-specific SR</a:t>
            </a:r>
            <a:endParaRPr lang="zh-CN" altLang="en-US" dirty="0"/>
          </a:p>
        </p:txBody>
      </p:sp>
      <p:sp>
        <p:nvSpPr>
          <p:cNvPr id="5" name="文本框 4">
            <a:extLst>
              <a:ext uri="{FF2B5EF4-FFF2-40B4-BE49-F238E27FC236}">
                <a16:creationId xmlns:a16="http://schemas.microsoft.com/office/drawing/2014/main" id="{2275AFC3-248B-4C76-940C-C679F344625F}"/>
              </a:ext>
            </a:extLst>
          </p:cNvPr>
          <p:cNvSpPr txBox="1"/>
          <p:nvPr/>
        </p:nvSpPr>
        <p:spPr>
          <a:xfrm>
            <a:off x="4976159" y="5814536"/>
            <a:ext cx="3926541" cy="738664"/>
          </a:xfrm>
          <a:prstGeom prst="rect">
            <a:avLst/>
          </a:prstGeom>
          <a:noFill/>
        </p:spPr>
        <p:txBody>
          <a:bodyPr wrap="square" rtlCol="0">
            <a:spAutoFit/>
          </a:bodyPr>
          <a:lstStyle/>
          <a:p>
            <a:r>
              <a:rPr lang="zh-CN" altLang="en-US" sz="1400" dirty="0"/>
              <a:t>*</a:t>
            </a:r>
            <a:r>
              <a:rPr lang="en-US" altLang="zh-CN" sz="1400" dirty="0"/>
              <a:t>Wang Z, Chen J, Hoi S C H. Deep learning for image super-resolution: A survey[J]. arXiv preprint arXiv:1902.06068, 2019.</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6BF5D-121C-498C-B5B4-F9F71E29262B}"/>
              </a:ext>
            </a:extLst>
          </p:cNvPr>
          <p:cNvSpPr>
            <a:spLocks noGrp="1"/>
          </p:cNvSpPr>
          <p:nvPr>
            <p:ph type="title"/>
          </p:nvPr>
        </p:nvSpPr>
        <p:spPr/>
        <p:txBody>
          <a:bodyPr/>
          <a:lstStyle/>
          <a:p>
            <a:r>
              <a:rPr lang="en-US" altLang="zh-CN" sz="2000" dirty="0"/>
              <a:t>Learning a Deep Convolutional Network for Image Super-resolution*</a:t>
            </a:r>
            <a:endParaRPr lang="zh-CN" altLang="en-US" sz="2000" dirty="0"/>
          </a:p>
        </p:txBody>
      </p:sp>
      <p:pic>
        <p:nvPicPr>
          <p:cNvPr id="6" name="内容占位符 5">
            <a:extLst>
              <a:ext uri="{FF2B5EF4-FFF2-40B4-BE49-F238E27FC236}">
                <a16:creationId xmlns:a16="http://schemas.microsoft.com/office/drawing/2014/main" id="{05EFE6BE-46D3-4B9A-B32A-412E67ED6F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4675" y="1626567"/>
            <a:ext cx="8001000" cy="4355473"/>
          </a:xfrm>
        </p:spPr>
      </p:pic>
      <p:sp>
        <p:nvSpPr>
          <p:cNvPr id="4" name="页脚占位符 3">
            <a:extLst>
              <a:ext uri="{FF2B5EF4-FFF2-40B4-BE49-F238E27FC236}">
                <a16:creationId xmlns:a16="http://schemas.microsoft.com/office/drawing/2014/main" id="{31934985-E295-4488-95B0-3981F9B0D0C6}"/>
              </a:ext>
            </a:extLst>
          </p:cNvPr>
          <p:cNvSpPr>
            <a:spLocks noGrp="1"/>
          </p:cNvSpPr>
          <p:nvPr>
            <p:ph type="ftr" sz="quarter" idx="11"/>
          </p:nvPr>
        </p:nvSpPr>
        <p:spPr/>
        <p:txBody>
          <a:bodyPr/>
          <a:lstStyle/>
          <a:p>
            <a:fld id="{CA23ECBF-D2C0-4B04-942D-C083C7972722}" type="slidenum">
              <a:rPr lang="en-US" altLang="zh-CN" smtClean="0"/>
              <a:pPr/>
              <a:t>3</a:t>
            </a:fld>
            <a:endParaRPr lang="en-US" altLang="zh-CN"/>
          </a:p>
        </p:txBody>
      </p:sp>
      <p:sp>
        <p:nvSpPr>
          <p:cNvPr id="7" name="文本框 6">
            <a:extLst>
              <a:ext uri="{FF2B5EF4-FFF2-40B4-BE49-F238E27FC236}">
                <a16:creationId xmlns:a16="http://schemas.microsoft.com/office/drawing/2014/main" id="{06E74BFA-1378-4AC1-8D8E-E7999CD8B900}"/>
              </a:ext>
            </a:extLst>
          </p:cNvPr>
          <p:cNvSpPr txBox="1"/>
          <p:nvPr/>
        </p:nvSpPr>
        <p:spPr>
          <a:xfrm>
            <a:off x="4976159" y="5814536"/>
            <a:ext cx="3926541" cy="954107"/>
          </a:xfrm>
          <a:prstGeom prst="rect">
            <a:avLst/>
          </a:prstGeom>
          <a:noFill/>
        </p:spPr>
        <p:txBody>
          <a:bodyPr wrap="square" rtlCol="0">
            <a:spAutoFit/>
          </a:bodyPr>
          <a:lstStyle/>
          <a:p>
            <a:r>
              <a:rPr lang="en-US" altLang="zh-CN" sz="1400" dirty="0"/>
              <a:t>*Dong C, Loy C </a:t>
            </a:r>
            <a:r>
              <a:rPr lang="en-US" altLang="zh-CN" sz="1400" dirty="0" err="1"/>
              <a:t>C</a:t>
            </a:r>
            <a:r>
              <a:rPr lang="en-US" altLang="zh-CN" sz="1400" dirty="0"/>
              <a:t>, He K, et al. Learning a deep convolutional network for image super-resolution[C]//European conference on computer vision. Springer, Cham, 2014: 184-199.</a:t>
            </a:r>
          </a:p>
        </p:txBody>
      </p:sp>
    </p:spTree>
    <p:extLst>
      <p:ext uri="{BB962C8B-B14F-4D97-AF65-F5344CB8AC3E}">
        <p14:creationId xmlns:p14="http://schemas.microsoft.com/office/powerpoint/2010/main" val="151164474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542C58-E8E0-48AC-AAF3-2F610258AAFC}"/>
              </a:ext>
            </a:extLst>
          </p:cNvPr>
          <p:cNvSpPr>
            <a:spLocks noGrp="1"/>
          </p:cNvSpPr>
          <p:nvPr>
            <p:ph type="title"/>
          </p:nvPr>
        </p:nvSpPr>
        <p:spPr/>
        <p:txBody>
          <a:bodyPr/>
          <a:lstStyle/>
          <a:p>
            <a:r>
              <a:rPr lang="en-US" altLang="zh-CN" sz="2800" b="1" dirty="0">
                <a:solidFill>
                  <a:srgbClr val="000000"/>
                </a:solidFill>
              </a:rPr>
              <a:t>Deep Learning for Image Super-resolution</a:t>
            </a:r>
            <a:endParaRPr lang="zh-CN" altLang="en-US" dirty="0"/>
          </a:p>
        </p:txBody>
      </p:sp>
      <p:pic>
        <p:nvPicPr>
          <p:cNvPr id="6" name="内容占位符 5">
            <a:extLst>
              <a:ext uri="{FF2B5EF4-FFF2-40B4-BE49-F238E27FC236}">
                <a16:creationId xmlns:a16="http://schemas.microsoft.com/office/drawing/2014/main" id="{22947F36-C823-4E20-87C8-D626A646EB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738" y="1504483"/>
            <a:ext cx="8001000" cy="4641196"/>
          </a:xfrm>
        </p:spPr>
      </p:pic>
      <p:sp>
        <p:nvSpPr>
          <p:cNvPr id="4" name="页脚占位符 3">
            <a:extLst>
              <a:ext uri="{FF2B5EF4-FFF2-40B4-BE49-F238E27FC236}">
                <a16:creationId xmlns:a16="http://schemas.microsoft.com/office/drawing/2014/main" id="{5A7D18C8-F830-4178-8124-98B251DB646F}"/>
              </a:ext>
            </a:extLst>
          </p:cNvPr>
          <p:cNvSpPr>
            <a:spLocks noGrp="1"/>
          </p:cNvSpPr>
          <p:nvPr>
            <p:ph type="ftr" sz="quarter" idx="11"/>
          </p:nvPr>
        </p:nvSpPr>
        <p:spPr/>
        <p:txBody>
          <a:bodyPr/>
          <a:lstStyle/>
          <a:p>
            <a:fld id="{CA23ECBF-D2C0-4B04-942D-C083C7972722}" type="slidenum">
              <a:rPr lang="en-US" altLang="zh-CN" smtClean="0"/>
              <a:pPr/>
              <a:t>4</a:t>
            </a:fld>
            <a:endParaRPr lang="en-US" altLang="zh-CN"/>
          </a:p>
        </p:txBody>
      </p:sp>
    </p:spTree>
    <p:extLst>
      <p:ext uri="{BB962C8B-B14F-4D97-AF65-F5344CB8AC3E}">
        <p14:creationId xmlns:p14="http://schemas.microsoft.com/office/powerpoint/2010/main" val="363784890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26D7A3-D0B9-407C-8C4B-57967B478E06}"/>
              </a:ext>
            </a:extLst>
          </p:cNvPr>
          <p:cNvSpPr>
            <a:spLocks noGrp="1"/>
          </p:cNvSpPr>
          <p:nvPr>
            <p:ph type="title"/>
          </p:nvPr>
        </p:nvSpPr>
        <p:spPr/>
        <p:txBody>
          <a:bodyPr/>
          <a:lstStyle/>
          <a:p>
            <a:r>
              <a:rPr lang="en-US" altLang="zh-CN" sz="3200" dirty="0"/>
              <a:t>SR</a:t>
            </a:r>
            <a:r>
              <a:rPr lang="zh-CN" altLang="en-US" sz="3200" dirty="0"/>
              <a:t>未来研究方向</a:t>
            </a:r>
          </a:p>
        </p:txBody>
      </p:sp>
      <p:sp>
        <p:nvSpPr>
          <p:cNvPr id="3" name="内容占位符 2">
            <a:extLst>
              <a:ext uri="{FF2B5EF4-FFF2-40B4-BE49-F238E27FC236}">
                <a16:creationId xmlns:a16="http://schemas.microsoft.com/office/drawing/2014/main" id="{E0E0C9F7-3454-4021-AA21-C84A335E0330}"/>
              </a:ext>
            </a:extLst>
          </p:cNvPr>
          <p:cNvSpPr>
            <a:spLocks noGrp="1"/>
          </p:cNvSpPr>
          <p:nvPr>
            <p:ph idx="1"/>
          </p:nvPr>
        </p:nvSpPr>
        <p:spPr/>
        <p:txBody>
          <a:bodyPr/>
          <a:lstStyle/>
          <a:p>
            <a:r>
              <a:rPr lang="en-US" altLang="zh-CN" dirty="0"/>
              <a:t>Network Design</a:t>
            </a:r>
            <a:r>
              <a:rPr lang="zh-CN" altLang="en-US" dirty="0"/>
              <a:t>（网络结构设计）</a:t>
            </a:r>
          </a:p>
          <a:p>
            <a:r>
              <a:rPr lang="en-US" altLang="zh-CN" dirty="0"/>
              <a:t>Learning Strategies</a:t>
            </a:r>
            <a:r>
              <a:rPr lang="zh-CN" altLang="en-US" dirty="0"/>
              <a:t>（学习策略）</a:t>
            </a:r>
          </a:p>
          <a:p>
            <a:r>
              <a:rPr lang="en-US" altLang="zh-CN" dirty="0"/>
              <a:t>Evaluation Metrics</a:t>
            </a:r>
            <a:r>
              <a:rPr lang="zh-CN" altLang="en-US" dirty="0"/>
              <a:t>（评价方法）</a:t>
            </a:r>
          </a:p>
          <a:p>
            <a:r>
              <a:rPr lang="en-US" altLang="zh-CN" dirty="0"/>
              <a:t>Unsupervised Super-resolution</a:t>
            </a:r>
            <a:r>
              <a:rPr lang="zh-CN" altLang="en-US" dirty="0"/>
              <a:t>（无监督图像超分辨率）</a:t>
            </a:r>
          </a:p>
          <a:p>
            <a:r>
              <a:rPr lang="en-US" altLang="zh-CN" dirty="0"/>
              <a:t>Towards Real-world Scenarios</a:t>
            </a:r>
            <a:r>
              <a:rPr lang="zh-CN" altLang="en-US" dirty="0"/>
              <a:t>（面向真实场景）</a:t>
            </a:r>
          </a:p>
          <a:p>
            <a:endParaRPr lang="zh-CN" altLang="en-US" dirty="0"/>
          </a:p>
        </p:txBody>
      </p:sp>
      <p:sp>
        <p:nvSpPr>
          <p:cNvPr id="4" name="页脚占位符 3">
            <a:extLst>
              <a:ext uri="{FF2B5EF4-FFF2-40B4-BE49-F238E27FC236}">
                <a16:creationId xmlns:a16="http://schemas.microsoft.com/office/drawing/2014/main" id="{D37B84D7-DE72-47FA-BDEB-AA8C0EC62FED}"/>
              </a:ext>
            </a:extLst>
          </p:cNvPr>
          <p:cNvSpPr>
            <a:spLocks noGrp="1"/>
          </p:cNvSpPr>
          <p:nvPr>
            <p:ph type="ftr" sz="quarter" idx="11"/>
          </p:nvPr>
        </p:nvSpPr>
        <p:spPr/>
        <p:txBody>
          <a:bodyPr/>
          <a:lstStyle/>
          <a:p>
            <a:fld id="{CA23ECBF-D2C0-4B04-942D-C083C7972722}" type="slidenum">
              <a:rPr lang="en-US" altLang="zh-CN" smtClean="0"/>
              <a:pPr/>
              <a:t>5</a:t>
            </a:fld>
            <a:endParaRPr lang="en-US" altLang="zh-CN"/>
          </a:p>
        </p:txBody>
      </p:sp>
    </p:spTree>
    <p:extLst>
      <p:ext uri="{BB962C8B-B14F-4D97-AF65-F5344CB8AC3E}">
        <p14:creationId xmlns:p14="http://schemas.microsoft.com/office/powerpoint/2010/main" val="368006368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EEE312-427F-4C95-9C8C-180D1DF4F285}"/>
              </a:ext>
            </a:extLst>
          </p:cNvPr>
          <p:cNvSpPr>
            <a:spLocks noGrp="1"/>
          </p:cNvSpPr>
          <p:nvPr>
            <p:ph type="title"/>
          </p:nvPr>
        </p:nvSpPr>
        <p:spPr/>
        <p:txBody>
          <a:bodyPr/>
          <a:lstStyle/>
          <a:p>
            <a:r>
              <a:rPr lang="en-US" altLang="zh-CN" dirty="0"/>
              <a:t>Network Design</a:t>
            </a:r>
            <a:endParaRPr lang="zh-CN" altLang="en-US" dirty="0"/>
          </a:p>
        </p:txBody>
      </p:sp>
      <p:sp>
        <p:nvSpPr>
          <p:cNvPr id="3" name="内容占位符 2">
            <a:extLst>
              <a:ext uri="{FF2B5EF4-FFF2-40B4-BE49-F238E27FC236}">
                <a16:creationId xmlns:a16="http://schemas.microsoft.com/office/drawing/2014/main" id="{E325E4CA-7FC0-491A-AF6F-498AB9580759}"/>
              </a:ext>
            </a:extLst>
          </p:cNvPr>
          <p:cNvSpPr>
            <a:spLocks noGrp="1"/>
          </p:cNvSpPr>
          <p:nvPr>
            <p:ph idx="1"/>
          </p:nvPr>
        </p:nvSpPr>
        <p:spPr/>
        <p:txBody>
          <a:bodyPr/>
          <a:lstStyle/>
          <a:p>
            <a:r>
              <a:rPr lang="en-US" altLang="zh-CN" sz="2000" dirty="0"/>
              <a:t>Combining Local and Global Information</a:t>
            </a:r>
            <a:r>
              <a:rPr lang="zh-CN" altLang="en-US" sz="2000" dirty="0"/>
              <a:t>，结合局部和全局信息，大的感受野可以提供更多的纹理信息，这样可生成更加真实的的</a:t>
            </a:r>
            <a:r>
              <a:rPr lang="en-US" altLang="zh-CN" sz="2000" dirty="0"/>
              <a:t>HR</a:t>
            </a:r>
            <a:r>
              <a:rPr lang="zh-CN" altLang="en-US" sz="2000" dirty="0"/>
              <a:t>图像。</a:t>
            </a:r>
          </a:p>
          <a:p>
            <a:r>
              <a:rPr lang="en-US" altLang="zh-CN" sz="2000" dirty="0"/>
              <a:t>Combining Low- and High-level Information</a:t>
            </a:r>
            <a:r>
              <a:rPr lang="zh-CN" altLang="en-US" sz="2000" dirty="0"/>
              <a:t>，结合低层和高层信息，</a:t>
            </a:r>
            <a:r>
              <a:rPr lang="en-US" altLang="zh-CN" sz="2000" dirty="0"/>
              <a:t>deep CNNs</a:t>
            </a:r>
            <a:r>
              <a:rPr lang="zh-CN" altLang="en-US" sz="2000" dirty="0"/>
              <a:t>中的较浅层易于抽取如颜色和边缘等低层特征，而较高层更易获得如目标识别等高层次的特征表示，结合低层网络抽取的低层细节信息和高层网络抽取到的高层纹理信息可获得效果更好的</a:t>
            </a:r>
            <a:r>
              <a:rPr lang="en-US" altLang="zh-CN" sz="2000" dirty="0"/>
              <a:t>HR</a:t>
            </a:r>
            <a:r>
              <a:rPr lang="zh-CN" altLang="en-US" sz="2000" dirty="0"/>
              <a:t>图像。</a:t>
            </a:r>
          </a:p>
          <a:p>
            <a:r>
              <a:rPr lang="en-US" altLang="zh-CN" sz="2000" dirty="0"/>
              <a:t>Context-specific Attention</a:t>
            </a:r>
            <a:r>
              <a:rPr lang="zh-CN" altLang="en-US" sz="2000" dirty="0"/>
              <a:t>，结合特定内容的注意力机制，增强主要特征可促进生成的</a:t>
            </a:r>
            <a:r>
              <a:rPr lang="en-US" altLang="zh-CN" sz="2000" dirty="0"/>
              <a:t>HR</a:t>
            </a:r>
            <a:r>
              <a:rPr lang="zh-CN" altLang="en-US" sz="2000" dirty="0"/>
              <a:t>图像具体更加真实的细节。</a:t>
            </a:r>
          </a:p>
          <a:p>
            <a:r>
              <a:rPr lang="en-US" altLang="zh-CN" sz="2000" dirty="0"/>
              <a:t>Lightweight Architectures</a:t>
            </a:r>
            <a:r>
              <a:rPr lang="zh-CN" altLang="en-US" sz="2000" dirty="0"/>
              <a:t>，目前网络结构日趋复杂，如何减少模型大小，加快预测时间并保持性能仍然是一个研究课题。</a:t>
            </a:r>
          </a:p>
          <a:p>
            <a:r>
              <a:rPr lang="en-US" altLang="zh-CN" sz="2000" dirty="0" err="1"/>
              <a:t>Upsampling</a:t>
            </a:r>
            <a:r>
              <a:rPr lang="en-US" altLang="zh-CN" sz="2000" dirty="0"/>
              <a:t> Layers</a:t>
            </a:r>
            <a:r>
              <a:rPr lang="zh-CN" altLang="en-US" sz="2000" dirty="0"/>
              <a:t>，如何设计出有效并有效率的上采样层是值得研究的，特别是在放大倍数较大的图像超分辨率问题上。</a:t>
            </a:r>
          </a:p>
        </p:txBody>
      </p:sp>
      <p:sp>
        <p:nvSpPr>
          <p:cNvPr id="4" name="页脚占位符 3">
            <a:extLst>
              <a:ext uri="{FF2B5EF4-FFF2-40B4-BE49-F238E27FC236}">
                <a16:creationId xmlns:a16="http://schemas.microsoft.com/office/drawing/2014/main" id="{A8CFE7D7-FA96-4A56-856B-C821D84B8298}"/>
              </a:ext>
            </a:extLst>
          </p:cNvPr>
          <p:cNvSpPr>
            <a:spLocks noGrp="1"/>
          </p:cNvSpPr>
          <p:nvPr>
            <p:ph type="ftr" sz="quarter" idx="11"/>
          </p:nvPr>
        </p:nvSpPr>
        <p:spPr/>
        <p:txBody>
          <a:bodyPr/>
          <a:lstStyle/>
          <a:p>
            <a:fld id="{CA23ECBF-D2C0-4B04-942D-C083C7972722}" type="slidenum">
              <a:rPr lang="en-US" altLang="zh-CN" smtClean="0"/>
              <a:pPr/>
              <a:t>6</a:t>
            </a:fld>
            <a:endParaRPr lang="en-US" altLang="zh-CN"/>
          </a:p>
        </p:txBody>
      </p:sp>
    </p:spTree>
    <p:extLst>
      <p:ext uri="{BB962C8B-B14F-4D97-AF65-F5344CB8AC3E}">
        <p14:creationId xmlns:p14="http://schemas.microsoft.com/office/powerpoint/2010/main" val="387703615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3A0BFE-2847-4C16-94BE-5F0F4B4B7EDA}"/>
              </a:ext>
            </a:extLst>
          </p:cNvPr>
          <p:cNvSpPr>
            <a:spLocks noGrp="1"/>
          </p:cNvSpPr>
          <p:nvPr>
            <p:ph type="title"/>
          </p:nvPr>
        </p:nvSpPr>
        <p:spPr/>
        <p:txBody>
          <a:bodyPr/>
          <a:lstStyle/>
          <a:p>
            <a:r>
              <a:rPr lang="en-US" altLang="zh-CN" sz="3200" dirty="0"/>
              <a:t>Learning Strategies and Evaluation Metrics</a:t>
            </a:r>
            <a:endParaRPr lang="zh-CN" altLang="en-US" sz="3200" dirty="0"/>
          </a:p>
        </p:txBody>
      </p:sp>
      <p:sp>
        <p:nvSpPr>
          <p:cNvPr id="3" name="内容占位符 2">
            <a:extLst>
              <a:ext uri="{FF2B5EF4-FFF2-40B4-BE49-F238E27FC236}">
                <a16:creationId xmlns:a16="http://schemas.microsoft.com/office/drawing/2014/main" id="{F91C13FD-92DF-4861-97F9-B202564B0502}"/>
              </a:ext>
            </a:extLst>
          </p:cNvPr>
          <p:cNvSpPr>
            <a:spLocks noGrp="1"/>
          </p:cNvSpPr>
          <p:nvPr>
            <p:ph idx="1"/>
          </p:nvPr>
        </p:nvSpPr>
        <p:spPr/>
        <p:txBody>
          <a:bodyPr/>
          <a:lstStyle/>
          <a:p>
            <a:r>
              <a:rPr lang="en-US" altLang="zh-CN" sz="2000" dirty="0"/>
              <a:t>Loss Functions</a:t>
            </a:r>
            <a:r>
              <a:rPr lang="zh-CN" altLang="en-US" sz="2000" dirty="0"/>
              <a:t>，目前的损失函数是建立于 </a:t>
            </a:r>
            <a:r>
              <a:rPr lang="en-US" altLang="zh-CN" sz="2000" dirty="0"/>
              <a:t>LR/HR/SR </a:t>
            </a:r>
            <a:r>
              <a:rPr lang="zh-CN" altLang="en-US" sz="2000" dirty="0"/>
              <a:t>图像之间的限制并优化层面上的。在实际应用上，通常把这些损失函数进行加权得到，对</a:t>
            </a:r>
            <a:r>
              <a:rPr lang="en-US" altLang="zh-CN" sz="2000" dirty="0"/>
              <a:t>SR</a:t>
            </a:r>
            <a:r>
              <a:rPr lang="zh-CN" altLang="en-US" sz="2000" dirty="0"/>
              <a:t>问题来说，最有效的损失函数还不明确。因此，一项有意义的研究工作是，如何找到 </a:t>
            </a:r>
            <a:r>
              <a:rPr lang="en-US" altLang="zh-CN" sz="2000" dirty="0"/>
              <a:t>LR/HR/SR </a:t>
            </a:r>
            <a:r>
              <a:rPr lang="zh-CN" altLang="en-US" sz="2000" dirty="0"/>
              <a:t>图像间的潜在联系并找到更加准确的损失函数。</a:t>
            </a:r>
          </a:p>
          <a:p>
            <a:r>
              <a:rPr lang="en-US" altLang="zh-CN" sz="2000" dirty="0"/>
              <a:t>Normalization</a:t>
            </a:r>
            <a:r>
              <a:rPr lang="zh-CN" altLang="en-US" sz="2000" dirty="0"/>
              <a:t>，虽然</a:t>
            </a:r>
            <a:r>
              <a:rPr lang="en-US" altLang="zh-CN" sz="2000" dirty="0"/>
              <a:t>BN</a:t>
            </a:r>
            <a:r>
              <a:rPr lang="zh-CN" altLang="en-US" sz="2000" dirty="0"/>
              <a:t>在视觉问题上大量使用，但是在</a:t>
            </a:r>
            <a:r>
              <a:rPr lang="en-US" altLang="zh-CN" sz="2000" dirty="0"/>
              <a:t>SR</a:t>
            </a:r>
            <a:r>
              <a:rPr lang="zh-CN" altLang="en-US" sz="2000" dirty="0"/>
              <a:t>问题上，</a:t>
            </a:r>
            <a:r>
              <a:rPr lang="en-US" altLang="zh-CN" sz="2000" dirty="0"/>
              <a:t>BN</a:t>
            </a:r>
            <a:r>
              <a:rPr lang="zh-CN" altLang="en-US" sz="2000" dirty="0"/>
              <a:t>并不是最佳的规范化效果，有时使用</a:t>
            </a:r>
            <a:r>
              <a:rPr lang="en-US" altLang="zh-CN" sz="2000" dirty="0"/>
              <a:t>BN</a:t>
            </a:r>
            <a:r>
              <a:rPr lang="zh-CN" altLang="en-US" sz="2000" dirty="0"/>
              <a:t>反而会得到不好的效果。因此，在</a:t>
            </a:r>
            <a:r>
              <a:rPr lang="en-US" altLang="zh-CN" sz="2000" dirty="0"/>
              <a:t>SR</a:t>
            </a:r>
            <a:r>
              <a:rPr lang="zh-CN" altLang="en-US" sz="2000" dirty="0"/>
              <a:t>领域，其他有效的规范化技术是需要被提出的。</a:t>
            </a:r>
          </a:p>
          <a:p>
            <a:r>
              <a:rPr lang="zh-CN" altLang="en-US" sz="2000" dirty="0"/>
              <a:t> </a:t>
            </a:r>
            <a:r>
              <a:rPr lang="en-US" altLang="zh-CN" sz="2000" dirty="0"/>
              <a:t>More Accurate Metrics</a:t>
            </a:r>
            <a:r>
              <a:rPr lang="zh-CN" altLang="en-US" sz="2000" dirty="0"/>
              <a:t>，传统的</a:t>
            </a:r>
            <a:r>
              <a:rPr lang="en-US" altLang="zh-CN" sz="2000" dirty="0"/>
              <a:t>PSNR/SSIM</a:t>
            </a:r>
            <a:r>
              <a:rPr lang="zh-CN" altLang="en-US" sz="2000" dirty="0"/>
              <a:t>图像质量评价方法并不能客观反应图像的主观效果，</a:t>
            </a:r>
            <a:r>
              <a:rPr lang="en-US" altLang="zh-CN" sz="2000" dirty="0"/>
              <a:t>MOS</a:t>
            </a:r>
            <a:r>
              <a:rPr lang="zh-CN" altLang="en-US" sz="2000" dirty="0"/>
              <a:t>方法需要大量的人力成本并且不能再现。因此，更加精确的图像质量评价方法亟待提出。</a:t>
            </a:r>
          </a:p>
        </p:txBody>
      </p:sp>
      <p:sp>
        <p:nvSpPr>
          <p:cNvPr id="4" name="页脚占位符 3">
            <a:extLst>
              <a:ext uri="{FF2B5EF4-FFF2-40B4-BE49-F238E27FC236}">
                <a16:creationId xmlns:a16="http://schemas.microsoft.com/office/drawing/2014/main" id="{ADEE5804-B8A3-47A7-B2F1-A527F30C6BFB}"/>
              </a:ext>
            </a:extLst>
          </p:cNvPr>
          <p:cNvSpPr>
            <a:spLocks noGrp="1"/>
          </p:cNvSpPr>
          <p:nvPr>
            <p:ph type="ftr" sz="quarter" idx="11"/>
          </p:nvPr>
        </p:nvSpPr>
        <p:spPr/>
        <p:txBody>
          <a:bodyPr/>
          <a:lstStyle/>
          <a:p>
            <a:fld id="{CA23ECBF-D2C0-4B04-942D-C083C7972722}" type="slidenum">
              <a:rPr lang="en-US" altLang="zh-CN" smtClean="0"/>
              <a:pPr/>
              <a:t>7</a:t>
            </a:fld>
            <a:endParaRPr lang="en-US" altLang="zh-CN"/>
          </a:p>
        </p:txBody>
      </p:sp>
    </p:spTree>
    <p:extLst>
      <p:ext uri="{BB962C8B-B14F-4D97-AF65-F5344CB8AC3E}">
        <p14:creationId xmlns:p14="http://schemas.microsoft.com/office/powerpoint/2010/main" val="187819919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685BB9-8A48-42DC-A460-EA916F4174F9}"/>
              </a:ext>
            </a:extLst>
          </p:cNvPr>
          <p:cNvSpPr>
            <a:spLocks noGrp="1"/>
          </p:cNvSpPr>
          <p:nvPr>
            <p:ph type="title"/>
          </p:nvPr>
        </p:nvSpPr>
        <p:spPr/>
        <p:txBody>
          <a:bodyPr/>
          <a:lstStyle/>
          <a:p>
            <a:r>
              <a:rPr lang="en-US" altLang="zh-CN" sz="3200" dirty="0"/>
              <a:t>Unsupervised Super-resolution</a:t>
            </a:r>
            <a:endParaRPr lang="zh-CN" altLang="en-US" sz="3200" dirty="0"/>
          </a:p>
        </p:txBody>
      </p:sp>
      <p:sp>
        <p:nvSpPr>
          <p:cNvPr id="3" name="内容占位符 2">
            <a:extLst>
              <a:ext uri="{FF2B5EF4-FFF2-40B4-BE49-F238E27FC236}">
                <a16:creationId xmlns:a16="http://schemas.microsoft.com/office/drawing/2014/main" id="{0E151CE5-5ECB-4AC1-9DD2-3DFAC89D9D29}"/>
              </a:ext>
            </a:extLst>
          </p:cNvPr>
          <p:cNvSpPr>
            <a:spLocks noGrp="1"/>
          </p:cNvSpPr>
          <p:nvPr>
            <p:ph idx="1"/>
          </p:nvPr>
        </p:nvSpPr>
        <p:spPr/>
        <p:txBody>
          <a:bodyPr/>
          <a:lstStyle/>
          <a:p>
            <a:r>
              <a:rPr lang="en-US" altLang="zh-CN" sz="2000" dirty="0"/>
              <a:t>A. </a:t>
            </a:r>
            <a:r>
              <a:rPr lang="en-US" altLang="zh-CN" sz="2000" dirty="0" err="1"/>
              <a:t>Shocher</a:t>
            </a:r>
            <a:r>
              <a:rPr lang="en-US" altLang="zh-CN" sz="2000" dirty="0"/>
              <a:t>, N. Cohen, and M. Irani, “zero-shot super-resolution using deep internal learning,” in CVPR, 2018.</a:t>
            </a:r>
          </a:p>
          <a:p>
            <a:r>
              <a:rPr lang="en-US" altLang="zh-CN" sz="2000" dirty="0"/>
              <a:t>A. </a:t>
            </a:r>
            <a:r>
              <a:rPr lang="en-US" altLang="zh-CN" sz="2000" dirty="0" err="1"/>
              <a:t>Bulat</a:t>
            </a:r>
            <a:r>
              <a:rPr lang="en-US" altLang="zh-CN" sz="2000" dirty="0"/>
              <a:t>, J. Yang, and G. </a:t>
            </a:r>
            <a:r>
              <a:rPr lang="en-US" altLang="zh-CN" sz="2000" dirty="0" err="1"/>
              <a:t>Tzimiropoulos</a:t>
            </a:r>
            <a:r>
              <a:rPr lang="en-US" altLang="zh-CN" sz="2000" dirty="0"/>
              <a:t>, “To learn image super- resolution, use a </a:t>
            </a:r>
            <a:r>
              <a:rPr lang="en-US" altLang="zh-CN" sz="2000" dirty="0" err="1"/>
              <a:t>gan</a:t>
            </a:r>
            <a:r>
              <a:rPr lang="en-US" altLang="zh-CN" sz="2000" dirty="0"/>
              <a:t> to learn how to do image degradation first,” in ECCV, 2018.</a:t>
            </a:r>
          </a:p>
          <a:p>
            <a:r>
              <a:rPr lang="en-US" altLang="zh-CN" sz="2000" dirty="0"/>
              <a:t>Y. Yuan, S. Liu, J. Zhang, Y. Zhang, C. Dong, and L. Lin, “</a:t>
            </a:r>
            <a:r>
              <a:rPr lang="en-US" altLang="zh-CN" sz="2000" dirty="0" err="1"/>
              <a:t>Unsu</a:t>
            </a:r>
            <a:r>
              <a:rPr lang="en-US" altLang="zh-CN" sz="2000" dirty="0"/>
              <a:t>- </a:t>
            </a:r>
            <a:r>
              <a:rPr lang="en-US" altLang="zh-CN" sz="2000" dirty="0" err="1"/>
              <a:t>pervised</a:t>
            </a:r>
            <a:r>
              <a:rPr lang="en-US" altLang="zh-CN" sz="2000" dirty="0"/>
              <a:t> image super-resolution using cycle-in-cycle generative adversarial networks,” in CVPRW, 2018.</a:t>
            </a:r>
          </a:p>
          <a:p>
            <a:r>
              <a:rPr lang="en-US" altLang="zh-CN" sz="2000" dirty="0"/>
              <a:t>D. Ulyanov, A. </a:t>
            </a:r>
            <a:r>
              <a:rPr lang="en-US" altLang="zh-CN" sz="2000" dirty="0" err="1"/>
              <a:t>Vedaldi</a:t>
            </a:r>
            <a:r>
              <a:rPr lang="en-US" altLang="zh-CN" sz="2000" dirty="0"/>
              <a:t>, and V. </a:t>
            </a:r>
            <a:r>
              <a:rPr lang="en-US" altLang="zh-CN" sz="2000" dirty="0" err="1"/>
              <a:t>Lempitsky</a:t>
            </a:r>
            <a:r>
              <a:rPr lang="en-US" altLang="zh-CN" sz="2000" dirty="0"/>
              <a:t>, “Deep image prior,” in CVPR, 2018.</a:t>
            </a:r>
          </a:p>
          <a:p>
            <a:r>
              <a:rPr lang="zh-CN" altLang="en-US" sz="2000" dirty="0"/>
              <a:t>目前大量的</a:t>
            </a:r>
            <a:r>
              <a:rPr lang="en-US" altLang="zh-CN" sz="2000" dirty="0"/>
              <a:t>SR</a:t>
            </a:r>
            <a:r>
              <a:rPr lang="zh-CN" altLang="en-US" sz="2000" dirty="0"/>
              <a:t>方法都是使用</a:t>
            </a:r>
            <a:r>
              <a:rPr lang="en-US" altLang="zh-CN" sz="2000" dirty="0"/>
              <a:t>Matlab Bicubic</a:t>
            </a:r>
            <a:r>
              <a:rPr lang="zh-CN" altLang="en-US" sz="2000" dirty="0"/>
              <a:t>方法获得</a:t>
            </a:r>
            <a:r>
              <a:rPr lang="en-US" altLang="zh-CN" sz="2000" dirty="0"/>
              <a:t>LR</a:t>
            </a:r>
            <a:r>
              <a:rPr lang="zh-CN" altLang="en-US" sz="2000" dirty="0"/>
              <a:t>图像，用</a:t>
            </a:r>
            <a:r>
              <a:rPr lang="en-US" altLang="zh-CN" sz="2000" dirty="0"/>
              <a:t>LR-HR</a:t>
            </a:r>
            <a:r>
              <a:rPr lang="zh-CN" altLang="en-US" sz="2000" dirty="0"/>
              <a:t>作为</a:t>
            </a:r>
            <a:r>
              <a:rPr lang="en-US" altLang="zh-CN" sz="2000" dirty="0"/>
              <a:t>SR</a:t>
            </a:r>
            <a:r>
              <a:rPr lang="zh-CN" altLang="en-US" sz="2000" dirty="0"/>
              <a:t>网络的训练数据，这样</a:t>
            </a:r>
            <a:r>
              <a:rPr lang="en-US" altLang="zh-CN" sz="2000" dirty="0"/>
              <a:t>SR</a:t>
            </a:r>
            <a:r>
              <a:rPr lang="zh-CN" altLang="en-US" sz="2000" dirty="0"/>
              <a:t>问题会变成预先定义图像退化过程的逆过程，在自然低分辨率图像上应用这类</a:t>
            </a:r>
            <a:r>
              <a:rPr lang="en-US" altLang="zh-CN" sz="2000" dirty="0"/>
              <a:t>SR</a:t>
            </a:r>
            <a:r>
              <a:rPr lang="zh-CN" altLang="en-US" sz="2000" dirty="0"/>
              <a:t>方法，效果会很不好。因此，在未来的研究领域，没有</a:t>
            </a:r>
            <a:r>
              <a:rPr lang="en-US" altLang="zh-CN" sz="2000" dirty="0"/>
              <a:t>LR-HR</a:t>
            </a:r>
            <a:r>
              <a:rPr lang="zh-CN" altLang="en-US" sz="2000" dirty="0"/>
              <a:t>图像对的无监督图像超分辨率问题是有意义的研究方向。</a:t>
            </a:r>
          </a:p>
        </p:txBody>
      </p:sp>
      <p:sp>
        <p:nvSpPr>
          <p:cNvPr id="4" name="页脚占位符 3">
            <a:extLst>
              <a:ext uri="{FF2B5EF4-FFF2-40B4-BE49-F238E27FC236}">
                <a16:creationId xmlns:a16="http://schemas.microsoft.com/office/drawing/2014/main" id="{E085A46A-138C-4543-B849-5E1E1BE52A1B}"/>
              </a:ext>
            </a:extLst>
          </p:cNvPr>
          <p:cNvSpPr>
            <a:spLocks noGrp="1"/>
          </p:cNvSpPr>
          <p:nvPr>
            <p:ph type="ftr" sz="quarter" idx="11"/>
          </p:nvPr>
        </p:nvSpPr>
        <p:spPr/>
        <p:txBody>
          <a:bodyPr/>
          <a:lstStyle/>
          <a:p>
            <a:fld id="{CA23ECBF-D2C0-4B04-942D-C083C7972722}" type="slidenum">
              <a:rPr lang="en-US" altLang="zh-CN" smtClean="0"/>
              <a:pPr/>
              <a:t>8</a:t>
            </a:fld>
            <a:endParaRPr lang="en-US" altLang="zh-CN"/>
          </a:p>
        </p:txBody>
      </p:sp>
    </p:spTree>
    <p:extLst>
      <p:ext uri="{BB962C8B-B14F-4D97-AF65-F5344CB8AC3E}">
        <p14:creationId xmlns:p14="http://schemas.microsoft.com/office/powerpoint/2010/main" val="146567973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03888B-C7F0-4CC5-A9BC-C0B5EB1440DB}"/>
              </a:ext>
            </a:extLst>
          </p:cNvPr>
          <p:cNvSpPr>
            <a:spLocks noGrp="1"/>
          </p:cNvSpPr>
          <p:nvPr>
            <p:ph type="title"/>
          </p:nvPr>
        </p:nvSpPr>
        <p:spPr/>
        <p:txBody>
          <a:bodyPr/>
          <a:lstStyle/>
          <a:p>
            <a:r>
              <a:rPr lang="en-US" altLang="zh-CN" sz="3200" dirty="0"/>
              <a:t>Towards Real-world Scenarios</a:t>
            </a:r>
            <a:endParaRPr lang="zh-CN" altLang="en-US" sz="3200" dirty="0"/>
          </a:p>
        </p:txBody>
      </p:sp>
      <p:sp>
        <p:nvSpPr>
          <p:cNvPr id="3" name="内容占位符 2">
            <a:extLst>
              <a:ext uri="{FF2B5EF4-FFF2-40B4-BE49-F238E27FC236}">
                <a16:creationId xmlns:a16="http://schemas.microsoft.com/office/drawing/2014/main" id="{7DB85DC8-87C5-4F47-8715-C5E157030DCE}"/>
              </a:ext>
            </a:extLst>
          </p:cNvPr>
          <p:cNvSpPr>
            <a:spLocks noGrp="1"/>
          </p:cNvSpPr>
          <p:nvPr>
            <p:ph idx="1"/>
          </p:nvPr>
        </p:nvSpPr>
        <p:spPr/>
        <p:txBody>
          <a:bodyPr/>
          <a:lstStyle/>
          <a:p>
            <a:r>
              <a:rPr lang="en-US" altLang="zh-CN" sz="2000" dirty="0"/>
              <a:t>Image super-resolution</a:t>
            </a:r>
            <a:r>
              <a:rPr lang="zh-CN" altLang="en-US" sz="2000" dirty="0"/>
              <a:t>在真实场景上，往往会受到“不明确的图像退化过程”，“缺少</a:t>
            </a:r>
            <a:r>
              <a:rPr lang="en-US" altLang="zh-CN" sz="2000" dirty="0"/>
              <a:t>LR-HR</a:t>
            </a:r>
            <a:r>
              <a:rPr lang="zh-CN" altLang="en-US" sz="2000" dirty="0"/>
              <a:t>图像对”等的条件限制，使得现有的</a:t>
            </a:r>
            <a:r>
              <a:rPr lang="en-US" altLang="zh-CN" sz="2000" dirty="0"/>
              <a:t>SR</a:t>
            </a:r>
            <a:r>
              <a:rPr lang="zh-CN" altLang="en-US" sz="2000" dirty="0"/>
              <a:t>算法难以实际应用。</a:t>
            </a:r>
          </a:p>
          <a:p>
            <a:r>
              <a:rPr lang="en-US" altLang="zh-CN" sz="2000" dirty="0"/>
              <a:t>Dealing with Various Degradation</a:t>
            </a:r>
            <a:r>
              <a:rPr lang="zh-CN" altLang="en-US" sz="2000" dirty="0"/>
              <a:t>，解决多种图像退化问题，针对不同方式获得的</a:t>
            </a:r>
            <a:r>
              <a:rPr lang="en-US" altLang="zh-CN" sz="2000" dirty="0"/>
              <a:t>LR</a:t>
            </a:r>
            <a:r>
              <a:rPr lang="zh-CN" altLang="en-US" sz="2000" dirty="0"/>
              <a:t>图像。目前已有一部分这方面的工作，但是存在一些固有缺点，如模型难以训练，过于理想的假设条件。</a:t>
            </a:r>
          </a:p>
          <a:p>
            <a:r>
              <a:rPr lang="en-US" altLang="zh-CN" sz="2000" dirty="0"/>
              <a:t>Domain-specific Applications</a:t>
            </a:r>
            <a:r>
              <a:rPr lang="zh-CN" altLang="en-US" sz="2000" dirty="0"/>
              <a:t>，特定领域的应用，</a:t>
            </a:r>
            <a:r>
              <a:rPr lang="en-US" altLang="zh-CN" sz="2000" dirty="0"/>
              <a:t>SR</a:t>
            </a:r>
            <a:r>
              <a:rPr lang="zh-CN" altLang="en-US" sz="2000" dirty="0"/>
              <a:t>算法不一定非要用于特定领域数据或场景中，</a:t>
            </a:r>
            <a:r>
              <a:rPr lang="en-US" altLang="zh-CN" sz="2000" dirty="0"/>
              <a:t>SR</a:t>
            </a:r>
            <a:r>
              <a:rPr lang="zh-CN" altLang="en-US" sz="2000" dirty="0"/>
              <a:t>算法同样可协助处理其他视觉问题，如视频监控、人脸识别、目标跟踪、医学图像、场景渲染等。</a:t>
            </a:r>
            <a:r>
              <a:rPr lang="en-US" altLang="zh-CN" sz="2000" dirty="0"/>
              <a:t>SR</a:t>
            </a:r>
            <a:r>
              <a:rPr lang="zh-CN" altLang="en-US" sz="2000" dirty="0"/>
              <a:t>算法可用于这类视觉问题的预处理或后处理。</a:t>
            </a:r>
          </a:p>
          <a:p>
            <a:r>
              <a:rPr lang="en-US" altLang="zh-CN" sz="2000" dirty="0"/>
              <a:t>Multi-scale Super-resolution</a:t>
            </a:r>
            <a:r>
              <a:rPr lang="zh-CN" altLang="en-US" sz="2000" dirty="0"/>
              <a:t>，目前大部分</a:t>
            </a:r>
            <a:r>
              <a:rPr lang="en-US" altLang="zh-CN" sz="2000" dirty="0"/>
              <a:t>SR</a:t>
            </a:r>
            <a:r>
              <a:rPr lang="zh-CN" altLang="en-US" sz="2000" dirty="0"/>
              <a:t>网络是针对固定放大尺寸训练的，实际应用中，有一定局限性。使用单一网络的进行多尺度图像超分辨率，有一定的研究价值。最近在</a:t>
            </a:r>
            <a:r>
              <a:rPr lang="en-US" altLang="zh-CN" sz="2000" dirty="0"/>
              <a:t>CVPR 2019</a:t>
            </a:r>
            <a:r>
              <a:rPr lang="zh-CN" altLang="en-US" sz="2000" dirty="0"/>
              <a:t>上，旷视提出了“</a:t>
            </a:r>
            <a:r>
              <a:rPr lang="en-US" altLang="zh-CN" sz="2000" dirty="0"/>
              <a:t>Meta-SR: A Magnification-Arbitrary Network for Super-Resolution”</a:t>
            </a:r>
            <a:r>
              <a:rPr lang="zh-CN" altLang="en-US" sz="2000" dirty="0"/>
              <a:t>：单一模型实现任意缩放因子。是这一研究方向的最新进展。</a:t>
            </a:r>
          </a:p>
        </p:txBody>
      </p:sp>
      <p:sp>
        <p:nvSpPr>
          <p:cNvPr id="4" name="页脚占位符 3">
            <a:extLst>
              <a:ext uri="{FF2B5EF4-FFF2-40B4-BE49-F238E27FC236}">
                <a16:creationId xmlns:a16="http://schemas.microsoft.com/office/drawing/2014/main" id="{5DE82459-1443-4437-82E0-E738BDDE9A90}"/>
              </a:ext>
            </a:extLst>
          </p:cNvPr>
          <p:cNvSpPr>
            <a:spLocks noGrp="1"/>
          </p:cNvSpPr>
          <p:nvPr>
            <p:ph type="ftr" sz="quarter" idx="11"/>
          </p:nvPr>
        </p:nvSpPr>
        <p:spPr/>
        <p:txBody>
          <a:bodyPr/>
          <a:lstStyle/>
          <a:p>
            <a:fld id="{CA23ECBF-D2C0-4B04-942D-C083C7972722}" type="slidenum">
              <a:rPr lang="en-US" altLang="zh-CN" smtClean="0"/>
              <a:pPr/>
              <a:t>9</a:t>
            </a:fld>
            <a:endParaRPr lang="en-US" altLang="zh-CN"/>
          </a:p>
        </p:txBody>
      </p:sp>
    </p:spTree>
    <p:extLst>
      <p:ext uri="{BB962C8B-B14F-4D97-AF65-F5344CB8AC3E}">
        <p14:creationId xmlns:p14="http://schemas.microsoft.com/office/powerpoint/2010/main" val="533543570"/>
      </p:ext>
    </p:extLst>
  </p:cSld>
  <p:clrMapOvr>
    <a:masterClrMapping/>
  </p:clrMapOvr>
  <p:transition/>
</p:sld>
</file>

<file path=ppt/theme/theme1.xml><?xml version="1.0" encoding="utf-8"?>
<a:theme xmlns:a="http://schemas.openxmlformats.org/drawingml/2006/main" name="4_Profile">
  <a:themeElements>
    <a:clrScheme name="4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4_Profile">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1113" cap="flat" cmpd="sng" algn="ctr">
          <a:solidFill>
            <a:srgbClr val="0000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sz="44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11113" cap="flat" cmpd="sng" algn="ctr">
          <a:solidFill>
            <a:srgbClr val="0000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sz="44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4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4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4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4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4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4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4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4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4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5_Profile">
  <a:themeElements>
    <a:clrScheme name="5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5_Profile">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1113" cap="flat" cmpd="sng" algn="ctr">
          <a:solidFill>
            <a:srgbClr val="0000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sz="44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11113" cap="flat" cmpd="sng" algn="ctr">
          <a:solidFill>
            <a:srgbClr val="0000F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sz="44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5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5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5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5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5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5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5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5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5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11364</TotalTime>
  <Words>1218</Words>
  <Application>Microsoft Office PowerPoint</Application>
  <PresentationFormat>全屏显示(4:3)</PresentationFormat>
  <Paragraphs>133</Paragraphs>
  <Slides>17</Slides>
  <Notes>3</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17</vt:i4>
      </vt:variant>
    </vt:vector>
  </HeadingPairs>
  <TitlesOfParts>
    <vt:vector size="25" baseType="lpstr">
      <vt:lpstr>黑体</vt:lpstr>
      <vt:lpstr>宋体</vt:lpstr>
      <vt:lpstr>Book Antiqua</vt:lpstr>
      <vt:lpstr>Times New Roman</vt:lpstr>
      <vt:lpstr>Verdana</vt:lpstr>
      <vt:lpstr>Wingdings</vt:lpstr>
      <vt:lpstr>4_Profile</vt:lpstr>
      <vt:lpstr>5_Profile</vt:lpstr>
      <vt:lpstr>  Deep Learning for Image Super-resolution </vt:lpstr>
      <vt:lpstr>Deep Learning for Image Super-resolution*</vt:lpstr>
      <vt:lpstr>Learning a Deep Convolutional Network for Image Super-resolution*</vt:lpstr>
      <vt:lpstr>Deep Learning for Image Super-resolution</vt:lpstr>
      <vt:lpstr>SR未来研究方向</vt:lpstr>
      <vt:lpstr>Network Design</vt:lpstr>
      <vt:lpstr>Learning Strategies and Evaluation Metrics</vt:lpstr>
      <vt:lpstr>Unsupervised Super-resolution</vt:lpstr>
      <vt:lpstr>Towards Real-world Scenarios</vt:lpstr>
      <vt:lpstr>Practical Image/Video Super Resolution</vt:lpstr>
      <vt:lpstr>Single Image Super Resolution (SISR)</vt:lpstr>
      <vt:lpstr>Practical Image/Video Super Resolution</vt:lpstr>
      <vt:lpstr>Practical Image/Video Super Resolution</vt:lpstr>
      <vt:lpstr>Practical Image/Video Super Resolution</vt:lpstr>
      <vt:lpstr>Practical Image/Video Super Resolution</vt:lpstr>
      <vt:lpstr>Practical Image/Video Super Resolution</vt:lpstr>
      <vt:lpstr>PowerPoint 演示文稿</vt:lpstr>
    </vt:vector>
  </TitlesOfParts>
  <Company>ict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gdeng</dc:creator>
  <cp:lastModifiedBy>horse power</cp:lastModifiedBy>
  <cp:revision>747</cp:revision>
  <dcterms:created xsi:type="dcterms:W3CDTF">2002-05-28T06:53:44Z</dcterms:created>
  <dcterms:modified xsi:type="dcterms:W3CDTF">2019-11-21T10:42:17Z</dcterms:modified>
</cp:coreProperties>
</file>