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3" ContentType="audio/m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5" r:id="rId37"/>
    <p:sldId id="296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12" r:id="rId48"/>
    <p:sldId id="310" r:id="rId49"/>
    <p:sldId id="311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0065"/>
    <a:srgbClr val="F6F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9" autoAdjust="0"/>
    <p:restoredTop sz="76381" autoAdjust="0"/>
  </p:normalViewPr>
  <p:slideViewPr>
    <p:cSldViewPr snapToGrid="0" snapToObjects="1">
      <p:cViewPr varScale="1">
        <p:scale>
          <a:sx n="55" d="100"/>
          <a:sy n="55" d="100"/>
        </p:scale>
        <p:origin x="1314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7193FB-4C54-2A4F-A75D-AA489A9011B8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F2E6A-164C-7547-B00D-E4D1AD798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99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F2E6A-164C-7547-B00D-E4D1AD79873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26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F2E6A-164C-7547-B00D-E4D1AD79873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931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F2E6A-164C-7547-B00D-E4D1AD79873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082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F2E6A-164C-7547-B00D-E4D1AD79873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085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F2E6A-164C-7547-B00D-E4D1AD79873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8108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F2E6A-164C-7547-B00D-E4D1AD79873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089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F2E6A-164C-7547-B00D-E4D1AD79873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2723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F2E6A-164C-7547-B00D-E4D1AD79873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9642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F2E6A-164C-7547-B00D-E4D1AD79873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896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F2E6A-164C-7547-B00D-E4D1AD79873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236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F2E6A-164C-7547-B00D-E4D1AD79873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114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F2E6A-164C-7547-B00D-E4D1AD7987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3487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F2E6A-164C-7547-B00D-E4D1AD79873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864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F2E6A-164C-7547-B00D-E4D1AD79873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333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F2E6A-164C-7547-B00D-E4D1AD79873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440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F2E6A-164C-7547-B00D-E4D1AD79873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494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F2E6A-164C-7547-B00D-E4D1AD79873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545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F2E6A-164C-7547-B00D-E4D1AD79873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588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F2E6A-164C-7547-B00D-E4D1AD79873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808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F2E6A-164C-7547-B00D-E4D1AD79873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620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F2E6A-164C-7547-B00D-E4D1AD79873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9135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F2E6A-164C-7547-B00D-E4D1AD79873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99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F2E6A-164C-7547-B00D-E4D1AD79873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584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F2E6A-164C-7547-B00D-E4D1AD79873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6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F2E6A-164C-7547-B00D-E4D1AD79873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109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F2E6A-164C-7547-B00D-E4D1AD79873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849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F2E6A-164C-7547-B00D-E4D1AD79873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452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F2E6A-164C-7547-B00D-E4D1AD79873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392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F2E6A-164C-7547-B00D-E4D1AD79873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243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F2E6A-164C-7547-B00D-E4D1AD79873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20052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F2E6A-164C-7547-B00D-E4D1AD79873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309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F2E6A-164C-7547-B00D-E4D1AD79873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0869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F2E6A-164C-7547-B00D-E4D1AD79873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30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F2E6A-164C-7547-B00D-E4D1AD7987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76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F2E6A-164C-7547-B00D-E4D1AD79873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944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F2E6A-164C-7547-B00D-E4D1AD79873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7602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F2E6A-164C-7547-B00D-E4D1AD79873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6479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F2E6A-164C-7547-B00D-E4D1AD79873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1738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F2E6A-164C-7547-B00D-E4D1AD79873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1613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F2E6A-164C-7547-B00D-E4D1AD79873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622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F2E6A-164C-7547-B00D-E4D1AD79873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90676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F2E6A-164C-7547-B00D-E4D1AD79873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2220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F2E6A-164C-7547-B00D-E4D1AD79873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857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F2E6A-164C-7547-B00D-E4D1AD79873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148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F2E6A-164C-7547-B00D-E4D1AD7987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3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F2E6A-164C-7547-B00D-E4D1AD7987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27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F2E6A-164C-7547-B00D-E4D1AD7987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028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F2E6A-164C-7547-B00D-E4D1AD79873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818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F2E6A-164C-7547-B00D-E4D1AD79873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335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6F5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90B2EA2-4941-8C41-8EC4-114B54826C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1524001" y="-1859817"/>
            <a:ext cx="8732215" cy="9871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934C13-F535-E948-A4C7-BB8EEA9FD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BDB2B9-607C-7D4F-BEF1-E60F6745B4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5A8B5-0D51-1440-AF67-50413455A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20065"/>
                </a:solidFill>
              </a:defRPr>
            </a:lvl1pPr>
          </a:lstStyle>
          <a:p>
            <a:fld id="{8FA36B8A-CFAA-CD49-BA52-E8F087F9DCFB}" type="datetimeFigureOut">
              <a:rPr lang="en-US" smtClean="0"/>
              <a:pPr/>
              <a:t>6/17/2021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9ECF4-92C8-5C4E-9614-181EF6E7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39270-4F26-0D43-9838-66F8ADD7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20065"/>
                </a:solidFill>
              </a:defRPr>
            </a:lvl1pPr>
          </a:lstStyle>
          <a:p>
            <a:fld id="{E6B5F30B-C94E-9249-82A5-E96207927AB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TetraLogical">
            <a:extLst>
              <a:ext uri="{FF2B5EF4-FFF2-40B4-BE49-F238E27FC236}">
                <a16:creationId xmlns:a16="http://schemas.microsoft.com/office/drawing/2014/main" id="{42FC5BBB-EA70-4B6D-8121-CB4E8034B6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3608" y="210222"/>
            <a:ext cx="2209497" cy="85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253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4F13ECF-EEE8-4B4B-8EDD-23C06327B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04410" y="241691"/>
            <a:ext cx="812800" cy="812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CC7012-2A03-5048-92C3-56562DE66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665AC-54C0-8C4E-9090-D24EAE1BA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buClr>
                <a:srgbClr val="A900C0"/>
              </a:buClr>
              <a:buFont typeface="Calibri Light" panose="020F0302020204030204" pitchFamily="34" charset="0"/>
              <a:buChar char="•"/>
              <a:defRPr sz="2800"/>
            </a:lvl1pPr>
            <a:lvl2pPr>
              <a:buClr>
                <a:srgbClr val="A900C0"/>
              </a:buClr>
              <a:buFont typeface="Calibri Light" panose="020F0302020204030204" pitchFamily="34" charset="0"/>
              <a:buChar char="•"/>
              <a:defRPr sz="2800"/>
            </a:lvl2pPr>
            <a:lvl3pPr>
              <a:buClr>
                <a:srgbClr val="A900C0"/>
              </a:buClr>
              <a:buFont typeface="Calibri Light" panose="020F0302020204030204" pitchFamily="34" charset="0"/>
              <a:buChar char="•"/>
              <a:defRPr sz="2800"/>
            </a:lvl3pPr>
            <a:lvl4pPr>
              <a:buClr>
                <a:srgbClr val="A900C0"/>
              </a:buClr>
              <a:buFont typeface="Calibri Light" panose="020F0302020204030204" pitchFamily="34" charset="0"/>
              <a:buChar char="•"/>
              <a:defRPr sz="2800"/>
            </a:lvl4pPr>
            <a:lvl5pPr>
              <a:buClr>
                <a:srgbClr val="A900C0"/>
              </a:buClr>
              <a:buFont typeface="Calibri Light" panose="020F0302020204030204" pitchFamily="34" charset="0"/>
              <a:buChar char="•"/>
              <a:defRPr sz="2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C1BD2B-6C4A-594E-B2C1-D9EBC27DE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C58C1-90D4-5E44-AA52-E965C9937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36B8A-CFAA-CD49-BA52-E8F087F9DCFB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4CE57-A240-0B4F-BE8C-F9A74D414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59CF3-B584-6242-AF73-E4F674C5B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F30B-C94E-9249-82A5-E96207927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13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DDCD74C-AE5E-8A45-8018-3EA61B2C1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04410" y="241691"/>
            <a:ext cx="812800" cy="812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C1C277-4B2A-334C-9C62-8827537B3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C02ADC-AFF1-6741-9D54-017B1D35CB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7A99E8-F090-054B-B9E1-021FBB86B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44CDF-11D5-C043-BDCF-3CFEA4AF5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36B8A-CFAA-CD49-BA52-E8F087F9DCFB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BEF1FF-7E5D-7F4C-BA14-45C708A18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0A121-6B8F-984E-B4CE-FD95BEB84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F30B-C94E-9249-82A5-E96207927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711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FE7CCF0-C8EA-654F-A55F-23D1D6ADD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04410" y="241691"/>
            <a:ext cx="812800" cy="812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643F5C-4DD8-DC4D-BA4B-5FDC31061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29D774-FE12-1F48-9D41-431A64966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Clr>
                <a:srgbClr val="A900C0"/>
              </a:buClr>
              <a:buFont typeface="Calibri Light" panose="020F0302020204030204" pitchFamily="34" charset="0"/>
              <a:buChar char="•"/>
              <a:defRPr/>
            </a:lvl1pPr>
            <a:lvl2pPr>
              <a:buClr>
                <a:srgbClr val="A900C0"/>
              </a:buClr>
              <a:buFont typeface="Calibri Light" panose="020F0302020204030204" pitchFamily="34" charset="0"/>
              <a:buChar char="•"/>
              <a:defRPr/>
            </a:lvl2pPr>
            <a:lvl3pPr>
              <a:buClr>
                <a:srgbClr val="A900C0"/>
              </a:buClr>
              <a:buFont typeface="Calibri Light" panose="020F0302020204030204" pitchFamily="34" charset="0"/>
              <a:buChar char="•"/>
              <a:defRPr/>
            </a:lvl3pPr>
            <a:lvl4pPr>
              <a:buClr>
                <a:srgbClr val="A900C0"/>
              </a:buClr>
              <a:buFont typeface="Calibri Light" panose="020F0302020204030204" pitchFamily="34" charset="0"/>
              <a:buChar char="•"/>
              <a:defRPr/>
            </a:lvl4pPr>
            <a:lvl5pPr>
              <a:buClr>
                <a:srgbClr val="A900C0"/>
              </a:buClr>
              <a:buFont typeface="Calibri Light" panose="020F0302020204030204" pitchFamily="34" charset="0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9AE94-8E60-6341-B5DF-7DAE3562F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36B8A-CFAA-CD49-BA52-E8F087F9DCFB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56486-442C-9745-9381-D5B34D66D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88AD6-4569-8E47-88ED-E001B3F95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F30B-C94E-9249-82A5-E96207927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07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7F55EC0-6D0F-5F42-93DC-29DFD0038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04410" y="241691"/>
            <a:ext cx="812800" cy="812800"/>
          </a:xfrm>
          <a:prstGeom prst="rect">
            <a:avLst/>
          </a:prstGeom>
        </p:spPr>
      </p:pic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169199-0685-4F49-8BD7-096423D972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B0C025-1612-D24D-8CCD-072EF0F2E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buClr>
                <a:srgbClr val="A900C0"/>
              </a:buClr>
              <a:buFont typeface="Calibri Light" panose="020F0302020204030204" pitchFamily="34" charset="0"/>
              <a:buChar char="•"/>
              <a:defRPr/>
            </a:lvl1pPr>
            <a:lvl2pPr>
              <a:buClr>
                <a:srgbClr val="A900C0"/>
              </a:buClr>
              <a:buFont typeface="Calibri Light" panose="020F0302020204030204" pitchFamily="34" charset="0"/>
              <a:buChar char="•"/>
              <a:defRPr/>
            </a:lvl2pPr>
            <a:lvl3pPr>
              <a:buClr>
                <a:srgbClr val="A900C0"/>
              </a:buClr>
              <a:buFont typeface="Calibri Light" panose="020F0302020204030204" pitchFamily="34" charset="0"/>
              <a:buChar char="•"/>
              <a:defRPr/>
            </a:lvl3pPr>
            <a:lvl4pPr>
              <a:buClr>
                <a:srgbClr val="A900C0"/>
              </a:buClr>
              <a:buFont typeface="Calibri Light" panose="020F0302020204030204" pitchFamily="34" charset="0"/>
              <a:buChar char="•"/>
              <a:defRPr/>
            </a:lvl4pPr>
            <a:lvl5pPr>
              <a:buClr>
                <a:srgbClr val="A900C0"/>
              </a:buClr>
              <a:buFont typeface="Calibri Light" panose="020F0302020204030204" pitchFamily="34" charset="0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F6D95-50BF-EC4F-B009-74FD987B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36B8A-CFAA-CD49-BA52-E8F087F9DCFB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F6B5B-B9AB-3945-A47B-E8EF30E6C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1788E-2BF1-C640-82F3-2BE711078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F30B-C94E-9249-82A5-E96207927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65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mpact">
    <p:bg>
      <p:bgPr>
        <a:solidFill>
          <a:srgbClr val="4200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B062EFC4-DF41-ED4C-AF90-BBFFC03348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1602832" y="-1686398"/>
            <a:ext cx="8424040" cy="95228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934C13-F535-E948-A4C7-BB8EEA9FD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253678"/>
          </a:xfrm>
        </p:spPr>
        <p:txBody>
          <a:bodyPr anchor="ctr" anchorCtr="0"/>
          <a:lstStyle>
            <a:lvl1pPr algn="ctr">
              <a:defRPr sz="4800">
                <a:solidFill>
                  <a:srgbClr val="F6F5F4"/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5A8B5-0D51-1440-AF67-50413455A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6F5F4"/>
                </a:solidFill>
              </a:defRPr>
            </a:lvl1pPr>
          </a:lstStyle>
          <a:p>
            <a:fld id="{8FA36B8A-CFAA-CD49-BA52-E8F087F9DCFB}" type="datetimeFigureOut">
              <a:rPr lang="en-US" smtClean="0"/>
              <a:pPr/>
              <a:t>6/17/2021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9ECF4-92C8-5C4E-9614-181EF6E7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6F5F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39270-4F26-0D43-9838-66F8ADD7E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6F5F4"/>
                </a:solidFill>
              </a:defRPr>
            </a:lvl1pPr>
          </a:lstStyle>
          <a:p>
            <a:fld id="{E6B5F30B-C94E-9249-82A5-E96207927A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34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CB240D7-E17D-D240-A31D-66F9C5110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04410" y="241691"/>
            <a:ext cx="812800" cy="812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F0BBA3-97D7-3A41-8D51-7E647C40B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22BE4-FF65-F642-971F-B00AC446D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A900C0"/>
              </a:buClr>
              <a:buFont typeface="Calibri Light" panose="020F0302020204030204" pitchFamily="34" charset="0"/>
              <a:buChar char="•"/>
              <a:defRPr/>
            </a:lvl1pPr>
            <a:lvl2pPr>
              <a:buClr>
                <a:srgbClr val="A900C0"/>
              </a:buClr>
              <a:buFont typeface="Calibri Light" panose="020F0302020204030204" pitchFamily="34" charset="0"/>
              <a:buChar char="•"/>
              <a:defRPr/>
            </a:lvl2pPr>
            <a:lvl3pPr>
              <a:buClr>
                <a:srgbClr val="A900C0"/>
              </a:buClr>
              <a:buFont typeface="Calibri Light" panose="020F0302020204030204" pitchFamily="34" charset="0"/>
              <a:buChar char="•"/>
              <a:defRPr/>
            </a:lvl3pPr>
            <a:lvl4pPr>
              <a:buClr>
                <a:srgbClr val="A900C0"/>
              </a:buClr>
              <a:buFont typeface="Calibri Light" panose="020F0302020204030204" pitchFamily="34" charset="0"/>
              <a:buChar char="•"/>
              <a:defRPr/>
            </a:lvl4pPr>
            <a:lvl5pPr>
              <a:buClr>
                <a:srgbClr val="A900C0"/>
              </a:buClr>
              <a:buFont typeface="Calibri Light" panose="020F0302020204030204" pitchFamily="34" charset="0"/>
              <a:buChar char="•"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83024-ADC8-E141-BB49-9A9409324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20065"/>
                </a:solidFill>
              </a:defRPr>
            </a:lvl1pPr>
          </a:lstStyle>
          <a:p>
            <a:fld id="{8FA36B8A-CFAA-CD49-BA52-E8F087F9DCFB}" type="datetimeFigureOut">
              <a:rPr lang="en-US" smtClean="0"/>
              <a:pPr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A32B7-2947-4544-98B8-3AD4BEAE8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764EB-397C-9044-BB4D-0E2DAEEA1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20065"/>
                </a:solidFill>
              </a:defRPr>
            </a:lvl1pPr>
          </a:lstStyle>
          <a:p>
            <a:fld id="{E6B5F30B-C94E-9249-82A5-E96207927A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76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Impact">
    <p:bg>
      <p:bgPr>
        <a:solidFill>
          <a:srgbClr val="4200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C56EB31-3299-8D41-B2CD-E7DC5FAD8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7637" y="243193"/>
            <a:ext cx="719722" cy="8135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F0BBA3-97D7-3A41-8D51-7E647C40B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22BE4-FF65-F642-971F-B00AC446D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F293FF"/>
              </a:buClr>
              <a:defRPr>
                <a:solidFill>
                  <a:schemeClr val="bg1"/>
                </a:solidFill>
              </a:defRPr>
            </a:lvl1pPr>
            <a:lvl2pPr>
              <a:buClr>
                <a:srgbClr val="F293FF"/>
              </a:buClr>
              <a:defRPr>
                <a:solidFill>
                  <a:schemeClr val="bg1"/>
                </a:solidFill>
              </a:defRPr>
            </a:lvl2pPr>
            <a:lvl3pPr>
              <a:buClr>
                <a:srgbClr val="F293FF"/>
              </a:buClr>
              <a:defRPr>
                <a:solidFill>
                  <a:schemeClr val="bg1"/>
                </a:solidFill>
              </a:defRPr>
            </a:lvl3pPr>
            <a:lvl4pPr>
              <a:buClr>
                <a:srgbClr val="F293FF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F293FF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83024-ADC8-E141-BB49-9A9409324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A36B8A-CFAA-CD49-BA52-E8F087F9DCFB}" type="datetimeFigureOut">
              <a:rPr lang="en-US" smtClean="0"/>
              <a:pPr/>
              <a:t>6/17/2021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A32B7-2947-4544-98B8-3AD4BEAE8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764EB-397C-9044-BB4D-0E2DAEEA1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6B5F30B-C94E-9249-82A5-E96207927A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8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10B79-6649-D040-AE49-5BE6CA29B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8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20616-55E4-3F42-BDE1-B24BABA44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Poppins" pitchFamily="2" charset="77"/>
                <a:cs typeface="Poppins" pitchFamily="2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304F6-7E28-7C46-9843-44043ABF1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36B8A-CFAA-CD49-BA52-E8F087F9DCFB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DE618-5F7E-9447-B3C8-A6B013448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54153-741B-D54F-9BF8-2BFD107B4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F30B-C94E-9249-82A5-E96207927AB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51D519-9C8B-C540-868F-23A477CB2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1524001" y="-1859817"/>
            <a:ext cx="8732215" cy="987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45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C463337-2D04-8446-BC85-391D12FBB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04410" y="241691"/>
            <a:ext cx="812800" cy="812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37C64B-442F-C645-B429-6253BE396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86F11-4F93-424D-9C63-AD4E67A827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buClr>
                <a:srgbClr val="A900C0"/>
              </a:buClr>
              <a:buFont typeface="Calibri Light" panose="020F0302020204030204" pitchFamily="34" charset="0"/>
              <a:buChar char="•"/>
              <a:defRPr sz="2400">
                <a:latin typeface="Poppins" pitchFamily="2" charset="77"/>
                <a:cs typeface="Poppins" pitchFamily="2" charset="77"/>
              </a:defRPr>
            </a:lvl1pPr>
            <a:lvl2pPr>
              <a:buClr>
                <a:srgbClr val="A900C0"/>
              </a:buClr>
              <a:buFont typeface="Calibri Light" panose="020F0302020204030204" pitchFamily="34" charset="0"/>
              <a:buChar char="•"/>
              <a:defRPr sz="2400">
                <a:latin typeface="Poppins" pitchFamily="2" charset="77"/>
                <a:cs typeface="Poppins" pitchFamily="2" charset="77"/>
              </a:defRPr>
            </a:lvl2pPr>
            <a:lvl3pPr>
              <a:buClr>
                <a:srgbClr val="A900C0"/>
              </a:buClr>
              <a:buFont typeface="Calibri Light" panose="020F0302020204030204" pitchFamily="34" charset="0"/>
              <a:buChar char="•"/>
              <a:defRPr sz="2400">
                <a:latin typeface="Poppins" pitchFamily="2" charset="77"/>
                <a:cs typeface="Poppins" pitchFamily="2" charset="77"/>
              </a:defRPr>
            </a:lvl3pPr>
            <a:lvl4pPr>
              <a:buClr>
                <a:srgbClr val="A900C0"/>
              </a:buClr>
              <a:buFont typeface="Calibri Light" panose="020F0302020204030204" pitchFamily="34" charset="0"/>
              <a:buChar char="•"/>
              <a:defRPr sz="2400">
                <a:latin typeface="Poppins" pitchFamily="2" charset="77"/>
                <a:cs typeface="Poppins" pitchFamily="2" charset="77"/>
              </a:defRPr>
            </a:lvl4pPr>
            <a:lvl5pPr>
              <a:buClr>
                <a:srgbClr val="A900C0"/>
              </a:buClr>
              <a:buFont typeface="Calibri Light" panose="020F0302020204030204" pitchFamily="34" charset="0"/>
              <a:buChar char="•"/>
              <a:defRPr sz="2400">
                <a:latin typeface="Poppins" pitchFamily="2" charset="77"/>
                <a:cs typeface="Poppins" pitchFamily="2" charset="77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5B9F4A-0B32-1D44-8C0C-43BD140FD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buClr>
                <a:srgbClr val="A900C0"/>
              </a:buClr>
              <a:buFont typeface="Calibri Light" panose="020F0302020204030204" pitchFamily="34" charset="0"/>
              <a:buChar char="•"/>
              <a:defRPr sz="2400">
                <a:latin typeface="Poppins" pitchFamily="2" charset="77"/>
                <a:cs typeface="Poppins" pitchFamily="2" charset="77"/>
              </a:defRPr>
            </a:lvl1pPr>
            <a:lvl2pPr>
              <a:buClr>
                <a:srgbClr val="A900C0"/>
              </a:buClr>
              <a:buFont typeface="Calibri Light" panose="020F0302020204030204" pitchFamily="34" charset="0"/>
              <a:buChar char="•"/>
              <a:defRPr sz="2400">
                <a:latin typeface="Poppins" pitchFamily="2" charset="77"/>
                <a:cs typeface="Poppins" pitchFamily="2" charset="77"/>
              </a:defRPr>
            </a:lvl2pPr>
            <a:lvl3pPr>
              <a:buClr>
                <a:srgbClr val="A900C0"/>
              </a:buClr>
              <a:buFont typeface="Calibri Light" panose="020F0302020204030204" pitchFamily="34" charset="0"/>
              <a:buChar char="•"/>
              <a:defRPr sz="2400">
                <a:latin typeface="Poppins" pitchFamily="2" charset="77"/>
                <a:cs typeface="Poppins" pitchFamily="2" charset="77"/>
              </a:defRPr>
            </a:lvl3pPr>
            <a:lvl4pPr>
              <a:buClr>
                <a:srgbClr val="A900C0"/>
              </a:buClr>
              <a:buFont typeface="Calibri Light" panose="020F0302020204030204" pitchFamily="34" charset="0"/>
              <a:buChar char="•"/>
              <a:defRPr sz="2400">
                <a:latin typeface="Poppins" pitchFamily="2" charset="77"/>
                <a:cs typeface="Poppins" pitchFamily="2" charset="77"/>
              </a:defRPr>
            </a:lvl4pPr>
            <a:lvl5pPr>
              <a:buClr>
                <a:srgbClr val="A900C0"/>
              </a:buClr>
              <a:buFont typeface="Calibri Light" panose="020F0302020204030204" pitchFamily="34" charset="0"/>
              <a:buChar char="•"/>
              <a:defRPr sz="2400">
                <a:latin typeface="Poppins" pitchFamily="2" charset="77"/>
                <a:cs typeface="Poppins" pitchFamily="2" charset="77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C4691-2A11-974C-8225-C9DDFE547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36B8A-CFAA-CD49-BA52-E8F087F9DCFB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C0DDF-62D6-3046-AA8B-54E8273F7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B2712-ED9F-224F-AB17-A344ED483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F30B-C94E-9249-82A5-E96207927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59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A33A59A-2B07-7148-A51A-87A1D524B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04410" y="241691"/>
            <a:ext cx="812800" cy="812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9572E5-A090-B342-BBC2-63287828D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000"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71FF8-54F8-AB4B-9E89-797B5BEF2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Poppins" pitchFamily="2" charset="77"/>
                <a:cs typeface="Poppins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2B7EF4-C9F2-2548-8EFF-BB880F609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buClr>
                <a:srgbClr val="A900C0"/>
              </a:buClr>
              <a:buFont typeface="Calibri Light" panose="020F0302020204030204" pitchFamily="34" charset="0"/>
              <a:buChar char="•"/>
              <a:defRPr sz="2400">
                <a:latin typeface="Poppins" pitchFamily="2" charset="77"/>
                <a:cs typeface="Poppins" pitchFamily="2" charset="77"/>
              </a:defRPr>
            </a:lvl1pPr>
            <a:lvl2pPr>
              <a:buClr>
                <a:srgbClr val="A900C0"/>
              </a:buClr>
              <a:buFont typeface="Calibri Light" panose="020F0302020204030204" pitchFamily="34" charset="0"/>
              <a:buChar char="•"/>
              <a:defRPr sz="2400">
                <a:latin typeface="Poppins" pitchFamily="2" charset="77"/>
                <a:cs typeface="Poppins" pitchFamily="2" charset="77"/>
              </a:defRPr>
            </a:lvl2pPr>
            <a:lvl3pPr>
              <a:buClr>
                <a:srgbClr val="A900C0"/>
              </a:buClr>
              <a:buFont typeface="Calibri Light" panose="020F0302020204030204" pitchFamily="34" charset="0"/>
              <a:buChar char="•"/>
              <a:defRPr sz="2400">
                <a:latin typeface="Poppins" pitchFamily="2" charset="77"/>
                <a:cs typeface="Poppins" pitchFamily="2" charset="77"/>
              </a:defRPr>
            </a:lvl3pPr>
            <a:lvl4pPr>
              <a:buClr>
                <a:srgbClr val="A900C0"/>
              </a:buClr>
              <a:buFont typeface="Calibri Light" panose="020F0302020204030204" pitchFamily="34" charset="0"/>
              <a:buChar char="•"/>
              <a:defRPr sz="2400">
                <a:latin typeface="Poppins" pitchFamily="2" charset="77"/>
                <a:cs typeface="Poppins" pitchFamily="2" charset="77"/>
              </a:defRPr>
            </a:lvl4pPr>
            <a:lvl5pPr>
              <a:buClr>
                <a:srgbClr val="A900C0"/>
              </a:buClr>
              <a:buFont typeface="Calibri Light" panose="020F0302020204030204" pitchFamily="34" charset="0"/>
              <a:buChar char="•"/>
              <a:defRPr sz="2400">
                <a:latin typeface="Poppins" pitchFamily="2" charset="77"/>
                <a:cs typeface="Poppins" pitchFamily="2" charset="77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3735B8-796A-0C45-8780-E8D371C751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Poppins" pitchFamily="2" charset="77"/>
                <a:cs typeface="Poppins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25BAD2-BC05-6C4F-BE3F-74848D2BB5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buClr>
                <a:srgbClr val="A900C0"/>
              </a:buClr>
              <a:buFont typeface="Calibri Light" panose="020F0302020204030204" pitchFamily="34" charset="0"/>
              <a:buChar char="•"/>
              <a:defRPr sz="2400">
                <a:latin typeface="Poppins" pitchFamily="2" charset="77"/>
                <a:cs typeface="Poppins" pitchFamily="2" charset="77"/>
              </a:defRPr>
            </a:lvl1pPr>
            <a:lvl2pPr>
              <a:buClr>
                <a:srgbClr val="A900C0"/>
              </a:buClr>
              <a:buFont typeface="Calibri Light" panose="020F0302020204030204" pitchFamily="34" charset="0"/>
              <a:buChar char="•"/>
              <a:defRPr sz="2400">
                <a:latin typeface="Poppins" pitchFamily="2" charset="77"/>
                <a:cs typeface="Poppins" pitchFamily="2" charset="77"/>
              </a:defRPr>
            </a:lvl2pPr>
            <a:lvl3pPr>
              <a:buClr>
                <a:srgbClr val="A900C0"/>
              </a:buClr>
              <a:buFont typeface="Calibri Light" panose="020F0302020204030204" pitchFamily="34" charset="0"/>
              <a:buChar char="•"/>
              <a:defRPr sz="2400">
                <a:latin typeface="Poppins" pitchFamily="2" charset="77"/>
                <a:cs typeface="Poppins" pitchFamily="2" charset="77"/>
              </a:defRPr>
            </a:lvl3pPr>
            <a:lvl4pPr>
              <a:buClr>
                <a:srgbClr val="A900C0"/>
              </a:buClr>
              <a:buFont typeface="Calibri Light" panose="020F0302020204030204" pitchFamily="34" charset="0"/>
              <a:buChar char="•"/>
              <a:defRPr sz="2400">
                <a:latin typeface="Poppins" pitchFamily="2" charset="77"/>
                <a:cs typeface="Poppins" pitchFamily="2" charset="77"/>
              </a:defRPr>
            </a:lvl4pPr>
            <a:lvl5pPr>
              <a:buClr>
                <a:srgbClr val="A900C0"/>
              </a:buClr>
              <a:buFont typeface="Calibri Light" panose="020F0302020204030204" pitchFamily="34" charset="0"/>
              <a:buChar char="•"/>
              <a:defRPr sz="2400">
                <a:latin typeface="Poppins" pitchFamily="2" charset="77"/>
                <a:cs typeface="Poppins" pitchFamily="2" charset="77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D86009-A1FA-7142-A550-6503265FA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36B8A-CFAA-CD49-BA52-E8F087F9DCFB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4D4A88-DD56-784A-9E77-356476BD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CE1E3B-3E3C-F54A-A19B-9B67BACA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F30B-C94E-9249-82A5-E96207927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66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B59FC18-965C-7E4B-B9DD-3226D25CB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04410" y="241691"/>
            <a:ext cx="812800" cy="812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6CBC4A-D028-AA49-84FC-303C22267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26AA7C-E8E5-A64A-B860-3F4F32285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oppins" pitchFamily="2" charset="77"/>
                <a:cs typeface="Poppins" pitchFamily="2" charset="77"/>
              </a:defRPr>
            </a:lvl1pPr>
          </a:lstStyle>
          <a:p>
            <a:fld id="{8FA36B8A-CFAA-CD49-BA52-E8F087F9DCFB}" type="datetimeFigureOut">
              <a:rPr lang="en-US" smtClean="0"/>
              <a:pPr/>
              <a:t>6/17/2021</a:t>
            </a:fld>
            <a:endParaRPr lang="en-US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C0F5CE-AAE1-7B4B-B347-C0F901FA6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Poppins" pitchFamily="2" charset="77"/>
                <a:cs typeface="Poppins" pitchFamily="2" charset="77"/>
              </a:defRPr>
            </a:lvl1pPr>
          </a:lstStyle>
          <a:p>
            <a:endParaRPr lang="en-US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863921-207F-F843-89A9-87014E82A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Poppins" pitchFamily="2" charset="77"/>
                <a:cs typeface="Poppins" pitchFamily="2" charset="77"/>
              </a:defRPr>
            </a:lvl1pPr>
          </a:lstStyle>
          <a:p>
            <a:fld id="{E6B5F30B-C94E-9249-82A5-E96207927ABB}" type="slidenum">
              <a:rPr lang="en-US" smtClean="0"/>
              <a:pPr/>
              <a:t>‹#›</a:t>
            </a:fld>
            <a:endParaRPr lang="en-US"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7639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DAE492-C96B-D24A-9FAC-8461463DE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36B8A-CFAA-CD49-BA52-E8F087F9DCFB}" type="datetimeFigureOut">
              <a:rPr lang="en-US" smtClean="0"/>
              <a:t>6/17/2021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72D847-6F74-BD42-9865-D1BDCD793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334B41-DD1E-BF41-84AD-49D1CF27D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5F30B-C94E-9249-82A5-E96207927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02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5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91FB8C-1AC9-6E44-B9A7-FAA4E60E6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038C8-5B4B-BB42-8359-D55606F07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0B4C2-90BB-0644-9120-B316123176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420065"/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fld id="{8FA36B8A-CFAA-CD49-BA52-E8F087F9DCFB}" type="datetimeFigureOut">
              <a:rPr lang="en-US" smtClean="0"/>
              <a:pPr/>
              <a:t>6/17/2021</a:t>
            </a:fld>
            <a:endParaRPr lang="en-US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9298E-3512-DE49-A3E4-5685D59803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420065"/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endParaRPr lang="en-US" dirty="0">
              <a:latin typeface="Poppins" pitchFamily="2" charset="77"/>
              <a:cs typeface="Poppins" pitchFamily="2" charset="77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F0EAC-5735-8146-96E2-CA01A44D0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420065"/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fld id="{E6B5F30B-C94E-9249-82A5-E96207927ABB}" type="slidenum">
              <a:rPr lang="en-US" smtClean="0"/>
              <a:pPr/>
              <a:t>‹#›</a:t>
            </a:fld>
            <a:endParaRPr lang="en-US" dirty="0"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7277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420065"/>
          </a:solidFill>
          <a:latin typeface="Poppins" pitchFamily="2" charset="77"/>
          <a:ea typeface="+mj-ea"/>
          <a:cs typeface="Poppins" pitchFamily="2" charset="77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A900C0"/>
        </a:buClr>
        <a:buFont typeface="Calibri Light" panose="020F0302020204030204" pitchFamily="34" charset="0"/>
        <a:buChar char="•"/>
        <a:defRPr sz="2400" kern="1200">
          <a:solidFill>
            <a:schemeClr val="tx1"/>
          </a:solidFill>
          <a:latin typeface="Poppins" pitchFamily="2" charset="77"/>
          <a:ea typeface="+mn-ea"/>
          <a:cs typeface="Poppins" pitchFamily="2" charset="77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A900C0"/>
        </a:buClr>
        <a:buFont typeface="Calibri Light" panose="020F0302020204030204" pitchFamily="34" charset="0"/>
        <a:buChar char="•"/>
        <a:defRPr sz="2400" kern="1200">
          <a:solidFill>
            <a:schemeClr val="tx1"/>
          </a:solidFill>
          <a:latin typeface="Poppins" pitchFamily="2" charset="77"/>
          <a:ea typeface="+mn-ea"/>
          <a:cs typeface="Poppins" pitchFamily="2" charset="77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A900C0"/>
        </a:buClr>
        <a:buFont typeface="Calibri Light" panose="020F0302020204030204" pitchFamily="34" charset="0"/>
        <a:buChar char="•"/>
        <a:defRPr sz="2400" kern="1200">
          <a:solidFill>
            <a:schemeClr val="tx1"/>
          </a:solidFill>
          <a:latin typeface="Poppins" pitchFamily="2" charset="77"/>
          <a:ea typeface="+mn-ea"/>
          <a:cs typeface="Poppins" pitchFamily="2" charset="77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A900C0"/>
        </a:buClr>
        <a:buFont typeface="Calibri Light" panose="020F0302020204030204" pitchFamily="34" charset="0"/>
        <a:buChar char="•"/>
        <a:defRPr sz="2400" kern="1200">
          <a:solidFill>
            <a:schemeClr val="tx1"/>
          </a:solidFill>
          <a:latin typeface="Poppins" pitchFamily="2" charset="77"/>
          <a:ea typeface="+mn-ea"/>
          <a:cs typeface="Poppins" pitchFamily="2" charset="77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A900C0"/>
        </a:buClr>
        <a:buFont typeface="Calibri Light" panose="020F0302020204030204" pitchFamily="34" charset="0"/>
        <a:buChar char="•"/>
        <a:defRPr sz="2400" kern="1200">
          <a:solidFill>
            <a:schemeClr val="tx1"/>
          </a:solidFill>
          <a:latin typeface="Poppins" pitchFamily="2" charset="77"/>
          <a:ea typeface="+mn-ea"/>
          <a:cs typeface="Poppins" pitchFamily="2" charset="77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7.mp4"/><Relationship Id="rId1" Type="http://schemas.microsoft.com/office/2007/relationships/media" Target="../media/media7.mp4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9.mp4"/><Relationship Id="rId1" Type="http://schemas.microsoft.com/office/2007/relationships/media" Target="../media/media9.mp4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0.mp3"/><Relationship Id="rId1" Type="http://schemas.microsoft.com/office/2007/relationships/media" Target="../media/media10.mp3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1.mp3"/><Relationship Id="rId1" Type="http://schemas.microsoft.com/office/2007/relationships/media" Target="../media/media11.mp3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9.mp4"/><Relationship Id="rId1" Type="http://schemas.microsoft.com/office/2007/relationships/media" Target="../media/media9.mp4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2.mp3"/><Relationship Id="rId1" Type="http://schemas.microsoft.com/office/2007/relationships/media" Target="../media/media12.mp3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3.mp3"/><Relationship Id="rId1" Type="http://schemas.microsoft.com/office/2007/relationships/media" Target="../media/media13.mp3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4.mp3"/><Relationship Id="rId1" Type="http://schemas.microsoft.com/office/2007/relationships/media" Target="../media/media14.mp3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15.mp3"/><Relationship Id="rId1" Type="http://schemas.microsoft.com/office/2007/relationships/media" Target="../media/media15.mp3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6.mp3"/><Relationship Id="rId1" Type="http://schemas.microsoft.com/office/2007/relationships/media" Target="../media/media16.mp3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7.mp3"/><Relationship Id="rId1" Type="http://schemas.microsoft.com/office/2007/relationships/media" Target="../media/media17.mp3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3.mp3"/><Relationship Id="rId1" Type="http://schemas.microsoft.com/office/2007/relationships/media" Target="../media/media3.mp3"/><Relationship Id="rId6" Type="http://schemas.openxmlformats.org/officeDocument/2006/relationships/image" Target="../media/image5.png"/><Relationship Id="rId5" Type="http://schemas.openxmlformats.org/officeDocument/2006/relationships/hyperlink" Target="https://tink.uk/" TargetMode="Externa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5.mp3"/><Relationship Id="rId1" Type="http://schemas.microsoft.com/office/2007/relationships/media" Target="../media/media5.mp3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p3"/><Relationship Id="rId1" Type="http://schemas.microsoft.com/office/2007/relationships/media" Target="../media/media6.mp3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2501B-7A0E-2D43-B997-03B8A4E06F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TechnoLogic – Human after 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2636B7-C517-F94C-9A7D-0ACAD13CAE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Léonie Watson, TetraLogical</a:t>
            </a:r>
          </a:p>
        </p:txBody>
      </p:sp>
    </p:spTree>
    <p:extLst>
      <p:ext uri="{BB962C8B-B14F-4D97-AF65-F5344CB8AC3E}">
        <p14:creationId xmlns:p14="http://schemas.microsoft.com/office/powerpoint/2010/main" val="2522020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C5681-07EC-4288-8AFA-CBFB4496B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Interactive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C8D83-ABA4-46DF-AB95-FAE18C7F3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HTML has interactive elements that receive focus, including: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&lt;a href=“…”&gt;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&lt;button&gt;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&lt;input&gt;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&lt;select&gt;</a:t>
            </a:r>
          </a:p>
        </p:txBody>
      </p:sp>
    </p:spTree>
    <p:extLst>
      <p:ext uri="{BB962C8B-B14F-4D97-AF65-F5344CB8AC3E}">
        <p14:creationId xmlns:p14="http://schemas.microsoft.com/office/powerpoint/2010/main" val="4052631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ACAAA-C4FC-4CF9-9D20-42B4A35AE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DOM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A5599-2969-4C7E-90F5-7D29631D1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&lt;button&gt;1&lt;/button&gt;</a:t>
            </a:r>
          </a:p>
          <a:p>
            <a:pPr marL="0" indent="0">
              <a:buNone/>
            </a:pPr>
            <a:r>
              <a:rPr lang="en-GB" dirty="0"/>
              <a:t>&lt;button&gt;2&lt;/button&gt;</a:t>
            </a:r>
          </a:p>
          <a:p>
            <a:pPr marL="0" indent="0">
              <a:buNone/>
            </a:pPr>
            <a:r>
              <a:rPr lang="en-GB" dirty="0"/>
              <a:t>&lt;button&gt;3&lt;/button&gt;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8293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F9573-0847-4B56-B970-CE6D92A23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DOM order demo</a:t>
            </a:r>
          </a:p>
        </p:txBody>
      </p:sp>
      <p:pic>
        <p:nvPicPr>
          <p:cNvPr id="4" name="screen-reader-demo-dom-order">
            <a:hlinkClick r:id="" action="ppaction://media"/>
            <a:extLst>
              <a:ext uri="{FF2B5EF4-FFF2-40B4-BE49-F238E27FC236}">
                <a16:creationId xmlns:a16="http://schemas.microsoft.com/office/drawing/2014/main" id="{2D3EB735-C3F2-463B-B83C-6DA8D5DC3394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205038" y="1825625"/>
            <a:ext cx="7781925" cy="4351338"/>
          </a:xfrm>
        </p:spPr>
      </p:pic>
    </p:spTree>
    <p:extLst>
      <p:ext uri="{BB962C8B-B14F-4D97-AF65-F5344CB8AC3E}">
        <p14:creationId xmlns:p14="http://schemas.microsoft.com/office/powerpoint/2010/main" val="1673289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57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9C179-CAA9-488D-BAA2-E17C61E2E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Expected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41B03-D71B-42EE-ADA0-3B071686F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Interactive elements have expected interactions provided by the browser: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 link is activated by click, tap or the Enter key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 button is activated by click, tap or the Enter or Space key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An input is activated by click, tap or the Enter key</a:t>
            </a:r>
          </a:p>
        </p:txBody>
      </p:sp>
    </p:spTree>
    <p:extLst>
      <p:ext uri="{BB962C8B-B14F-4D97-AF65-F5344CB8AC3E}">
        <p14:creationId xmlns:p14="http://schemas.microsoft.com/office/powerpoint/2010/main" val="3428822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60104-BF7C-4377-8A6B-8D4FC1F410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"Snap it, work it, quick - erase it“”</a:t>
            </a:r>
          </a:p>
        </p:txBody>
      </p:sp>
      <p:pic>
        <p:nvPicPr>
          <p:cNvPr id="3" name="4">
            <a:hlinkClick r:id="" action="ppaction://media"/>
            <a:extLst>
              <a:ext uri="{FF2B5EF4-FFF2-40B4-BE49-F238E27FC236}">
                <a16:creationId xmlns:a16="http://schemas.microsoft.com/office/drawing/2014/main" id="{6F4169B5-C0C3-43CC-A0F6-7E4D5B830B7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485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5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FBC81-1B7D-4BFA-9668-945C9264B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&lt;details&gt; and &lt;summary&gt;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8F47F-CC2F-4EDC-91C2-C2F374291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&lt;details&gt;</a:t>
            </a:r>
          </a:p>
          <a:p>
            <a:pPr marL="0" indent="0">
              <a:buNone/>
            </a:pPr>
            <a:r>
              <a:rPr lang="en-GB" dirty="0"/>
              <a:t>&lt;summary&gt;Tequila...&lt;/summary&gt;</a:t>
            </a:r>
          </a:p>
          <a:p>
            <a:pPr marL="0" indent="0">
              <a:buNone/>
            </a:pPr>
            <a:r>
              <a:rPr lang="en-GB" dirty="0"/>
              <a:t>Makes me happy!</a:t>
            </a:r>
          </a:p>
          <a:p>
            <a:pPr marL="0" indent="0">
              <a:buNone/>
            </a:pPr>
            <a:r>
              <a:rPr lang="en-GB" dirty="0"/>
              <a:t>&lt;/details&gt;</a:t>
            </a:r>
          </a:p>
        </p:txBody>
      </p:sp>
    </p:spTree>
    <p:extLst>
      <p:ext uri="{BB962C8B-B14F-4D97-AF65-F5344CB8AC3E}">
        <p14:creationId xmlns:p14="http://schemas.microsoft.com/office/powerpoint/2010/main" val="1918749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D35D8-EBD5-45B6-A0AE-FA9216E63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accessibility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21828-3BAE-4E90-AB48-64289E83D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Role: button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State: focusable, focused, expandable, collapsed</a:t>
            </a:r>
          </a:p>
        </p:txBody>
      </p:sp>
    </p:spTree>
    <p:extLst>
      <p:ext uri="{BB962C8B-B14F-4D97-AF65-F5344CB8AC3E}">
        <p14:creationId xmlns:p14="http://schemas.microsoft.com/office/powerpoint/2010/main" val="2547513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125A2-7073-4130-AA1D-67E5C5431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Screen reader demo</a:t>
            </a:r>
          </a:p>
        </p:txBody>
      </p:sp>
      <p:pic>
        <p:nvPicPr>
          <p:cNvPr id="4" name="screen-reader-demo-details-summary">
            <a:hlinkClick r:id="" action="ppaction://media"/>
            <a:extLst>
              <a:ext uri="{FF2B5EF4-FFF2-40B4-BE49-F238E27FC236}">
                <a16:creationId xmlns:a16="http://schemas.microsoft.com/office/drawing/2014/main" id="{D1AB40DA-A36F-42E0-97FE-42369ACDEA94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205038" y="1825625"/>
            <a:ext cx="7781925" cy="4351338"/>
          </a:xfrm>
        </p:spPr>
      </p:pic>
    </p:spTree>
    <p:extLst>
      <p:ext uri="{BB962C8B-B14F-4D97-AF65-F5344CB8AC3E}">
        <p14:creationId xmlns:p14="http://schemas.microsoft.com/office/powerpoint/2010/main" val="313867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36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FD8D3-8821-4DBC-87AD-2DDC1315F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Platform accessibility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A478B-545C-4166-9050-8930B7648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OS level accessibility API on Windows, MacOS, iOS, Android, and Linux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Accessibility API: a key to web accessibility:</a:t>
            </a:r>
          </a:p>
          <a:p>
            <a:pPr marL="0" indent="0">
              <a:buNone/>
            </a:pPr>
            <a:r>
              <a:rPr lang="en-GB" dirty="0"/>
              <a:t>https://smashingmagazine.com/2015/03/web-accessibility-with-accessibility-api/</a:t>
            </a:r>
          </a:p>
        </p:txBody>
      </p:sp>
    </p:spTree>
    <p:extLst>
      <p:ext uri="{BB962C8B-B14F-4D97-AF65-F5344CB8AC3E}">
        <p14:creationId xmlns:p14="http://schemas.microsoft.com/office/powerpoint/2010/main" val="4267259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821E0-30D7-4541-8AF4-05521AE5D4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"Write it, cut it, paste it, save it”</a:t>
            </a:r>
          </a:p>
        </p:txBody>
      </p:sp>
      <p:pic>
        <p:nvPicPr>
          <p:cNvPr id="3" name="5">
            <a:hlinkClick r:id="" action="ppaction://media"/>
            <a:extLst>
              <a:ext uri="{FF2B5EF4-FFF2-40B4-BE49-F238E27FC236}">
                <a16:creationId xmlns:a16="http://schemas.microsoft.com/office/drawing/2014/main" id="{BCF92E18-8F5F-42DB-BB4C-1EC43C48515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5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5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AE0B6-19DA-46C5-9834-AA4C366DA7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"Buy it, use it, break it, fix it”</a:t>
            </a:r>
          </a:p>
        </p:txBody>
      </p:sp>
      <p:pic>
        <p:nvPicPr>
          <p:cNvPr id="3" name="1">
            <a:hlinkClick r:id="" action="ppaction://media"/>
            <a:extLst>
              <a:ext uri="{FF2B5EF4-FFF2-40B4-BE49-F238E27FC236}">
                <a16:creationId xmlns:a16="http://schemas.microsoft.com/office/drawing/2014/main" id="{8B96AD96-FE49-4839-9212-B1D6E1F64BB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67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7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0B063-1647-4783-BEC3-88CF0A11B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B0392-5FFD-4C40-9CDE-29635EEAB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Attributes that polyfill missing role, name, and state information for screen readers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ARIA 1.1 (W3C Recommendation)</a:t>
            </a:r>
          </a:p>
          <a:p>
            <a:pPr marL="0" indent="0">
              <a:buNone/>
            </a:pPr>
            <a:r>
              <a:rPr lang="en-GB" dirty="0"/>
              <a:t>https://w3.org/TR/wai-aria-1.1</a:t>
            </a:r>
          </a:p>
        </p:txBody>
      </p:sp>
    </p:spTree>
    <p:extLst>
      <p:ext uri="{BB962C8B-B14F-4D97-AF65-F5344CB8AC3E}">
        <p14:creationId xmlns:p14="http://schemas.microsoft.com/office/powerpoint/2010/main" val="2351484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50AB8-35A7-4931-A632-33770DB39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role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0FFF3-CCBC-45DB-81DB-AA294353A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70+ roles, including: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tablist, tab, tab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checkbox, radio, textbox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table, row, cell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toolbar, menu, </a:t>
            </a:r>
            <a:r>
              <a:rPr lang="en-GB" dirty="0" err="1"/>
              <a:t>menubar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9852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EA05A-A432-470F-A23D-CDD9C04BF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aria-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7D648-D275-492E-975C-70C49BDEA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45+ states and properties, including: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aria-invalid, aria-required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aria-pressed, aria-expanded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aria-controls, aria-owns</a:t>
            </a:r>
          </a:p>
        </p:txBody>
      </p:sp>
    </p:spTree>
    <p:extLst>
      <p:ext uri="{BB962C8B-B14F-4D97-AF65-F5344CB8AC3E}">
        <p14:creationId xmlns:p14="http://schemas.microsoft.com/office/powerpoint/2010/main" val="1188053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DD43C-29E3-4784-806D-C02979D555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"Load it, check it, quick - rewrite it”</a:t>
            </a:r>
          </a:p>
        </p:txBody>
      </p:sp>
      <p:pic>
        <p:nvPicPr>
          <p:cNvPr id="3" name="6">
            <a:hlinkClick r:id="" action="ppaction://media"/>
            <a:extLst>
              <a:ext uri="{FF2B5EF4-FFF2-40B4-BE49-F238E27FC236}">
                <a16:creationId xmlns:a16="http://schemas.microsoft.com/office/drawing/2014/main" id="{4511E8C9-FCF9-4B85-8A62-C9A9C798095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593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0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39515-E1EA-4C54-977F-E26A87660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Reinventing a disclosure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3BA19-64C8-4A0B-B42D-11E8B892F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&lt;span id="button"&gt;Tequila &lt;span id="icon"&gt;&lt;/span&gt;&lt;/span&gt;</a:t>
            </a:r>
          </a:p>
          <a:p>
            <a:pPr marL="0" indent="0">
              <a:buNone/>
            </a:pPr>
            <a:r>
              <a:rPr lang="en-GB" dirty="0"/>
              <a:t>&lt;div id="content"&gt;Makes me happy&lt;/div&gt;</a:t>
            </a:r>
          </a:p>
        </p:txBody>
      </p:sp>
    </p:spTree>
    <p:extLst>
      <p:ext uri="{BB962C8B-B14F-4D97-AF65-F5344CB8AC3E}">
        <p14:creationId xmlns:p14="http://schemas.microsoft.com/office/powerpoint/2010/main" val="32380485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A4563-3919-49F2-B5DB-CF7CFD060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Keyboard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73256-55AF-47B7-A32F-746FCEA7B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		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7184B94-0FE0-497C-8626-1962364ED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837" y="2995612"/>
            <a:ext cx="183832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876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D720B-0F30-48D4-B311-D80362014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tabindex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1062E-A474-4915-98E3-82318C358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&lt;span id="button" tabindex="0"&gt;Tequila &lt;span id="icon"&gt;&lt;/span&gt;&lt;/span&gt;&lt;script&gt;</a:t>
            </a:r>
          </a:p>
          <a:p>
            <a:pPr marL="0" indent="0">
              <a:buNone/>
            </a:pPr>
            <a:r>
              <a:rPr lang="en-GB" dirty="0"/>
              <a:t>  var button = </a:t>
            </a:r>
            <a:r>
              <a:rPr lang="en-GB" dirty="0" err="1"/>
              <a:t>document.getElementById</a:t>
            </a:r>
            <a:r>
              <a:rPr lang="en-GB" dirty="0"/>
              <a:t>('button');</a:t>
            </a:r>
          </a:p>
          <a:p>
            <a:pPr marL="0" indent="0">
              <a:buNone/>
            </a:pPr>
            <a:r>
              <a:rPr lang="en-GB" dirty="0"/>
              <a:t>  </a:t>
            </a:r>
            <a:r>
              <a:rPr lang="en-GB" dirty="0" err="1"/>
              <a:t>button.setAttribute</a:t>
            </a:r>
            <a:r>
              <a:rPr lang="en-GB" dirty="0"/>
              <a:t>('tabindex', 0);</a:t>
            </a:r>
          </a:p>
          <a:p>
            <a:pPr marL="0" indent="0">
              <a:buNone/>
            </a:pPr>
            <a:r>
              <a:rPr lang="en-GB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9311285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79323-96DB-47F0-80D6-B78B845C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role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E9D0C-3ECA-4FC7-9F11-27156B7E7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button.setAttribute</a:t>
            </a:r>
            <a:r>
              <a:rPr lang="en-GB" dirty="0"/>
              <a:t>('role', 'button');</a:t>
            </a:r>
          </a:p>
        </p:txBody>
      </p:sp>
    </p:spTree>
    <p:extLst>
      <p:ext uri="{BB962C8B-B14F-4D97-AF65-F5344CB8AC3E}">
        <p14:creationId xmlns:p14="http://schemas.microsoft.com/office/powerpoint/2010/main" val="15671222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3C52C8-82FC-4B72-833E-6ADB2B148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aria-expanded attribute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C05E300-59ED-4391-B6C3-61D18BB4A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button.setAttribute</a:t>
            </a:r>
            <a:r>
              <a:rPr lang="en-GB" dirty="0"/>
              <a:t>('aria-expanded', 'false');</a:t>
            </a:r>
          </a:p>
        </p:txBody>
      </p:sp>
    </p:spTree>
    <p:extLst>
      <p:ext uri="{BB962C8B-B14F-4D97-AF65-F5344CB8AC3E}">
        <p14:creationId xmlns:p14="http://schemas.microsoft.com/office/powerpoint/2010/main" val="9700467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11F30-2BA3-4883-BC37-2EA72D33E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aria-hidden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A6953-7591-40D6-BE26-52DC74C0A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icon.setAttribute</a:t>
            </a:r>
            <a:r>
              <a:rPr lang="en-GB" dirty="0"/>
              <a:t>('aria-hidden', 'true');</a:t>
            </a:r>
          </a:p>
        </p:txBody>
      </p:sp>
    </p:spTree>
    <p:extLst>
      <p:ext uri="{BB962C8B-B14F-4D97-AF65-F5344CB8AC3E}">
        <p14:creationId xmlns:p14="http://schemas.microsoft.com/office/powerpoint/2010/main" val="4193999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7A8A9-8C0E-416F-B79A-632A900737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"Trash it, change it, mail - upgrade it"</a:t>
            </a:r>
          </a:p>
        </p:txBody>
      </p:sp>
      <p:pic>
        <p:nvPicPr>
          <p:cNvPr id="3" name="2">
            <a:hlinkClick r:id="" action="ppaction://media"/>
            <a:extLst>
              <a:ext uri="{FF2B5EF4-FFF2-40B4-BE49-F238E27FC236}">
                <a16:creationId xmlns:a16="http://schemas.microsoft.com/office/drawing/2014/main" id="{F18A9A80-1D8B-424B-8E6E-9DA71BE978E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826370" y="3124200"/>
            <a:ext cx="0" cy="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895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0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F7B9F-9ECF-41B7-A4E0-111B0D274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hidden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15082-F662-4079-B083-FC5DDA5C4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content.setAttribute</a:t>
            </a:r>
            <a:r>
              <a:rPr lang="en-GB" dirty="0"/>
              <a:t>('hidden', 'true');</a:t>
            </a:r>
          </a:p>
        </p:txBody>
      </p:sp>
    </p:spTree>
    <p:extLst>
      <p:ext uri="{BB962C8B-B14F-4D97-AF65-F5344CB8AC3E}">
        <p14:creationId xmlns:p14="http://schemas.microsoft.com/office/powerpoint/2010/main" val="35623089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63722-2A1B-465D-9897-B1FAA53E3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rendered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9D83E-24A4-4CF9-922B-D3A647271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&lt;span id="button" tabindex="0" role="button"</a:t>
            </a:r>
          </a:p>
          <a:p>
            <a:pPr marL="0" indent="0">
              <a:buNone/>
            </a:pPr>
            <a:r>
              <a:rPr lang="en-GB" dirty="0"/>
              <a:t>      aria-expanded="false" aria-controls="content"&gt;</a:t>
            </a:r>
          </a:p>
          <a:p>
            <a:pPr marL="0" indent="0">
              <a:buNone/>
            </a:pPr>
            <a:r>
              <a:rPr lang="en-GB" dirty="0"/>
              <a:t>    Tequila &lt;span id="icon" aria-hidden="true"&gt;&lt;/span&gt;</a:t>
            </a:r>
          </a:p>
          <a:p>
            <a:pPr marL="0" indent="0">
              <a:buNone/>
            </a:pPr>
            <a:r>
              <a:rPr lang="en-GB" dirty="0"/>
              <a:t>&lt;/span&gt;</a:t>
            </a:r>
          </a:p>
          <a:p>
            <a:pPr marL="0" indent="0">
              <a:buNone/>
            </a:pPr>
            <a:r>
              <a:rPr lang="en-GB" dirty="0"/>
              <a:t>&lt;div id="content" hidden&gt;Makes me happy&lt;/div&gt;</a:t>
            </a:r>
          </a:p>
        </p:txBody>
      </p:sp>
    </p:spTree>
    <p:extLst>
      <p:ext uri="{BB962C8B-B14F-4D97-AF65-F5344CB8AC3E}">
        <p14:creationId xmlns:p14="http://schemas.microsoft.com/office/powerpoint/2010/main" val="20893644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D7B5F-D38C-4100-B3B9-D6C7B3D7C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Mouse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9FC9E-8DC4-4C46-A089-5272B5EE8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button.addEventListener</a:t>
            </a:r>
            <a:r>
              <a:rPr lang="en-GB" dirty="0"/>
              <a:t>('click', disclose, false);</a:t>
            </a:r>
          </a:p>
        </p:txBody>
      </p:sp>
    </p:spTree>
    <p:extLst>
      <p:ext uri="{BB962C8B-B14F-4D97-AF65-F5344CB8AC3E}">
        <p14:creationId xmlns:p14="http://schemas.microsoft.com/office/powerpoint/2010/main" val="16244158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0445F-65FD-420B-ADC7-FE6839104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Keyboard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32CA7-3552-467E-8FCF-4BFB99A58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button.addEventListener</a:t>
            </a:r>
            <a:r>
              <a:rPr lang="en-GB" dirty="0"/>
              <a:t>('</a:t>
            </a:r>
            <a:r>
              <a:rPr lang="en-GB" dirty="0" err="1"/>
              <a:t>keydown</a:t>
            </a:r>
            <a:r>
              <a:rPr lang="en-GB" dirty="0"/>
              <a:t>', function(event) {</a:t>
            </a:r>
          </a:p>
          <a:p>
            <a:pPr marL="0" indent="0">
              <a:buNone/>
            </a:pPr>
            <a:r>
              <a:rPr lang="en-GB" dirty="0"/>
              <a:t>    if (</a:t>
            </a:r>
            <a:r>
              <a:rPr lang="en-GB" dirty="0" err="1"/>
              <a:t>event.keyCode</a:t>
            </a:r>
            <a:r>
              <a:rPr lang="en-GB" dirty="0"/>
              <a:t> == 13 || </a:t>
            </a:r>
            <a:r>
              <a:rPr lang="en-GB" dirty="0" err="1"/>
              <a:t>event.keyCode</a:t>
            </a:r>
            <a:r>
              <a:rPr lang="en-GB" dirty="0"/>
              <a:t> ==32) {</a:t>
            </a:r>
          </a:p>
          <a:p>
            <a:pPr marL="0" indent="0">
              <a:buNone/>
            </a:pPr>
            <a:r>
              <a:rPr lang="en-GB" dirty="0"/>
              <a:t>        disclose();</a:t>
            </a:r>
          </a:p>
          <a:p>
            <a:pPr marL="0" indent="0">
              <a:buNone/>
            </a:pPr>
            <a:r>
              <a:rPr lang="en-GB" dirty="0"/>
              <a:t>    }</a:t>
            </a:r>
          </a:p>
          <a:p>
            <a:pPr marL="0" indent="0">
              <a:buNone/>
            </a:pPr>
            <a:r>
              <a:rPr lang="en-GB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7554256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508BB-C551-4250-A299-41D0D7715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Making it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9BED7-8C28-47A9-9022-F69A97A50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if (</a:t>
            </a:r>
            <a:r>
              <a:rPr lang="en-GB" dirty="0" err="1"/>
              <a:t>content.hasAttribute</a:t>
            </a:r>
            <a:r>
              <a:rPr lang="en-GB" dirty="0"/>
              <a:t>('hidden')) {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err="1"/>
              <a:t>button.setAttribute</a:t>
            </a:r>
            <a:r>
              <a:rPr lang="en-GB" dirty="0"/>
              <a:t>('aria-expanded', 'true');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err="1"/>
              <a:t>button.setAttribute</a:t>
            </a:r>
            <a:r>
              <a:rPr lang="en-GB" dirty="0"/>
              <a:t>('aria-controls', 'content');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err="1"/>
              <a:t>content.removeAttribute</a:t>
            </a:r>
            <a:r>
              <a:rPr lang="en-GB" dirty="0"/>
              <a:t>('hidden');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r>
              <a:rPr lang="en-GB" dirty="0"/>
              <a:t>else {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err="1"/>
              <a:t>button.setAttribute</a:t>
            </a:r>
            <a:r>
              <a:rPr lang="en-GB" dirty="0"/>
              <a:t>('aria-expanded', 'false');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err="1"/>
              <a:t>content.setAttribute</a:t>
            </a:r>
            <a:r>
              <a:rPr lang="en-GB" dirty="0"/>
              <a:t>('hidden', 'true');</a:t>
            </a:r>
          </a:p>
          <a:p>
            <a:pPr marL="0" indent="0">
              <a:buNone/>
            </a:pPr>
            <a:r>
              <a:rPr lang="en-GB" dirty="0"/>
              <a:t>    </a:t>
            </a:r>
            <a:r>
              <a:rPr lang="en-GB" dirty="0" err="1"/>
              <a:t>button.removeAttribute</a:t>
            </a:r>
            <a:r>
              <a:rPr lang="en-GB" dirty="0"/>
              <a:t>('aria-controls');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9317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8A100-2292-442D-BB1D-5DD83315A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Screen reader demo</a:t>
            </a:r>
          </a:p>
        </p:txBody>
      </p:sp>
      <p:pic>
        <p:nvPicPr>
          <p:cNvPr id="4" name="screen-reader-demo-disclosure">
            <a:hlinkClick r:id="" action="ppaction://media"/>
            <a:extLst>
              <a:ext uri="{FF2B5EF4-FFF2-40B4-BE49-F238E27FC236}">
                <a16:creationId xmlns:a16="http://schemas.microsoft.com/office/drawing/2014/main" id="{C189370A-2DB7-4EA8-99EF-01F3EBA06894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205038" y="1843210"/>
            <a:ext cx="7781925" cy="4351338"/>
          </a:xfrm>
        </p:spPr>
      </p:pic>
    </p:spTree>
    <p:extLst>
      <p:ext uri="{BB962C8B-B14F-4D97-AF65-F5344CB8AC3E}">
        <p14:creationId xmlns:p14="http://schemas.microsoft.com/office/powerpoint/2010/main" val="78863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36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35EBC-A74E-4779-A928-B0A7F88EFD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"Lock it, fill it, call it, find it”</a:t>
            </a:r>
          </a:p>
        </p:txBody>
      </p:sp>
      <p:pic>
        <p:nvPicPr>
          <p:cNvPr id="3" name="8">
            <a:hlinkClick r:id="" action="ppaction://media"/>
            <a:extLst>
              <a:ext uri="{FF2B5EF4-FFF2-40B4-BE49-F238E27FC236}">
                <a16:creationId xmlns:a16="http://schemas.microsoft.com/office/drawing/2014/main" id="{3604CBDD-281E-466A-AC30-1E7DEF25087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58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4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D63334F0-9203-4A96-A8B6-161F2513C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0975"/>
            <a:ext cx="10515600" cy="1325563"/>
          </a:xfrm>
        </p:spPr>
        <p:txBody>
          <a:bodyPr/>
          <a:lstStyle/>
          <a:p>
            <a:r>
              <a:rPr lang="en-GB" dirty="0"/>
              <a:t>Space Jam</a:t>
            </a:r>
          </a:p>
        </p:txBody>
      </p:sp>
      <p:pic>
        <p:nvPicPr>
          <p:cNvPr id="23" name="Content Placeholder 22" descr="A picture containing text&#10;&#10;Description automatically generated">
            <a:extLst>
              <a:ext uri="{FF2B5EF4-FFF2-40B4-BE49-F238E27FC236}">
                <a16:creationId xmlns:a16="http://schemas.microsoft.com/office/drawing/2014/main" id="{8043B3DB-5FB8-49E0-8F05-6AB58291D5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45554" y="1825625"/>
            <a:ext cx="2900892" cy="4351338"/>
          </a:xfrm>
        </p:spPr>
      </p:pic>
    </p:spTree>
    <p:extLst>
      <p:ext uri="{BB962C8B-B14F-4D97-AF65-F5344CB8AC3E}">
        <p14:creationId xmlns:p14="http://schemas.microsoft.com/office/powerpoint/2010/main" val="2995901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BAD4A-D01C-48C7-B376-27EF13251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Space Jam website</a:t>
            </a:r>
          </a:p>
        </p:txBody>
      </p:sp>
      <p:pic>
        <p:nvPicPr>
          <p:cNvPr id="5" name="Content Placeholder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0DC94C75-F63D-4C6F-A899-2797F2426A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27964" y="1825625"/>
            <a:ext cx="6536072" cy="4351338"/>
          </a:xfrm>
        </p:spPr>
      </p:pic>
    </p:spTree>
    <p:extLst>
      <p:ext uri="{BB962C8B-B14F-4D97-AF65-F5344CB8AC3E}">
        <p14:creationId xmlns:p14="http://schemas.microsoft.com/office/powerpoint/2010/main" val="33798874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F8B1B-6D5A-451E-8944-1B6E92ACE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Old-school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34CC9-B098-4955-848A-22FDE8BA4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&lt;body </a:t>
            </a:r>
            <a:r>
              <a:rPr lang="en-GB" dirty="0" err="1"/>
              <a:t>vlink</a:t>
            </a:r>
            <a:r>
              <a:rPr lang="en-GB" dirty="0"/>
              <a:t>="#ff4c4c"</a:t>
            </a:r>
          </a:p>
          <a:p>
            <a:pPr marL="0" indent="0">
              <a:buNone/>
            </a:pPr>
            <a:r>
              <a:rPr lang="en-GB" dirty="0"/>
              <a:t>      </a:t>
            </a:r>
            <a:r>
              <a:rPr lang="en-GB" dirty="0" err="1"/>
              <a:t>alink</a:t>
            </a:r>
            <a:r>
              <a:rPr lang="en-GB" dirty="0"/>
              <a:t>="#ff4c4c"</a:t>
            </a:r>
          </a:p>
          <a:p>
            <a:pPr marL="0" indent="0">
              <a:buNone/>
            </a:pPr>
            <a:r>
              <a:rPr lang="en-GB" dirty="0"/>
              <a:t>      link="#ff4c4c"</a:t>
            </a:r>
          </a:p>
          <a:p>
            <a:pPr marL="0" indent="0">
              <a:buNone/>
            </a:pPr>
            <a:r>
              <a:rPr lang="en-GB" dirty="0"/>
              <a:t>      text="#ff0000"</a:t>
            </a:r>
          </a:p>
          <a:p>
            <a:pPr marL="0" indent="0">
              <a:buNone/>
            </a:pPr>
            <a:r>
              <a:rPr lang="en-GB" dirty="0"/>
              <a:t>      </a:t>
            </a:r>
            <a:r>
              <a:rPr lang="en-GB" dirty="0" err="1"/>
              <a:t>bgcolor</a:t>
            </a:r>
            <a:r>
              <a:rPr lang="en-GB" dirty="0"/>
              <a:t>="#000000"</a:t>
            </a:r>
          </a:p>
          <a:p>
            <a:pPr marL="0" indent="0">
              <a:buNone/>
            </a:pPr>
            <a:r>
              <a:rPr lang="en-GB" dirty="0"/>
              <a:t>      background="</a:t>
            </a:r>
            <a:r>
              <a:rPr lang="en-GB" dirty="0" err="1"/>
              <a:t>img</a:t>
            </a:r>
            <a:r>
              <a:rPr lang="en-GB" dirty="0"/>
              <a:t>/bg_stars.gif"&gt;</a:t>
            </a:r>
          </a:p>
          <a:p>
            <a:pPr marL="0" indent="0">
              <a:buNone/>
            </a:pPr>
            <a:r>
              <a:rPr lang="en-GB" dirty="0"/>
              <a:t>...</a:t>
            </a:r>
          </a:p>
          <a:p>
            <a:pPr marL="0" indent="0">
              <a:buNone/>
            </a:pPr>
            <a:r>
              <a:rPr lang="en-GB" dirty="0"/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2706458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BA4FD-08B2-4586-B393-D701A403F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Implicit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552AD-EBBD-439C-99C4-A4DD57ECC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Most HTML elements have implicit semantics (role and state)</a:t>
            </a:r>
          </a:p>
        </p:txBody>
      </p:sp>
    </p:spTree>
    <p:extLst>
      <p:ext uri="{BB962C8B-B14F-4D97-AF65-F5344CB8AC3E}">
        <p14:creationId xmlns:p14="http://schemas.microsoft.com/office/powerpoint/2010/main" val="23600069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A1339-A88C-4A18-9CCA-828AF1B71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in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49C4C-1D05-4985-AE7C-08297E2BE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It's resilient, but: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No style override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No text resize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No layout flexibility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15838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5B495-A6E9-430F-8E67-4A48DB64BC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"Surf it, scroll it, pause it, click it”</a:t>
            </a:r>
          </a:p>
        </p:txBody>
      </p:sp>
      <p:pic>
        <p:nvPicPr>
          <p:cNvPr id="3" name="9">
            <a:hlinkClick r:id="" action="ppaction://media"/>
            <a:extLst>
              <a:ext uri="{FF2B5EF4-FFF2-40B4-BE49-F238E27FC236}">
                <a16:creationId xmlns:a16="http://schemas.microsoft.com/office/drawing/2014/main" id="{59B98380-0C11-48F1-9284-C636B7CED51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269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78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284C8-5513-4588-8E5D-02A294598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after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CACB2-FEB4-4DF0-A721-C0FA59153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804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#a:after {</a:t>
            </a:r>
          </a:p>
          <a:p>
            <a:pPr marL="0" indent="0">
              <a:buNone/>
            </a:pPr>
            <a:r>
              <a:rPr lang="en-GB" dirty="0"/>
              <a:t>  content: ' Makes me happy!';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  <a:p>
            <a:pPr marL="0" indent="0">
              <a:buNone/>
            </a:pPr>
            <a:r>
              <a:rPr lang="en-GB" dirty="0"/>
              <a:t>...</a:t>
            </a:r>
          </a:p>
          <a:p>
            <a:pPr marL="0" indent="0">
              <a:buNone/>
            </a:pPr>
            <a:r>
              <a:rPr lang="en-GB" dirty="0"/>
              <a:t>&lt;a href="/" id="a"&gt;Tequila!&lt;/a&gt;</a:t>
            </a:r>
          </a:p>
        </p:txBody>
      </p:sp>
    </p:spTree>
    <p:extLst>
      <p:ext uri="{BB962C8B-B14F-4D97-AF65-F5344CB8AC3E}">
        <p14:creationId xmlns:p14="http://schemas.microsoft.com/office/powerpoint/2010/main" val="15429359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A61B0-AAB9-4B56-B976-88CEFDBEC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CSS2.1 on the before/after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04337-C2E8-4AFE-A0A9-C9625085F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”Generated content does not alter the document tree. In particular, it is not fed back to the document language processor (e.g., for reparsing).”</a:t>
            </a:r>
          </a:p>
        </p:txBody>
      </p:sp>
    </p:spTree>
    <p:extLst>
      <p:ext uri="{BB962C8B-B14F-4D97-AF65-F5344CB8AC3E}">
        <p14:creationId xmlns:p14="http://schemas.microsoft.com/office/powerpoint/2010/main" val="39178402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88B4D-02F0-46C2-8608-E292561E4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DOM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0EF27-FF17-4FBF-A774-6611C2A3B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&lt;a href=“…” id=“a”&gt;Tequila!&lt;/a&gt;</a:t>
            </a:r>
          </a:p>
        </p:txBody>
      </p:sp>
    </p:spTree>
    <p:extLst>
      <p:ext uri="{BB962C8B-B14F-4D97-AF65-F5344CB8AC3E}">
        <p14:creationId xmlns:p14="http://schemas.microsoft.com/office/powerpoint/2010/main" val="8581219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745EA-0B45-4677-8D6C-D632810952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"Name it, rate it, tune it, print it”</a:t>
            </a:r>
          </a:p>
        </p:txBody>
      </p:sp>
      <p:pic>
        <p:nvPicPr>
          <p:cNvPr id="3" name="10">
            <a:hlinkClick r:id="" action="ppaction://media"/>
            <a:extLst>
              <a:ext uri="{FF2B5EF4-FFF2-40B4-BE49-F238E27FC236}">
                <a16:creationId xmlns:a16="http://schemas.microsoft.com/office/drawing/2014/main" id="{9D4C029F-B44E-42F5-ADC2-D6417BDE546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770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78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EFB14-CC54-4564-B56A-2CCD0908B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Screen reader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D6F4A-F5C9-4276-A276-2FBDB3BA0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“Tequila, makes me happy! [link]”</a:t>
            </a:r>
          </a:p>
        </p:txBody>
      </p:sp>
      <p:pic>
        <p:nvPicPr>
          <p:cNvPr id="4" name="screen-reader-demo-after">
            <a:hlinkClick r:id="" action="ppaction://media"/>
            <a:extLst>
              <a:ext uri="{FF2B5EF4-FFF2-40B4-BE49-F238E27FC236}">
                <a16:creationId xmlns:a16="http://schemas.microsoft.com/office/drawing/2014/main" id="{60033794-A8FB-40AA-A057-CD536CB3906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06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4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EC7F7-BD27-47C6-BA6E-187935F63E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"Touch it, bring it, pay it, watch it”</a:t>
            </a:r>
          </a:p>
        </p:txBody>
      </p:sp>
      <p:pic>
        <p:nvPicPr>
          <p:cNvPr id="3" name="11">
            <a:hlinkClick r:id="" action="ppaction://media"/>
            <a:extLst>
              <a:ext uri="{FF2B5EF4-FFF2-40B4-BE49-F238E27FC236}">
                <a16:creationId xmlns:a16="http://schemas.microsoft.com/office/drawing/2014/main" id="{60467306-CE3D-41CF-BC73-8CE628D2BFC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31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4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371AC-C573-4811-B1FE-E3A1EF052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 doesn’t have to be perfect…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8E468-0E54-4CDF-BA89-120219A10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Just a little bit better than yesterday</a:t>
            </a:r>
          </a:p>
        </p:txBody>
      </p:sp>
    </p:spTree>
    <p:extLst>
      <p:ext uri="{BB962C8B-B14F-4D97-AF65-F5344CB8AC3E}">
        <p14:creationId xmlns:p14="http://schemas.microsoft.com/office/powerpoint/2010/main" val="2022401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83F3C-A89D-42BB-85B3-ADF533585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Anthem for accessibility</a:t>
            </a:r>
          </a:p>
        </p:txBody>
      </p:sp>
      <p:pic>
        <p:nvPicPr>
          <p:cNvPr id="3" name="12">
            <a:hlinkClick r:id="" action="ppaction://media"/>
            <a:extLst>
              <a:ext uri="{FF2B5EF4-FFF2-40B4-BE49-F238E27FC236}">
                <a16:creationId xmlns:a16="http://schemas.microsoft.com/office/drawing/2014/main" id="{853D6B06-909C-4FC8-BB29-7967D338484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371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508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F50BF-0222-4879-8856-E6A843452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&lt;a&gt;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BDF8B-3F5D-4258-9AC2-381D8E32D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&lt;a href=</a:t>
            </a:r>
            <a:r>
              <a:rPr lang="en-GB" dirty="0">
                <a:hlinkClick r:id="rId5"/>
              </a:rPr>
              <a:t>https://tink.uk</a:t>
            </a:r>
            <a:r>
              <a:rPr lang="en-GB" dirty="0"/>
              <a:t>&gt;Tink.UK&lt;/a&gt;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Role: link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Name: “Tink.UK”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State: focusable</a:t>
            </a:r>
          </a:p>
        </p:txBody>
      </p:sp>
      <p:pic>
        <p:nvPicPr>
          <p:cNvPr id="4" name="screen-reader-demo-link">
            <a:hlinkClick r:id="" action="ppaction://media"/>
            <a:extLst>
              <a:ext uri="{FF2B5EF4-FFF2-40B4-BE49-F238E27FC236}">
                <a16:creationId xmlns:a16="http://schemas.microsoft.com/office/drawing/2014/main" id="{866A5A0B-F288-4ECD-B164-F579478FE6A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96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9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3F5C-884B-4863-9B98-EAD1235A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&lt;</a:t>
            </a:r>
            <a:r>
              <a:rPr lang="en-GB" dirty="0" err="1"/>
              <a:t>img</a:t>
            </a:r>
            <a:r>
              <a:rPr lang="en-GB" dirty="0"/>
              <a:t>&gt;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66BFF-90E2-4D69-BF12-CA2F24417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&lt;</a:t>
            </a:r>
            <a:r>
              <a:rPr lang="en-GB" dirty="0" err="1"/>
              <a:t>img</a:t>
            </a:r>
            <a:r>
              <a:rPr lang="en-GB" dirty="0"/>
              <a:t> </a:t>
            </a:r>
            <a:r>
              <a:rPr lang="en-GB" dirty="0" err="1"/>
              <a:t>src</a:t>
            </a:r>
            <a:r>
              <a:rPr lang="en-GB" dirty="0"/>
              <a:t>=“chamucos.png” alt=“A bottle of Chamucos tequila with the dancing devil logo”/&gt;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Role: </a:t>
            </a:r>
            <a:r>
              <a:rPr lang="en-GB" dirty="0" err="1"/>
              <a:t>img</a:t>
            </a:r>
            <a:r>
              <a:rPr lang="en-GB" dirty="0"/>
              <a:t> or graphic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Name: “A bottle of Chamucos tequila with the dancing devil logo”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State: -</a:t>
            </a:r>
          </a:p>
        </p:txBody>
      </p:sp>
      <p:pic>
        <p:nvPicPr>
          <p:cNvPr id="4" name="screen-reader-demo-image">
            <a:hlinkClick r:id="" action="ppaction://media"/>
            <a:extLst>
              <a:ext uri="{FF2B5EF4-FFF2-40B4-BE49-F238E27FC236}">
                <a16:creationId xmlns:a16="http://schemas.microsoft.com/office/drawing/2014/main" id="{CB5573C9-39EB-4FA8-8FE9-1CACFE99D29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67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59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5A371-7E1C-4FCB-B6A9-B44B45F2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Neutral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25723-F9E8-40F3-B394-19CE8417A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Some elements do not convey role or state</a:t>
            </a:r>
          </a:p>
        </p:txBody>
      </p:sp>
    </p:spTree>
    <p:extLst>
      <p:ext uri="{BB962C8B-B14F-4D97-AF65-F5344CB8AC3E}">
        <p14:creationId xmlns:p14="http://schemas.microsoft.com/office/powerpoint/2010/main" val="2620009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74F73-380A-4C44-B22C-A124365C7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&lt;div&gt; and &lt;span&gt;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6483F-8DFE-49EF-8BAB-43369B098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&lt;div&gt;</a:t>
            </a:r>
          </a:p>
          <a:p>
            <a:pPr marL="0" indent="0">
              <a:buNone/>
            </a:pPr>
            <a:r>
              <a:rPr lang="en-GB" dirty="0"/>
              <a:t>&lt;span class="button"&gt;</a:t>
            </a:r>
          </a:p>
          <a:p>
            <a:pPr marL="0" indent="0">
              <a:buNone/>
            </a:pPr>
            <a:r>
              <a:rPr lang="en-GB" dirty="0"/>
              <a:t>Add English Breakfast tea to basket&lt;/span&gt;</a:t>
            </a:r>
          </a:p>
          <a:p>
            <a:pPr marL="0" indent="0">
              <a:buNone/>
            </a:pPr>
            <a:r>
              <a:rPr lang="en-GB" dirty="0"/>
              <a:t>&lt;/div&gt;</a:t>
            </a:r>
          </a:p>
        </p:txBody>
      </p:sp>
      <p:pic>
        <p:nvPicPr>
          <p:cNvPr id="4" name="screen-reader-demo-div-span">
            <a:hlinkClick r:id="" action="ppaction://media"/>
            <a:extLst>
              <a:ext uri="{FF2B5EF4-FFF2-40B4-BE49-F238E27FC236}">
                <a16:creationId xmlns:a16="http://schemas.microsoft.com/office/drawing/2014/main" id="{E6B23A05-C71B-4296-A191-235E739EDEC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88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1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FDFC6-211C-483B-9EFC-1982BAA7D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"Charge it, point it, zoom it, press it"</a:t>
            </a:r>
            <a:br>
              <a:rPr lang="en-GB" dirty="0"/>
            </a:br>
            <a:endParaRPr lang="en-GB" dirty="0"/>
          </a:p>
        </p:txBody>
      </p:sp>
      <p:pic>
        <p:nvPicPr>
          <p:cNvPr id="3" name="3">
            <a:hlinkClick r:id="" action="ppaction://media"/>
            <a:extLst>
              <a:ext uri="{FF2B5EF4-FFF2-40B4-BE49-F238E27FC236}">
                <a16:creationId xmlns:a16="http://schemas.microsoft.com/office/drawing/2014/main" id="{F0F48AA8-F858-4916-A055-22983D6ABA4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791200" y="314178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920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7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79E761D-CFCF-144B-96B9-8C41374953CF}" vid="{39BE342A-343A-B044-A462-F8077CCBAE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1061</Words>
  <Application>Microsoft Office PowerPoint</Application>
  <PresentationFormat>Widescreen</PresentationFormat>
  <Paragraphs>203</Paragraphs>
  <Slides>49</Slides>
  <Notes>49</Notes>
  <HiddenSlides>0</HiddenSlides>
  <MMClips>18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Calibri Light</vt:lpstr>
      <vt:lpstr>Poppins</vt:lpstr>
      <vt:lpstr>Office Theme</vt:lpstr>
      <vt:lpstr>TechnoLogic – Human after all</vt:lpstr>
      <vt:lpstr>"Buy it, use it, break it, fix it”</vt:lpstr>
      <vt:lpstr>"Trash it, change it, mail - upgrade it"</vt:lpstr>
      <vt:lpstr>Implicit semantics</vt:lpstr>
      <vt:lpstr>The &lt;a&gt; element</vt:lpstr>
      <vt:lpstr>The &lt;img&gt; element</vt:lpstr>
      <vt:lpstr>Neutral semantics</vt:lpstr>
      <vt:lpstr>The &lt;div&gt; and &lt;span&gt; elements</vt:lpstr>
      <vt:lpstr>"Charge it, point it, zoom it, press it" </vt:lpstr>
      <vt:lpstr>Interactive elements</vt:lpstr>
      <vt:lpstr>DOM order</vt:lpstr>
      <vt:lpstr>DOM order demo</vt:lpstr>
      <vt:lpstr>Expected interaction</vt:lpstr>
      <vt:lpstr>"Snap it, work it, quick - erase it“”</vt:lpstr>
      <vt:lpstr>The &lt;details&gt; and &lt;summary&gt; elements</vt:lpstr>
      <vt:lpstr>The accessibility tree</vt:lpstr>
      <vt:lpstr>Screen reader demo</vt:lpstr>
      <vt:lpstr>Platform accessibility API</vt:lpstr>
      <vt:lpstr>"Write it, cut it, paste it, save it”</vt:lpstr>
      <vt:lpstr>ARIA</vt:lpstr>
      <vt:lpstr>The role attribute</vt:lpstr>
      <vt:lpstr>The aria- attributes</vt:lpstr>
      <vt:lpstr>"Load it, check it, quick - rewrite it”</vt:lpstr>
      <vt:lpstr>Reinventing a disclosure component</vt:lpstr>
      <vt:lpstr>Keyboard demo</vt:lpstr>
      <vt:lpstr>The tabindex attribute</vt:lpstr>
      <vt:lpstr>The role attribute</vt:lpstr>
      <vt:lpstr>The aria-expanded attribute</vt:lpstr>
      <vt:lpstr>The aria-hidden attribute</vt:lpstr>
      <vt:lpstr>The hidden attribute</vt:lpstr>
      <vt:lpstr>The rendered code</vt:lpstr>
      <vt:lpstr>Mouse interaction</vt:lpstr>
      <vt:lpstr>Keyboard interaction</vt:lpstr>
      <vt:lpstr>Making it work</vt:lpstr>
      <vt:lpstr>Screen reader demo</vt:lpstr>
      <vt:lpstr>"Lock it, fill it, call it, find it”</vt:lpstr>
      <vt:lpstr>Space Jam</vt:lpstr>
      <vt:lpstr>Space Jam website</vt:lpstr>
      <vt:lpstr>Old-school code</vt:lpstr>
      <vt:lpstr>Fixed in time</vt:lpstr>
      <vt:lpstr>"Surf it, scroll it, pause it, click it”</vt:lpstr>
      <vt:lpstr>The after selector</vt:lpstr>
      <vt:lpstr>CSS2.1 on the before/after selectors</vt:lpstr>
      <vt:lpstr>DOM representation</vt:lpstr>
      <vt:lpstr>"Name it, rate it, tune it, print it”</vt:lpstr>
      <vt:lpstr>Screen reader demo</vt:lpstr>
      <vt:lpstr>"Touch it, bring it, pay it, watch it”</vt:lpstr>
      <vt:lpstr>It doesn’t have to be perfect…</vt:lpstr>
      <vt:lpstr>Anthem for accessibility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2020-11-11T10:39:57Z</dcterms:created>
  <dcterms:modified xsi:type="dcterms:W3CDTF">2021-06-17T17:36:24Z</dcterms:modified>
</cp:coreProperties>
</file>