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065"/>
    <a:srgbClr val="F6F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76381" autoAdjust="0"/>
  </p:normalViewPr>
  <p:slideViewPr>
    <p:cSldViewPr snapToGrid="0" snapToObjects="1">
      <p:cViewPr varScale="1">
        <p:scale>
          <a:sx n="55" d="100"/>
          <a:sy n="55" d="100"/>
        </p:scale>
        <p:origin x="131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193FB-4C54-2A4F-A75D-AA489A9011B8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F2E6A-164C-7547-B00D-E4D1AD79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9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5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3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5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6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3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0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3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0B2EA2-4941-8C41-8EC4-114B54826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1" y="-1859817"/>
            <a:ext cx="8732215" cy="9871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934C13-F535-E948-A4C7-BB8EEA9F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DB2B9-607C-7D4F-BEF1-E60F6745B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A8B5-0D51-1440-AF67-50413455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20065"/>
                </a:solidFill>
              </a:defRPr>
            </a:lvl1pPr>
          </a:lstStyle>
          <a:p>
            <a:fld id="{8FA36B8A-CFAA-CD49-BA52-E8F087F9DCFB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ECF4-92C8-5C4E-9614-181EF6E7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39270-4F26-0D43-9838-66F8ADD7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20065"/>
                </a:solidFill>
              </a:defRPr>
            </a:lvl1pPr>
          </a:lstStyle>
          <a:p>
            <a:fld id="{E6B5F30B-C94E-9249-82A5-E96207927A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etraLogical">
            <a:extLst>
              <a:ext uri="{FF2B5EF4-FFF2-40B4-BE49-F238E27FC236}">
                <a16:creationId xmlns:a16="http://schemas.microsoft.com/office/drawing/2014/main" id="{42FC5BBB-EA70-4B6D-8121-CB4E8034B6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3608" y="210222"/>
            <a:ext cx="2209497" cy="85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5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F13ECF-EEE8-4B4B-8EDD-23C06327B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4410" y="241691"/>
            <a:ext cx="8128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C7012-2A03-5048-92C3-56562DE6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65AC-54C0-8C4E-9090-D24EAE1B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A900C0"/>
              </a:buClr>
              <a:buFont typeface="Calibri Light" panose="020F0302020204030204" pitchFamily="34" charset="0"/>
              <a:buChar char="•"/>
              <a:defRPr sz="2800"/>
            </a:lvl1pPr>
            <a:lvl2pPr>
              <a:buClr>
                <a:srgbClr val="A900C0"/>
              </a:buClr>
              <a:buFont typeface="Calibri Light" panose="020F0302020204030204" pitchFamily="34" charset="0"/>
              <a:buChar char="•"/>
              <a:defRPr sz="2800"/>
            </a:lvl2pPr>
            <a:lvl3pPr>
              <a:buClr>
                <a:srgbClr val="A900C0"/>
              </a:buClr>
              <a:buFont typeface="Calibri Light" panose="020F0302020204030204" pitchFamily="34" charset="0"/>
              <a:buChar char="•"/>
              <a:defRPr sz="2800"/>
            </a:lvl3pPr>
            <a:lvl4pPr>
              <a:buClr>
                <a:srgbClr val="A900C0"/>
              </a:buClr>
              <a:buFont typeface="Calibri Light" panose="020F0302020204030204" pitchFamily="34" charset="0"/>
              <a:buChar char="•"/>
              <a:defRPr sz="2800"/>
            </a:lvl4pPr>
            <a:lvl5pPr>
              <a:buClr>
                <a:srgbClr val="A900C0"/>
              </a:buClr>
              <a:buFont typeface="Calibri Light" panose="020F0302020204030204" pitchFamily="34" charset="0"/>
              <a:buChar char="•"/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1BD2B-6C4A-594E-B2C1-D9EBC27DE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C58C1-90D4-5E44-AA52-E965C99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6B8A-CFAA-CD49-BA52-E8F087F9DCF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4CE57-A240-0B4F-BE8C-F9A74D41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9CF3-B584-6242-AF73-E4F674C5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30B-C94E-9249-82A5-E962079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DDCD74C-AE5E-8A45-8018-3EA61B2C1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4410" y="241691"/>
            <a:ext cx="8128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C1C277-4B2A-334C-9C62-8827537B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02ADC-AFF1-6741-9D54-017B1D35C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A99E8-F090-054B-B9E1-021FBB86B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44CDF-11D5-C043-BDCF-3CFEA4AF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6B8A-CFAA-CD49-BA52-E8F087F9DCF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EF1FF-7E5D-7F4C-BA14-45C708A1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0A121-6B8F-984E-B4CE-FD95BEB8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30B-C94E-9249-82A5-E962079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11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E7CCF0-C8EA-654F-A55F-23D1D6ADD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4410" y="241691"/>
            <a:ext cx="8128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643F5C-4DD8-DC4D-BA4B-5FDC3106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9D774-FE12-1F48-9D41-431A6496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1pPr>
            <a:lvl2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2pPr>
            <a:lvl3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3pPr>
            <a:lvl4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4pPr>
            <a:lvl5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AE94-8E60-6341-B5DF-7DAE3562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6B8A-CFAA-CD49-BA52-E8F087F9DCF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6486-442C-9745-9381-D5B34D66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88AD6-4569-8E47-88ED-E001B3F9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30B-C94E-9249-82A5-E962079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7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F55EC0-6D0F-5F42-93DC-29DFD0038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4410" y="241691"/>
            <a:ext cx="812800" cy="812800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69199-0685-4F49-8BD7-096423D97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0C025-1612-D24D-8CCD-072EF0F2E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1pPr>
            <a:lvl2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2pPr>
            <a:lvl3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3pPr>
            <a:lvl4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4pPr>
            <a:lvl5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F6D95-50BF-EC4F-B009-74FD987B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6B8A-CFAA-CD49-BA52-E8F087F9DCF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F6B5B-B9AB-3945-A47B-E8EF30E6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1788E-2BF1-C640-82F3-2BE71107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30B-C94E-9249-82A5-E962079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6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pact">
    <p:bg>
      <p:bgPr>
        <a:solidFill>
          <a:srgbClr val="420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062EFC4-DF41-ED4C-AF90-BBFFC0334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602832" y="-1686398"/>
            <a:ext cx="8424040" cy="9522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934C13-F535-E948-A4C7-BB8EEA9F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53678"/>
          </a:xfrm>
        </p:spPr>
        <p:txBody>
          <a:bodyPr anchor="ctr" anchorCtr="0"/>
          <a:lstStyle>
            <a:lvl1pPr algn="ctr">
              <a:defRPr sz="4800">
                <a:solidFill>
                  <a:srgbClr val="F6F5F4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A8B5-0D51-1440-AF67-50413455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6F5F4"/>
                </a:solidFill>
              </a:defRPr>
            </a:lvl1pPr>
          </a:lstStyle>
          <a:p>
            <a:fld id="{8FA36B8A-CFAA-CD49-BA52-E8F087F9DCFB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ECF4-92C8-5C4E-9614-181EF6E7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6F5F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39270-4F26-0D43-9838-66F8ADD7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6F5F4"/>
                </a:solidFill>
              </a:defRPr>
            </a:lvl1pPr>
          </a:lstStyle>
          <a:p>
            <a:fld id="{E6B5F30B-C94E-9249-82A5-E9620792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4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B240D7-E17D-D240-A31D-66F9C511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4410" y="241691"/>
            <a:ext cx="8128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F0BBA3-97D7-3A41-8D51-7E647C40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2BE4-FF65-F642-971F-B00AC446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1pPr>
            <a:lvl2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2pPr>
            <a:lvl3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3pPr>
            <a:lvl4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4pPr>
            <a:lvl5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3024-ADC8-E141-BB49-9A940932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20065"/>
                </a:solidFill>
              </a:defRPr>
            </a:lvl1pPr>
          </a:lstStyle>
          <a:p>
            <a:fld id="{8FA36B8A-CFAA-CD49-BA52-E8F087F9DCFB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32B7-2947-4544-98B8-3AD4BEAE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64EB-397C-9044-BB4D-0E2DAEEA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20065"/>
                </a:solidFill>
              </a:defRPr>
            </a:lvl1pPr>
          </a:lstStyle>
          <a:p>
            <a:fld id="{E6B5F30B-C94E-9249-82A5-E9620792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mpact">
    <p:bg>
      <p:bgPr>
        <a:solidFill>
          <a:srgbClr val="420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56EB31-3299-8D41-B2CD-E7DC5FAD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7637" y="243193"/>
            <a:ext cx="719722" cy="81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F0BBA3-97D7-3A41-8D51-7E647C40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2BE4-FF65-F642-971F-B00AC446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293FF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293FF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F293FF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F293FF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F293FF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3024-ADC8-E141-BB49-9A940932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A36B8A-CFAA-CD49-BA52-E8F087F9DCFB}" type="datetimeFigureOut">
              <a:rPr lang="en-US" smtClean="0"/>
              <a:pPr/>
              <a:t>5/6/2021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32B7-2947-4544-98B8-3AD4BEAE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64EB-397C-9044-BB4D-0E2DAEEA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B5F30B-C94E-9249-82A5-E9620792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8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0B79-6649-D040-AE49-5BE6CA29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20616-55E4-3F42-BDE1-B24BABA4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304F6-7E28-7C46-9843-44043ABF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6B8A-CFAA-CD49-BA52-E8F087F9DCF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E618-5F7E-9447-B3C8-A6B01344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54153-741B-D54F-9BF8-2BFD107B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30B-C94E-9249-82A5-E96207927AB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1D519-9C8B-C540-868F-23A477CB2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1" y="-1859817"/>
            <a:ext cx="8732215" cy="98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4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C463337-2D04-8446-BC85-391D12FBB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4410" y="241691"/>
            <a:ext cx="8128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37C64B-442F-C645-B429-6253BE39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6F11-4F93-424D-9C63-AD4E67A82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1pPr>
            <a:lvl2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2pPr>
            <a:lvl3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3pPr>
            <a:lvl4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4pPr>
            <a:lvl5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B9F4A-0B32-1D44-8C0C-43BD140F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1pPr>
            <a:lvl2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2pPr>
            <a:lvl3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3pPr>
            <a:lvl4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4pPr>
            <a:lvl5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4691-2A11-974C-8225-C9DDFE54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6B8A-CFAA-CD49-BA52-E8F087F9DCF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C0DDF-62D6-3046-AA8B-54E8273F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B2712-ED9F-224F-AB17-A344ED48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30B-C94E-9249-82A5-E962079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5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A33A59A-2B07-7148-A51A-87A1D524B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4410" y="241691"/>
            <a:ext cx="8128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9572E5-A090-B342-BBC2-63287828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0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71FF8-54F8-AB4B-9E89-797B5BEF2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Poppins" pitchFamily="2" charset="77"/>
                <a:cs typeface="Poppi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B7EF4-C9F2-2548-8EFF-BB880F609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1pPr>
            <a:lvl2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2pPr>
            <a:lvl3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3pPr>
            <a:lvl4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4pPr>
            <a:lvl5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735B8-796A-0C45-8780-E8D371C75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Poppins" pitchFamily="2" charset="77"/>
                <a:cs typeface="Poppi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5BAD2-BC05-6C4F-BE3F-74848D2BB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1pPr>
            <a:lvl2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2pPr>
            <a:lvl3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3pPr>
            <a:lvl4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4pPr>
            <a:lvl5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86009-A1FA-7142-A550-6503265F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6B8A-CFAA-CD49-BA52-E8F087F9DCF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D4A88-DD56-784A-9E77-356476BD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E1E3B-3E3C-F54A-A19B-9B67BACA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30B-C94E-9249-82A5-E962079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6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59FC18-965C-7E4B-B9DD-3226D25CB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4410" y="241691"/>
            <a:ext cx="8128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CBC4A-D028-AA49-84FC-303C2226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6AA7C-E8E5-A64A-B860-3F4F3228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oppins" pitchFamily="2" charset="77"/>
                <a:cs typeface="Poppins" pitchFamily="2" charset="77"/>
              </a:defRPr>
            </a:lvl1pPr>
          </a:lstStyle>
          <a:p>
            <a:fld id="{8FA36B8A-CFAA-CD49-BA52-E8F087F9DCFB}" type="datetimeFigureOut">
              <a:rPr lang="en-US" smtClean="0"/>
              <a:pPr/>
              <a:t>5/6/2021</a:t>
            </a:fld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F5CE-AAE1-7B4B-B347-C0F901FA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oppins" pitchFamily="2" charset="77"/>
                <a:cs typeface="Poppins" pitchFamily="2" charset="77"/>
              </a:defRPr>
            </a:lvl1pPr>
          </a:lstStyle>
          <a:p>
            <a:endParaRPr lang="en-US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63921-207F-F843-89A9-87014E82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oppins" pitchFamily="2" charset="77"/>
                <a:cs typeface="Poppins" pitchFamily="2" charset="77"/>
              </a:defRPr>
            </a:lvl1pPr>
          </a:lstStyle>
          <a:p>
            <a:fld id="{E6B5F30B-C94E-9249-82A5-E96207927ABB}" type="slidenum">
              <a:rPr lang="en-US" smtClean="0"/>
              <a:pPr/>
              <a:t>‹#›</a:t>
            </a:fld>
            <a:endParaRPr lang="en-US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763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AE492-C96B-D24A-9FAC-8461463D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6B8A-CFAA-CD49-BA52-E8F087F9DCFB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2D847-6F74-BD42-9865-D1BDCD79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34B41-DD1E-BF41-84AD-49D1CF27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30B-C94E-9249-82A5-E962079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0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1FB8C-1AC9-6E44-B9A7-FAA4E60E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038C8-5B4B-BB42-8359-D55606F07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0B4C2-90BB-0644-9120-B31612317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420065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8FA36B8A-CFAA-CD49-BA52-E8F087F9DCFB}" type="datetimeFigureOut">
              <a:rPr lang="en-US" smtClean="0"/>
              <a:pPr/>
              <a:t>5/6/2021</a:t>
            </a:fld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298E-3512-DE49-A3E4-5685D5980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20065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F0EAC-5735-8146-96E2-CA01A44D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20065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E6B5F30B-C94E-9249-82A5-E96207927ABB}" type="slidenum">
              <a:rPr lang="en-US" smtClean="0"/>
              <a:pPr/>
              <a:t>‹#›</a:t>
            </a:fld>
            <a:endParaRPr lang="en-US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7277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420065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A900C0"/>
        </a:buClr>
        <a:buFont typeface="Calibri Light" panose="020F0302020204030204" pitchFamily="34" charset="0"/>
        <a:buChar char="•"/>
        <a:defRPr sz="240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900C0"/>
        </a:buClr>
        <a:buFont typeface="Calibri Light" panose="020F0302020204030204" pitchFamily="34" charset="0"/>
        <a:buChar char="•"/>
        <a:defRPr sz="240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900C0"/>
        </a:buClr>
        <a:buFont typeface="Calibri Light" panose="020F0302020204030204" pitchFamily="34" charset="0"/>
        <a:buChar char="•"/>
        <a:defRPr sz="240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900C0"/>
        </a:buClr>
        <a:buFont typeface="Calibri Light" panose="020F0302020204030204" pitchFamily="34" charset="0"/>
        <a:buChar char="•"/>
        <a:defRPr sz="240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900C0"/>
        </a:buClr>
        <a:buFont typeface="Calibri Light" panose="020F0302020204030204" pitchFamily="34" charset="0"/>
        <a:buChar char="•"/>
        <a:defRPr sz="240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lwatson@tetralogica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0FC1-9CFA-42E5-9688-C77B9DA42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Sustainable accessibility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D6AF1-11E7-4ECE-A8C8-D55CDA360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Léonie Watson, TetraLogical</a:t>
            </a:r>
          </a:p>
        </p:txBody>
      </p:sp>
    </p:spTree>
    <p:extLst>
      <p:ext uri="{BB962C8B-B14F-4D97-AF65-F5344CB8AC3E}">
        <p14:creationId xmlns:p14="http://schemas.microsoft.com/office/powerpoint/2010/main" val="252099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3D37-7AE6-4D62-9BD5-6C651BD0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9E408-9173-4003-A779-9C68F9E7C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 want to embed sustainable accessibility into your organisation</a:t>
            </a:r>
          </a:p>
        </p:txBody>
      </p:sp>
    </p:spTree>
    <p:extLst>
      <p:ext uri="{BB962C8B-B14F-4D97-AF65-F5344CB8AC3E}">
        <p14:creationId xmlns:p14="http://schemas.microsoft.com/office/powerpoint/2010/main" val="277077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DA9070-2EA7-40C1-8809-7466701B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989644-5D8F-41B7-AF61-AEA73254C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 takes time and effort to achieve sustainable accessibility</a:t>
            </a:r>
          </a:p>
        </p:txBody>
      </p:sp>
    </p:spTree>
    <p:extLst>
      <p:ext uri="{BB962C8B-B14F-4D97-AF65-F5344CB8AC3E}">
        <p14:creationId xmlns:p14="http://schemas.microsoft.com/office/powerpoint/2010/main" val="186164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D32C-2D5C-4964-92CE-8D4D99CA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DADD-6341-4334-9C06-CD5EEDDD9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Create a coordinated and evolving sustainable accessibility plan</a:t>
            </a:r>
          </a:p>
        </p:txBody>
      </p:sp>
    </p:spTree>
    <p:extLst>
      <p:ext uri="{BB962C8B-B14F-4D97-AF65-F5344CB8AC3E}">
        <p14:creationId xmlns:p14="http://schemas.microsoft.com/office/powerpoint/2010/main" val="395217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EC1F-5A32-4056-900B-B51834E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Amplify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EAC1-226D-494A-857C-980F7A26F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Identify the accessibility knowledge and capability your organisation already has, and amplify it</a:t>
            </a:r>
          </a:p>
        </p:txBody>
      </p:sp>
    </p:spTree>
    <p:extLst>
      <p:ext uri="{BB962C8B-B14F-4D97-AF65-F5344CB8AC3E}">
        <p14:creationId xmlns:p14="http://schemas.microsoft.com/office/powerpoint/2010/main" val="280120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F077-F91B-40F1-8178-326E4963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FBD2-D6D9-4034-A1D1-E40752050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Your organisation is unique, but there are common sustainable accessibility activities, including: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Policies and process</a:t>
            </a:r>
          </a:p>
          <a:p>
            <a:r>
              <a:rPr lang="en-GB" dirty="0"/>
              <a:t>Champions network</a:t>
            </a:r>
          </a:p>
          <a:p>
            <a:r>
              <a:rPr lang="en-GB" dirty="0"/>
              <a:t>Training and documentation</a:t>
            </a:r>
          </a:p>
          <a:p>
            <a:r>
              <a:rPr lang="en-GB" dirty="0"/>
              <a:t>Recruitment</a:t>
            </a:r>
          </a:p>
          <a:p>
            <a:r>
              <a:rPr lang="en-GB" dirty="0"/>
              <a:t>Procurement</a:t>
            </a:r>
          </a:p>
          <a:p>
            <a:r>
              <a:rPr lang="en-GB" dirty="0"/>
              <a:t>Helpdesks</a:t>
            </a:r>
          </a:p>
        </p:txBody>
      </p:sp>
    </p:spTree>
    <p:extLst>
      <p:ext uri="{BB962C8B-B14F-4D97-AF65-F5344CB8AC3E}">
        <p14:creationId xmlns:p14="http://schemas.microsoft.com/office/powerpoint/2010/main" val="72553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7FDC-DA7F-440F-89C5-9E389F52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FDC5-C511-4E46-8111-79B8F57A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Sustainable accessibility reduces costs by: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Setting expectations and responsibilities</a:t>
            </a:r>
          </a:p>
          <a:p>
            <a:r>
              <a:rPr lang="en-GB" dirty="0"/>
              <a:t>Amplifying knowledge</a:t>
            </a:r>
          </a:p>
          <a:p>
            <a:r>
              <a:rPr lang="en-GB" dirty="0"/>
              <a:t>Reducing production and remediation time</a:t>
            </a:r>
          </a:p>
          <a:p>
            <a:r>
              <a:rPr lang="en-GB" dirty="0"/>
              <a:t>Reducing dependency on audits</a:t>
            </a:r>
          </a:p>
          <a:p>
            <a:r>
              <a:rPr lang="en-GB" dirty="0"/>
              <a:t>Reducing dependency on external suppliers</a:t>
            </a:r>
          </a:p>
        </p:txBody>
      </p:sp>
    </p:spTree>
    <p:extLst>
      <p:ext uri="{BB962C8B-B14F-4D97-AF65-F5344CB8AC3E}">
        <p14:creationId xmlns:p14="http://schemas.microsoft.com/office/powerpoint/2010/main" val="312373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DB90-CA64-40F1-B391-F21E6922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B35CE-A598-490A-8C4D-AB0482AB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Sustainable accessibility is like learning to ride a bicycle…</a:t>
            </a:r>
          </a:p>
        </p:txBody>
      </p:sp>
    </p:spTree>
    <p:extLst>
      <p:ext uri="{BB962C8B-B14F-4D97-AF65-F5344CB8AC3E}">
        <p14:creationId xmlns:p14="http://schemas.microsoft.com/office/powerpoint/2010/main" val="107013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02D2-5E7F-4232-B4D8-0047A69B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B64A2-3E6E-4E8D-B94A-424B44B4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you have questions, you can reach me by: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Email: </a:t>
            </a:r>
            <a:r>
              <a:rPr lang="en-GB" dirty="0">
                <a:hlinkClick r:id="rId3"/>
              </a:rPr>
              <a:t>lwatson@tetralogical.com</a:t>
            </a:r>
            <a:endParaRPr lang="en-GB" dirty="0"/>
          </a:p>
          <a:p>
            <a:r>
              <a:rPr lang="en-GB" dirty="0"/>
              <a:t>Twitter: @LeonieWatson</a:t>
            </a:r>
          </a:p>
        </p:txBody>
      </p:sp>
    </p:spTree>
    <p:extLst>
      <p:ext uri="{BB962C8B-B14F-4D97-AF65-F5344CB8AC3E}">
        <p14:creationId xmlns:p14="http://schemas.microsoft.com/office/powerpoint/2010/main" val="322833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79E761D-CFCF-144B-96B9-8C41374953CF}" vid="{39BE342A-343A-B044-A462-F8077CCBA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</Words>
  <Application>Microsoft Office PowerPoint</Application>
  <PresentationFormat>Widescreen</PresentationFormat>
  <Paragraphs>42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Poppins</vt:lpstr>
      <vt:lpstr>Office Theme</vt:lpstr>
      <vt:lpstr>Sustainable accessibility</vt:lpstr>
      <vt:lpstr>Decide</vt:lpstr>
      <vt:lpstr>Invest </vt:lpstr>
      <vt:lpstr>Plan</vt:lpstr>
      <vt:lpstr>Amplify</vt:lpstr>
      <vt:lpstr>Evolve</vt:lpstr>
      <vt:lpstr>Benefit</vt:lpstr>
      <vt:lpstr>Ask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2020-11-11T10:39:57Z</dcterms:created>
  <dcterms:modified xsi:type="dcterms:W3CDTF">2021-05-06T06:15:05Z</dcterms:modified>
</cp:coreProperties>
</file>