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75" r:id="rId2"/>
    <p:sldId id="276" r:id="rId3"/>
    <p:sldId id="274" r:id="rId4"/>
    <p:sldId id="277" r:id="rId5"/>
    <p:sldId id="278" r:id="rId6"/>
    <p:sldId id="279"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75"/>
            <p14:sldId id="276"/>
            <p14:sldId id="274"/>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28" autoAdjust="0"/>
    <p:restoredTop sz="92384" autoAdjust="0"/>
  </p:normalViewPr>
  <p:slideViewPr>
    <p:cSldViewPr>
      <p:cViewPr varScale="1">
        <p:scale>
          <a:sx n="115" d="100"/>
          <a:sy n="115" d="100"/>
        </p:scale>
        <p:origin x="90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996"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2024-11-01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815285753"/>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smtClean="0">
                          <a:solidFill>
                            <a:schemeClr val="tx1"/>
                          </a:solidFill>
                          <a:latin typeface="+mn-ea"/>
                          <a:ea typeface="+mn-ea"/>
                        </a:rPr>
                        <a:t>Depth.</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baseline="0">
                <a:solidFill>
                  <a:schemeClr val="tx1">
                    <a:lumMod val="50000"/>
                    <a:lumOff val="50000"/>
                  </a:schemeClr>
                </a:solidFill>
                <a:latin typeface="+mn-ea"/>
                <a:ea typeface="+mn-ea"/>
              </a:defRPr>
            </a:lvl1pPr>
          </a:lstStyle>
          <a:p>
            <a:pPr lvl="0"/>
            <a:r>
              <a:rPr lang="en-US" altLang="ko-KR" dirty="0" smtClean="0"/>
              <a:t>Depth </a:t>
            </a:r>
            <a:r>
              <a:rPr lang="ko-KR" altLang="en-US" dirty="0" smtClean="0"/>
              <a:t>작성</a:t>
            </a:r>
            <a:endParaRPr lang="ko-KR" altLang="en-US" dirty="0"/>
          </a:p>
        </p:txBody>
      </p:sp>
    </p:spTree>
    <p:extLst>
      <p:ext uri="{BB962C8B-B14F-4D97-AF65-F5344CB8AC3E}">
        <p14:creationId xmlns:p14="http://schemas.microsoft.com/office/powerpoint/2010/main" val="23773207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timing>
    <p:tnLst>
      <p:par>
        <p:cTn id="1" dur="indefinite" restart="never" nodeType="tmRoot"/>
      </p:par>
    </p:tnLst>
  </p:timing>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3" y="476672"/>
            <a:ext cx="8530069" cy="610487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초기화면</a:t>
            </a:r>
            <a:r>
              <a:rPr lang="en-US" altLang="ko-KR" dirty="0" smtClean="0"/>
              <a:t>(</a:t>
            </a:r>
            <a:r>
              <a:rPr lang="ko-KR" altLang="en-US" dirty="0" smtClean="0"/>
              <a:t>랜딩 페이지</a:t>
            </a:r>
            <a:r>
              <a:rPr lang="en-US" altLang="ko-KR" dirty="0" smtClean="0"/>
              <a: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sp>
        <p:nvSpPr>
          <p:cNvPr id="43" name="타원 42"/>
          <p:cNvSpPr/>
          <p:nvPr/>
        </p:nvSpPr>
        <p:spPr>
          <a:xfrm>
            <a:off x="3575720" y="285293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4" name="타원 43"/>
          <p:cNvSpPr/>
          <p:nvPr/>
        </p:nvSpPr>
        <p:spPr>
          <a:xfrm>
            <a:off x="1775520" y="472514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5" name="타원 44"/>
          <p:cNvSpPr/>
          <p:nvPr/>
        </p:nvSpPr>
        <p:spPr>
          <a:xfrm>
            <a:off x="2999656" y="573325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graphicFrame>
        <p:nvGraphicFramePr>
          <p:cNvPr id="11" name="표 10">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20407248"/>
              </p:ext>
            </p:extLst>
          </p:nvPr>
        </p:nvGraphicFramePr>
        <p:xfrm>
          <a:off x="8688288" y="476672"/>
          <a:ext cx="3384376" cy="183700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메인 페이지 진입 전 사용자 유형을 선택</a:t>
                      </a:r>
                      <a:endParaRPr lang="en-US" altLang="ko-KR" sz="85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5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dirty="0" smtClean="0">
                          <a:solidFill>
                            <a:schemeClr val="tx1"/>
                          </a:solidFill>
                          <a:latin typeface="+mn-ea"/>
                          <a:ea typeface="+mn-ea"/>
                          <a:sym typeface="맑은 고딕"/>
                        </a:rPr>
                        <a:t>(</a:t>
                      </a:r>
                      <a:r>
                        <a:rPr lang="ko-KR" altLang="en-US" sz="850" b="0" dirty="0" smtClean="0">
                          <a:solidFill>
                            <a:schemeClr val="tx1"/>
                          </a:solidFill>
                          <a:latin typeface="+mn-ea"/>
                          <a:ea typeface="+mn-ea"/>
                          <a:sym typeface="맑은 고딕"/>
                        </a:rPr>
                        <a:t>유형</a:t>
                      </a:r>
                      <a:r>
                        <a:rPr lang="en-US" altLang="ko-KR" sz="850" b="0" dirty="0" smtClean="0">
                          <a:solidFill>
                            <a:schemeClr val="tx1"/>
                          </a:solidFill>
                          <a:latin typeface="+mn-ea"/>
                          <a:ea typeface="+mn-ea"/>
                          <a:sym typeface="맑은 고딕"/>
                        </a:rPr>
                        <a:t>1 </a:t>
                      </a:r>
                      <a:r>
                        <a:rPr lang="ko-KR" altLang="en-US" sz="850" b="0" dirty="0" smtClean="0">
                          <a:solidFill>
                            <a:schemeClr val="tx1"/>
                          </a:solidFill>
                          <a:latin typeface="+mn-ea"/>
                          <a:ea typeface="+mn-ea"/>
                          <a:sym typeface="맑은 고딕"/>
                        </a:rPr>
                        <a:t>사용자</a:t>
                      </a:r>
                      <a:r>
                        <a:rPr lang="en-US" altLang="ko-KR" sz="850" b="0" dirty="0" smtClean="0">
                          <a:solidFill>
                            <a:schemeClr val="tx1"/>
                          </a:solidFill>
                          <a:latin typeface="+mn-ea"/>
                          <a:ea typeface="+mn-ea"/>
                          <a:sym typeface="맑은 고딕"/>
                        </a:rPr>
                        <a:t>) </a:t>
                      </a:r>
                      <a:r>
                        <a:rPr lang="ko-KR" altLang="en-US" sz="850" b="0" dirty="0" smtClean="0">
                          <a:solidFill>
                            <a:schemeClr val="tx1"/>
                          </a:solidFill>
                          <a:latin typeface="+mn-ea"/>
                          <a:ea typeface="+mn-ea"/>
                          <a:sym typeface="맑은 고딕"/>
                        </a:rPr>
                        <a:t>대국민 영역 이용</a:t>
                      </a:r>
                      <a:r>
                        <a:rPr lang="en-US" altLang="ko-KR" sz="850" b="0" baseline="0" dirty="0" smtClean="0">
                          <a:solidFill>
                            <a:schemeClr val="tx1"/>
                          </a:solidFill>
                          <a:latin typeface="+mn-ea"/>
                          <a:ea typeface="+mn-ea"/>
                          <a:sym typeface="맑은 고딕"/>
                        </a:rPr>
                        <a:t> </a:t>
                      </a:r>
                      <a:r>
                        <a:rPr lang="ko-KR" altLang="en-US" sz="850" b="0" baseline="0" dirty="0" smtClean="0">
                          <a:solidFill>
                            <a:schemeClr val="tx1"/>
                          </a:solidFill>
                          <a:latin typeface="+mn-ea"/>
                          <a:ea typeface="+mn-ea"/>
                          <a:sym typeface="맑은 고딕"/>
                        </a:rPr>
                        <a:t>가능</a:t>
                      </a:r>
                      <a:endParaRPr lang="en-US" altLang="ko-KR" sz="85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dirty="0" smtClean="0">
                          <a:solidFill>
                            <a:schemeClr val="tx1"/>
                          </a:solidFill>
                          <a:latin typeface="+mn-ea"/>
                          <a:ea typeface="+mn-ea"/>
                          <a:sym typeface="맑은 고딕"/>
                        </a:rPr>
                        <a:t>(</a:t>
                      </a:r>
                      <a:r>
                        <a:rPr lang="ko-KR" altLang="en-US" sz="850" b="0" dirty="0" smtClean="0">
                          <a:solidFill>
                            <a:schemeClr val="tx1"/>
                          </a:solidFill>
                          <a:latin typeface="+mn-ea"/>
                          <a:ea typeface="+mn-ea"/>
                          <a:sym typeface="맑은 고딕"/>
                        </a:rPr>
                        <a:t>유형</a:t>
                      </a:r>
                      <a:r>
                        <a:rPr lang="en-US" altLang="ko-KR" sz="850" b="0" dirty="0" smtClean="0">
                          <a:solidFill>
                            <a:schemeClr val="tx1"/>
                          </a:solidFill>
                          <a:latin typeface="+mn-ea"/>
                          <a:ea typeface="+mn-ea"/>
                          <a:sym typeface="맑은 고딕"/>
                        </a:rPr>
                        <a:t>2 </a:t>
                      </a:r>
                      <a:r>
                        <a:rPr lang="ko-KR" altLang="en-US" sz="850" b="0" dirty="0" smtClean="0">
                          <a:solidFill>
                            <a:schemeClr val="tx1"/>
                          </a:solidFill>
                          <a:latin typeface="+mn-ea"/>
                          <a:ea typeface="+mn-ea"/>
                          <a:sym typeface="맑은 고딕"/>
                        </a:rPr>
                        <a:t>사용자</a:t>
                      </a:r>
                      <a:r>
                        <a:rPr lang="en-US" altLang="ko-KR" sz="850" b="0" dirty="0" smtClean="0">
                          <a:solidFill>
                            <a:schemeClr val="tx1"/>
                          </a:solidFill>
                          <a:latin typeface="+mn-ea"/>
                          <a:ea typeface="+mn-ea"/>
                          <a:sym typeface="맑은 고딕"/>
                        </a:rPr>
                        <a:t>) </a:t>
                      </a:r>
                      <a:r>
                        <a:rPr lang="ko-KR" altLang="en-US" sz="850" b="0" dirty="0" smtClean="0">
                          <a:solidFill>
                            <a:schemeClr val="tx1"/>
                          </a:solidFill>
                          <a:latin typeface="+mn-ea"/>
                          <a:ea typeface="+mn-ea"/>
                          <a:sym typeface="맑은 고딕"/>
                        </a:rPr>
                        <a:t>대국민</a:t>
                      </a:r>
                      <a:r>
                        <a:rPr lang="en-US" altLang="ko-KR" sz="850" b="0" dirty="0" smtClean="0">
                          <a:solidFill>
                            <a:schemeClr val="tx1"/>
                          </a:solidFill>
                          <a:latin typeface="+mn-ea"/>
                          <a:ea typeface="+mn-ea"/>
                          <a:sym typeface="맑은 고딕"/>
                        </a:rPr>
                        <a:t>,</a:t>
                      </a:r>
                      <a:r>
                        <a:rPr lang="en-US" altLang="ko-KR" sz="850" b="0" baseline="0" dirty="0" smtClean="0">
                          <a:solidFill>
                            <a:schemeClr val="tx1"/>
                          </a:solidFill>
                          <a:latin typeface="+mn-ea"/>
                          <a:ea typeface="+mn-ea"/>
                          <a:sym typeface="맑은 고딕"/>
                        </a:rPr>
                        <a:t> </a:t>
                      </a:r>
                      <a:r>
                        <a:rPr lang="ko-KR" altLang="en-US" sz="850" b="0" baseline="0" dirty="0" smtClean="0">
                          <a:solidFill>
                            <a:schemeClr val="tx1"/>
                          </a:solidFill>
                          <a:latin typeface="+mn-ea"/>
                          <a:ea typeface="+mn-ea"/>
                          <a:sym typeface="맑은 고딕"/>
                        </a:rPr>
                        <a:t>분석 및 통계 영역 이용 가능</a:t>
                      </a:r>
                      <a:endParaRPr lang="en-US" altLang="ko-KR" sz="85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50" b="0" dirty="0" smtClean="0">
                          <a:solidFill>
                            <a:schemeClr val="tx1"/>
                          </a:solidFill>
                          <a:latin typeface="+mn-ea"/>
                          <a:ea typeface="+mn-ea"/>
                          <a:sym typeface="맑은 고딕"/>
                        </a:rPr>
                        <a:t>(</a:t>
                      </a:r>
                      <a:r>
                        <a:rPr lang="ko-KR" altLang="en-US" sz="850" b="0" dirty="0" smtClean="0">
                          <a:solidFill>
                            <a:schemeClr val="tx1"/>
                          </a:solidFill>
                          <a:latin typeface="+mn-ea"/>
                          <a:ea typeface="+mn-ea"/>
                          <a:sym typeface="맑은 고딕"/>
                        </a:rPr>
                        <a:t>유형</a:t>
                      </a:r>
                      <a:r>
                        <a:rPr lang="en-US" altLang="ko-KR" sz="850" b="0" dirty="0" smtClean="0">
                          <a:solidFill>
                            <a:schemeClr val="tx1"/>
                          </a:solidFill>
                          <a:latin typeface="+mn-ea"/>
                          <a:ea typeface="+mn-ea"/>
                          <a:sym typeface="맑은 고딕"/>
                        </a:rPr>
                        <a:t>3 </a:t>
                      </a:r>
                      <a:r>
                        <a:rPr lang="ko-KR" altLang="en-US" sz="850" b="0" dirty="0" smtClean="0">
                          <a:solidFill>
                            <a:schemeClr val="tx1"/>
                          </a:solidFill>
                          <a:latin typeface="+mn-ea"/>
                          <a:ea typeface="+mn-ea"/>
                          <a:sym typeface="맑은 고딕"/>
                        </a:rPr>
                        <a:t>사용자</a:t>
                      </a:r>
                      <a:r>
                        <a:rPr lang="en-US" altLang="ko-KR" sz="850" b="0" dirty="0" smtClean="0">
                          <a:solidFill>
                            <a:schemeClr val="tx1"/>
                          </a:solidFill>
                          <a:latin typeface="+mn-ea"/>
                          <a:ea typeface="+mn-ea"/>
                          <a:sym typeface="맑은 고딕"/>
                        </a:rPr>
                        <a:t>) </a:t>
                      </a:r>
                      <a:r>
                        <a:rPr lang="ko-KR" altLang="en-US" sz="850" b="0" dirty="0" smtClean="0">
                          <a:solidFill>
                            <a:schemeClr val="tx1"/>
                          </a:solidFill>
                          <a:latin typeface="+mn-ea"/>
                          <a:ea typeface="+mn-ea"/>
                          <a:sym typeface="맑은 고딕"/>
                        </a:rPr>
                        <a:t>모든 영역 이용가능</a:t>
                      </a:r>
                      <a:r>
                        <a:rPr lang="en-US" altLang="ko-KR" sz="850" b="0" dirty="0" smtClean="0">
                          <a:solidFill>
                            <a:schemeClr val="tx1"/>
                          </a:solidFill>
                          <a:latin typeface="+mn-ea"/>
                          <a:ea typeface="+mn-ea"/>
                          <a:sym typeface="맑은 고딕"/>
                        </a:rPr>
                        <a:t>, </a:t>
                      </a:r>
                      <a:r>
                        <a:rPr lang="ko-KR" altLang="en-US" sz="850" b="0" dirty="0" smtClean="0">
                          <a:solidFill>
                            <a:schemeClr val="tx1"/>
                          </a:solidFill>
                          <a:latin typeface="+mn-ea"/>
                          <a:ea typeface="+mn-ea"/>
                          <a:sym typeface="맑은 고딕"/>
                        </a:rPr>
                        <a:t>홈페이지 관리</a:t>
                      </a:r>
                      <a:endParaRPr lang="en-US" altLang="ko-KR" sz="85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사용자 유형 클릭 시 로그인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비회원으로 메인 페이지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footer</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Tree>
    <p:extLst>
      <p:ext uri="{BB962C8B-B14F-4D97-AF65-F5344CB8AC3E}">
        <p14:creationId xmlns:p14="http://schemas.microsoft.com/office/powerpoint/2010/main" val="237388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로그인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26889306"/>
              </p:ext>
            </p:extLst>
          </p:nvPr>
        </p:nvGraphicFramePr>
        <p:xfrm>
          <a:off x="8688288" y="476672"/>
          <a:ext cx="3384376" cy="227959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선택한 사용자 유형으로 로그인하는 페이지</a:t>
                      </a:r>
                      <a:endParaRPr lang="en-US" altLang="ko-KR" sz="85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랜딩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로그인 클릭 시 데이터베이스에 해당 회원의 토큰 저장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회원가입 클릭 시 회원가입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클릭 시 </a:t>
                      </a:r>
                      <a:r>
                        <a:rPr kumimoji="1" lang="ko-KR" altLang="en-US" sz="850" dirty="0" err="1" smtClean="0">
                          <a:solidFill>
                            <a:schemeClr val="tx1"/>
                          </a:solidFill>
                          <a:latin typeface="+mn-ea"/>
                        </a:rPr>
                        <a:t>아이디찾기</a:t>
                      </a:r>
                      <a:r>
                        <a:rPr kumimoji="1" lang="ko-KR" altLang="en-US" sz="850" dirty="0" smtClean="0">
                          <a:solidFill>
                            <a:schemeClr val="tx1"/>
                          </a:solidFill>
                          <a:latin typeface="+mn-ea"/>
                        </a:rPr>
                        <a:t>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클릭 시 비밀번호 찾기 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12" name="그림 11"/>
          <p:cNvPicPr>
            <a:picLocks noChangeAspect="1"/>
          </p:cNvPicPr>
          <p:nvPr/>
        </p:nvPicPr>
        <p:blipFill>
          <a:blip r:embed="rId2"/>
          <a:stretch>
            <a:fillRect/>
          </a:stretch>
        </p:blipFill>
        <p:spPr>
          <a:xfrm>
            <a:off x="0" y="475789"/>
            <a:ext cx="8561373" cy="6265579"/>
          </a:xfrm>
          <a:prstGeom prst="rect">
            <a:avLst/>
          </a:prstGeom>
        </p:spPr>
      </p:pic>
      <p:sp>
        <p:nvSpPr>
          <p:cNvPr id="17" name="Arrow Left"/>
          <p:cNvSpPr>
            <a:spLocks noChangeAspect="1"/>
          </p:cNvSpPr>
          <p:nvPr/>
        </p:nvSpPr>
        <p:spPr bwMode="auto">
          <a:xfrm>
            <a:off x="1127448" y="836712"/>
            <a:ext cx="360040" cy="253548"/>
          </a:xfrm>
          <a:custGeom>
            <a:avLst/>
            <a:gdLst>
              <a:gd name="T0" fmla="*/ 164 w 463"/>
              <a:gd name="T1" fmla="*/ 0 h 326"/>
              <a:gd name="T2" fmla="*/ 155 w 463"/>
              <a:gd name="T3" fmla="*/ 4 h 326"/>
              <a:gd name="T4" fmla="*/ 0 w 463"/>
              <a:gd name="T5" fmla="*/ 159 h 326"/>
              <a:gd name="T6" fmla="*/ 155 w 463"/>
              <a:gd name="T7" fmla="*/ 313 h 326"/>
              <a:gd name="T8" fmla="*/ 174 w 463"/>
              <a:gd name="T9" fmla="*/ 294 h 326"/>
              <a:gd name="T10" fmla="*/ 51 w 463"/>
              <a:gd name="T11" fmla="*/ 172 h 326"/>
              <a:gd name="T12" fmla="*/ 445 w 463"/>
              <a:gd name="T13" fmla="*/ 172 h 326"/>
              <a:gd name="T14" fmla="*/ 445 w 463"/>
              <a:gd name="T15" fmla="*/ 145 h 326"/>
              <a:gd name="T16" fmla="*/ 51 w 463"/>
              <a:gd name="T17" fmla="*/ 145 h 326"/>
              <a:gd name="T18" fmla="*/ 174 w 463"/>
              <a:gd name="T19" fmla="*/ 23 h 326"/>
              <a:gd name="T20" fmla="*/ 164 w 463"/>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3" h="326">
                <a:moveTo>
                  <a:pt x="164" y="0"/>
                </a:moveTo>
                <a:cubicBezTo>
                  <a:pt x="161" y="0"/>
                  <a:pt x="157" y="1"/>
                  <a:pt x="155" y="4"/>
                </a:cubicBezTo>
                <a:lnTo>
                  <a:pt x="0" y="159"/>
                </a:lnTo>
                <a:lnTo>
                  <a:pt x="155" y="313"/>
                </a:lnTo>
                <a:cubicBezTo>
                  <a:pt x="167" y="326"/>
                  <a:pt x="187" y="307"/>
                  <a:pt x="174" y="294"/>
                </a:cubicBezTo>
                <a:lnTo>
                  <a:pt x="51" y="172"/>
                </a:lnTo>
                <a:lnTo>
                  <a:pt x="445" y="172"/>
                </a:lnTo>
                <a:cubicBezTo>
                  <a:pt x="463" y="172"/>
                  <a:pt x="463" y="145"/>
                  <a:pt x="445" y="145"/>
                </a:cubicBezTo>
                <a:lnTo>
                  <a:pt x="51" y="145"/>
                </a:lnTo>
                <a:lnTo>
                  <a:pt x="174" y="23"/>
                </a:lnTo>
                <a:cubicBezTo>
                  <a:pt x="182" y="14"/>
                  <a:pt x="176" y="0"/>
                  <a:pt x="164"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 name="타원 17"/>
          <p:cNvSpPr/>
          <p:nvPr/>
        </p:nvSpPr>
        <p:spPr>
          <a:xfrm>
            <a:off x="1703512" y="54868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5" name="타원 24"/>
          <p:cNvSpPr/>
          <p:nvPr/>
        </p:nvSpPr>
        <p:spPr>
          <a:xfrm>
            <a:off x="3431704" y="378904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6" name="타원 25"/>
          <p:cNvSpPr/>
          <p:nvPr/>
        </p:nvSpPr>
        <p:spPr>
          <a:xfrm>
            <a:off x="5123892" y="429309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7" name="타원 26"/>
          <p:cNvSpPr/>
          <p:nvPr/>
        </p:nvSpPr>
        <p:spPr>
          <a:xfrm>
            <a:off x="2237910" y="429309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8" name="타원 27"/>
          <p:cNvSpPr/>
          <p:nvPr/>
        </p:nvSpPr>
        <p:spPr>
          <a:xfrm>
            <a:off x="3575720" y="429309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5</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3225562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메인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889337303"/>
              </p:ext>
            </p:extLst>
          </p:nvPr>
        </p:nvGraphicFramePr>
        <p:xfrm>
          <a:off x="8688288" y="476672"/>
          <a:ext cx="3384376" cy="292882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로그인 후 진입하는 메인 페이지</a:t>
                      </a:r>
                      <a:r>
                        <a:rPr lang="en-US" altLang="ko-KR" sz="850" b="0" dirty="0" smtClean="0">
                          <a:solidFill>
                            <a:schemeClr val="tx1"/>
                          </a:solidFill>
                          <a:latin typeface="+mn-ea"/>
                          <a:ea typeface="+mn-ea"/>
                          <a:sym typeface="맑은 고딕"/>
                        </a:rPr>
                        <a:t>.</a:t>
                      </a:r>
                      <a:endParaRPr lang="en-US" altLang="ko-KR" sz="85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사용자 유형 </a:t>
                      </a:r>
                      <a:r>
                        <a:rPr lang="en-US" altLang="ko-KR" sz="850" b="0" dirty="0" smtClean="0">
                          <a:solidFill>
                            <a:schemeClr val="tx1"/>
                          </a:solidFill>
                          <a:latin typeface="+mn-ea"/>
                          <a:ea typeface="+mn-ea"/>
                          <a:sym typeface="맑은 고딕"/>
                        </a:rPr>
                        <a:t>Depth</a:t>
                      </a:r>
                      <a:r>
                        <a:rPr lang="ko-KR" altLang="en-US" sz="850" b="0" dirty="0" smtClean="0">
                          <a:solidFill>
                            <a:schemeClr val="tx1"/>
                          </a:solidFill>
                          <a:latin typeface="+mn-ea"/>
                          <a:ea typeface="+mn-ea"/>
                          <a:sym typeface="맑은 고딕"/>
                        </a:rPr>
                        <a:t>에 따라 상단 </a:t>
                      </a:r>
                      <a:r>
                        <a:rPr lang="ko-KR" altLang="en-US" sz="850" b="0" dirty="0" err="1" smtClean="0">
                          <a:solidFill>
                            <a:schemeClr val="tx1"/>
                          </a:solidFill>
                          <a:latin typeface="+mn-ea"/>
                          <a:ea typeface="+mn-ea"/>
                          <a:sym typeface="맑은 고딕"/>
                        </a:rPr>
                        <a:t>네비바에</a:t>
                      </a:r>
                      <a:r>
                        <a:rPr lang="ko-KR" altLang="en-US" sz="850" b="0" dirty="0" smtClean="0">
                          <a:solidFill>
                            <a:schemeClr val="tx1"/>
                          </a:solidFill>
                          <a:latin typeface="+mn-ea"/>
                          <a:ea typeface="+mn-ea"/>
                          <a:sym typeface="맑은 고딕"/>
                        </a:rPr>
                        <a:t> 표출되는 메뉴 구성이 달라진다</a:t>
                      </a:r>
                      <a:r>
                        <a:rPr lang="en-US" altLang="ko-KR" sz="850" b="0" dirty="0" smtClean="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로고 클릭 시 메인 홈페이지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세션 만료 잔여 시간 표시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50" b="0" dirty="0" smtClean="0">
                          <a:latin typeface="+mn-ea"/>
                          <a:ea typeface="+mn-ea"/>
                        </a:rPr>
                        <a:t>통합검색 기능</a:t>
                      </a:r>
                      <a:r>
                        <a:rPr lang="en-US" altLang="ko-KR" sz="850" b="0" dirty="0" smtClean="0">
                          <a:latin typeface="+mn-ea"/>
                          <a:ea typeface="+mn-ea"/>
                        </a:rPr>
                        <a:t>(</a:t>
                      </a:r>
                      <a:r>
                        <a:rPr lang="ko-KR" altLang="en-US" sz="850" b="0" dirty="0" smtClean="0">
                          <a:latin typeface="+mn-ea"/>
                          <a:ea typeface="+mn-ea"/>
                        </a:rPr>
                        <a:t>자동완성</a:t>
                      </a:r>
                      <a:r>
                        <a:rPr lang="en-US" altLang="ko-KR" sz="850" b="0" dirty="0" smtClean="0">
                          <a:latin typeface="+mn-ea"/>
                          <a:ea typeface="+mn-ea"/>
                        </a:rPr>
                        <a:t>)</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상위 메뉴에 마우스 커서를 올리면 하위 메뉴들이 드롭다운으로 표출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메뉴 선택 시 해당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전체 메뉴 확인하기</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영상자료 클릭 시 해당 영상 게시판으로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16" name="그림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469057"/>
            <a:ext cx="8370029" cy="6359823"/>
          </a:xfrm>
          <a:prstGeom prst="rect">
            <a:avLst/>
          </a:prstGeom>
        </p:spPr>
      </p:pic>
      <p:sp>
        <p:nvSpPr>
          <p:cNvPr id="39" name="타원 38"/>
          <p:cNvSpPr/>
          <p:nvPr/>
        </p:nvSpPr>
        <p:spPr>
          <a:xfrm>
            <a:off x="407368" y="59824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5" name="타원 44"/>
          <p:cNvSpPr/>
          <p:nvPr/>
        </p:nvSpPr>
        <p:spPr>
          <a:xfrm>
            <a:off x="5879976" y="50128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6" name="타원 45"/>
          <p:cNvSpPr/>
          <p:nvPr/>
        </p:nvSpPr>
        <p:spPr>
          <a:xfrm>
            <a:off x="5760283" y="902657"/>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7" name="타원 46"/>
          <p:cNvSpPr/>
          <p:nvPr/>
        </p:nvSpPr>
        <p:spPr>
          <a:xfrm>
            <a:off x="2782470" y="788773"/>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8" name="타원 47"/>
          <p:cNvSpPr/>
          <p:nvPr/>
        </p:nvSpPr>
        <p:spPr>
          <a:xfrm>
            <a:off x="3013833" y="788773"/>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5</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9" name="타원 48"/>
          <p:cNvSpPr/>
          <p:nvPr/>
        </p:nvSpPr>
        <p:spPr>
          <a:xfrm>
            <a:off x="7752184" y="788773"/>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6</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50" name="타원 49"/>
          <p:cNvSpPr/>
          <p:nvPr/>
        </p:nvSpPr>
        <p:spPr>
          <a:xfrm>
            <a:off x="2905821" y="450912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7</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회원가입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24066989"/>
              </p:ext>
            </p:extLst>
          </p:nvPr>
        </p:nvGraphicFramePr>
        <p:xfrm>
          <a:off x="8688288" y="476672"/>
          <a:ext cx="3384376" cy="330372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50" b="0" dirty="0" smtClean="0">
                          <a:solidFill>
                            <a:schemeClr val="tx1"/>
                          </a:solidFill>
                          <a:latin typeface="+mn-ea"/>
                          <a:ea typeface="+mn-ea"/>
                          <a:sym typeface="맑은 고딕"/>
                        </a:rPr>
                        <a:t>회원가입 페이지</a:t>
                      </a:r>
                      <a:endParaRPr lang="en-US" altLang="ko-KR" sz="850" b="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아이디 중복 체크 </a:t>
                      </a:r>
                      <a:r>
                        <a:rPr lang="en-US" altLang="ko-KR" sz="850" b="0" dirty="0" smtClean="0">
                          <a:latin typeface="+mn-ea"/>
                          <a:ea typeface="+mn-ea"/>
                        </a:rPr>
                        <a:t>(</a:t>
                      </a:r>
                      <a:r>
                        <a:rPr lang="ko-KR" altLang="en-US" sz="850" b="0" dirty="0" smtClean="0">
                          <a:latin typeface="+mn-ea"/>
                          <a:ea typeface="+mn-ea"/>
                        </a:rPr>
                        <a:t>중복된 아이디인 경우</a:t>
                      </a:r>
                      <a:r>
                        <a:rPr lang="ko-KR" altLang="en-US" sz="850" b="0" baseline="0" dirty="0" smtClean="0">
                          <a:latin typeface="+mn-ea"/>
                          <a:ea typeface="+mn-ea"/>
                        </a:rPr>
                        <a:t> 하단에 경고 문구</a:t>
                      </a:r>
                      <a:r>
                        <a:rPr lang="en-US" altLang="ko-KR" sz="850" b="0" baseline="0" dirty="0" smtClean="0">
                          <a:latin typeface="+mn-ea"/>
                          <a:ea typeface="+mn-ea"/>
                        </a:rPr>
                        <a:t>, </a:t>
                      </a:r>
                      <a:r>
                        <a:rPr lang="ko-KR" altLang="en-US" sz="850" b="0" baseline="0" dirty="0" smtClean="0">
                          <a:latin typeface="+mn-ea"/>
                          <a:ea typeface="+mn-ea"/>
                        </a:rPr>
                        <a:t>중복된 아이디가 아닌 경우 승인 문구 표출</a:t>
                      </a:r>
                      <a:r>
                        <a:rPr lang="en-US" altLang="ko-KR" sz="850" b="0" baseline="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비밀번호가 일치하지 않는 경우 하단에 경고 문구 표출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인증번호 전송 시 해당</a:t>
                      </a:r>
                      <a:r>
                        <a:rPr lang="ko-KR" altLang="en-US" sz="850" b="0" baseline="0" dirty="0" smtClean="0">
                          <a:latin typeface="+mn-ea"/>
                          <a:ea typeface="+mn-ea"/>
                        </a:rPr>
                        <a:t> 휴대폰 번호로 인증번호 전송</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인증번호 일치</a:t>
                      </a:r>
                      <a:r>
                        <a:rPr kumimoji="1" lang="ko-KR" altLang="en-US" sz="850" baseline="0" dirty="0" smtClean="0">
                          <a:solidFill>
                            <a:schemeClr val="tx1"/>
                          </a:solidFill>
                          <a:latin typeface="+mn-ea"/>
                        </a:rPr>
                        <a:t> 시 인증 확인 </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불일치 시 경고 팝업</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71241">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클릭 시 이용약관 동의 내용 팝업 창 </a:t>
                      </a:r>
                      <a:r>
                        <a:rPr lang="en-US" altLang="ko-KR" sz="850" b="0" dirty="0" smtClean="0">
                          <a:latin typeface="+mn-ea"/>
                          <a:ea typeface="+mn-ea"/>
                        </a:rPr>
                        <a:t>, </a:t>
                      </a:r>
                      <a:r>
                        <a:rPr lang="ko-KR" altLang="en-US" sz="850" b="0" dirty="0" smtClean="0">
                          <a:latin typeface="+mn-ea"/>
                          <a:ea typeface="+mn-ea"/>
                        </a:rPr>
                        <a:t>모두 동의하여야만 확인 후 회원가입 페이지로 전환 </a:t>
                      </a:r>
                      <a:r>
                        <a:rPr lang="en-US" altLang="ko-KR" sz="850" b="0" dirty="0" smtClean="0">
                          <a:latin typeface="+mn-ea"/>
                          <a:ea typeface="+mn-ea"/>
                        </a:rPr>
                        <a:t>/ </a:t>
                      </a:r>
                      <a:r>
                        <a:rPr lang="ko-KR" altLang="en-US" sz="850" b="0" dirty="0" smtClean="0">
                          <a:latin typeface="+mn-ea"/>
                          <a:ea typeface="+mn-ea"/>
                        </a:rPr>
                        <a:t>동의하지 않는</a:t>
                      </a:r>
                      <a:r>
                        <a:rPr lang="ko-KR" altLang="en-US" sz="850" b="0" baseline="0" dirty="0" smtClean="0">
                          <a:latin typeface="+mn-ea"/>
                          <a:ea typeface="+mn-ea"/>
                        </a:rPr>
                        <a:t> 내용이 있을 때는 경고 문구 표출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71241">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just" defTabSz="914400" rtl="0" eaLnBrk="1" fontAlgn="auto" latinLnBrk="1" hangingPunct="1">
                        <a:lnSpc>
                          <a:spcPct val="120000"/>
                        </a:lnSpc>
                        <a:spcBef>
                          <a:spcPts val="0"/>
                        </a:spcBef>
                        <a:spcAft>
                          <a:spcPts val="0"/>
                        </a:spcAft>
                        <a:buClrTx/>
                        <a:buSzTx/>
                        <a:buFontTx/>
                        <a:buNone/>
                        <a:tabLst/>
                        <a:defRPr/>
                      </a:pPr>
                      <a:r>
                        <a:rPr lang="ko-KR" altLang="en-US" sz="850" b="0" dirty="0" smtClean="0">
                          <a:latin typeface="+mn-ea"/>
                          <a:ea typeface="+mn-ea"/>
                        </a:rPr>
                        <a:t>필수 정보 입력 및 이용약관 동의 완료되었다면 버튼 클릭 시 회원가입 완료</a:t>
                      </a:r>
                      <a:r>
                        <a:rPr lang="en-US" altLang="ko-KR" sz="850" b="0" dirty="0" smtClean="0">
                          <a:latin typeface="+mn-ea"/>
                          <a:ea typeface="+mn-ea"/>
                        </a:rPr>
                        <a:t>(DB</a:t>
                      </a:r>
                      <a:r>
                        <a:rPr lang="ko-KR" altLang="en-US" sz="850" b="0" dirty="0" smtClean="0">
                          <a:latin typeface="+mn-ea"/>
                          <a:ea typeface="+mn-ea"/>
                        </a:rPr>
                        <a:t>에 회원 정보 저장</a:t>
                      </a:r>
                      <a:r>
                        <a:rPr lang="en-US" altLang="ko-KR" sz="850" b="0" dirty="0" smtClean="0">
                          <a:latin typeface="+mn-ea"/>
                          <a:ea typeface="+mn-ea"/>
                        </a:rPr>
                        <a:t>) / </a:t>
                      </a:r>
                      <a:r>
                        <a:rPr lang="ko-KR" altLang="en-US" sz="850" b="0" dirty="0" smtClean="0">
                          <a:latin typeface="+mn-ea"/>
                          <a:ea typeface="+mn-ea"/>
                        </a:rPr>
                        <a:t>조건을</a:t>
                      </a:r>
                      <a:r>
                        <a:rPr lang="en-US" altLang="ko-KR" sz="850" b="0" baseline="0" dirty="0" smtClean="0">
                          <a:latin typeface="+mn-ea"/>
                          <a:ea typeface="+mn-ea"/>
                        </a:rPr>
                        <a:t> </a:t>
                      </a:r>
                      <a:r>
                        <a:rPr lang="ko-KR" altLang="en-US" sz="850" b="0" baseline="0" dirty="0" smtClean="0">
                          <a:latin typeface="+mn-ea"/>
                          <a:ea typeface="+mn-ea"/>
                        </a:rPr>
                        <a:t>충족하지 못할 </a:t>
                      </a:r>
                      <a:r>
                        <a:rPr lang="ko-KR" altLang="en-US" sz="850" b="0" dirty="0" smtClean="0">
                          <a:latin typeface="+mn-ea"/>
                          <a:ea typeface="+mn-ea"/>
                        </a:rPr>
                        <a:t>시 경고 팝업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599962122"/>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24" name="그림 23"/>
          <p:cNvPicPr>
            <a:picLocks noChangeAspect="1"/>
          </p:cNvPicPr>
          <p:nvPr/>
        </p:nvPicPr>
        <p:blipFill>
          <a:blip r:embed="rId2"/>
          <a:stretch>
            <a:fillRect/>
          </a:stretch>
        </p:blipFill>
        <p:spPr>
          <a:xfrm>
            <a:off x="35023" y="451372"/>
            <a:ext cx="8563423" cy="6073971"/>
          </a:xfrm>
          <a:prstGeom prst="rect">
            <a:avLst/>
          </a:prstGeom>
        </p:spPr>
      </p:pic>
      <p:sp>
        <p:nvSpPr>
          <p:cNvPr id="35" name="타원 34"/>
          <p:cNvSpPr/>
          <p:nvPr/>
        </p:nvSpPr>
        <p:spPr>
          <a:xfrm>
            <a:off x="5159896" y="1772816"/>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6" name="타원 35"/>
          <p:cNvSpPr/>
          <p:nvPr/>
        </p:nvSpPr>
        <p:spPr>
          <a:xfrm>
            <a:off x="3359696" y="2780928"/>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7" name="타원 36"/>
          <p:cNvSpPr/>
          <p:nvPr/>
        </p:nvSpPr>
        <p:spPr>
          <a:xfrm>
            <a:off x="5087888" y="414908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8" name="타원 37"/>
          <p:cNvSpPr/>
          <p:nvPr/>
        </p:nvSpPr>
        <p:spPr>
          <a:xfrm>
            <a:off x="5123892" y="4797152"/>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9" name="타원 38"/>
          <p:cNvSpPr/>
          <p:nvPr/>
        </p:nvSpPr>
        <p:spPr>
          <a:xfrm>
            <a:off x="2351584" y="5301208"/>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5</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0" name="타원 39"/>
          <p:cNvSpPr/>
          <p:nvPr/>
        </p:nvSpPr>
        <p:spPr>
          <a:xfrm>
            <a:off x="4316734" y="5301208"/>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6</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789554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정보 제공 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51997776"/>
              </p:ext>
            </p:extLst>
          </p:nvPr>
        </p:nvGraphicFramePr>
        <p:xfrm>
          <a:off x="8688288" y="476672"/>
          <a:ext cx="3384376" cy="203270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정보제공형</a:t>
                      </a:r>
                      <a:r>
                        <a:rPr lang="ko-KR" altLang="en-US" sz="800" b="0" dirty="0" smtClean="0">
                          <a:solidFill>
                            <a:schemeClr val="tx1"/>
                          </a:solidFill>
                          <a:latin typeface="+mn-ea"/>
                          <a:ea typeface="+mn-ea"/>
                          <a:sym typeface="맑은 고딕"/>
                        </a:rPr>
                        <a:t>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메뉴를 선택하면 해당하는 내용들을 </a:t>
                      </a:r>
                      <a:r>
                        <a:rPr lang="en-US" altLang="ko-KR" sz="800" b="0" dirty="0" smtClean="0">
                          <a:solidFill>
                            <a:schemeClr val="tx1"/>
                          </a:solidFill>
                          <a:latin typeface="+mn-ea"/>
                          <a:ea typeface="+mn-ea"/>
                          <a:sym typeface="맑은 고딕"/>
                        </a:rPr>
                        <a:t>content </a:t>
                      </a:r>
                      <a:r>
                        <a:rPr lang="ko-KR" altLang="en-US" sz="800" b="0" dirty="0" smtClean="0">
                          <a:solidFill>
                            <a:schemeClr val="tx1"/>
                          </a:solidFill>
                          <a:latin typeface="+mn-ea"/>
                          <a:ea typeface="+mn-ea"/>
                          <a:sym typeface="맑은 고딕"/>
                        </a:rPr>
                        <a:t>부분에 제공한다</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관리자 모드로 진입할 경우 해당 메뉴에 제공될 내용을 수정할 수 있다</a:t>
                      </a:r>
                      <a:r>
                        <a:rPr lang="en-US" altLang="ko-KR" sz="800" b="0" dirty="0" smtClean="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전문 인력을 검색</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등록된 전문 인력 정보를 조회</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해당 전문인력에 대한 상세정보 창으로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페이징</a:t>
                      </a:r>
                      <a:r>
                        <a:rPr kumimoji="1" lang="ko-KR" altLang="en-US" sz="850" dirty="0" smtClean="0">
                          <a:solidFill>
                            <a:schemeClr val="tx1"/>
                          </a:solidFill>
                          <a:latin typeface="+mn-ea"/>
                        </a:rPr>
                        <a:t> 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12" name="그림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7" y="347256"/>
            <a:ext cx="8572999" cy="6510744"/>
          </a:xfrm>
          <a:prstGeom prst="rect">
            <a:avLst/>
          </a:prstGeom>
        </p:spPr>
      </p:pic>
      <p:sp>
        <p:nvSpPr>
          <p:cNvPr id="14" name="타원 13"/>
          <p:cNvSpPr/>
          <p:nvPr/>
        </p:nvSpPr>
        <p:spPr>
          <a:xfrm>
            <a:off x="5735960" y="76470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5" name="타원 14"/>
          <p:cNvSpPr/>
          <p:nvPr/>
        </p:nvSpPr>
        <p:spPr>
          <a:xfrm>
            <a:off x="2207568" y="2276872"/>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6" name="타원 15"/>
          <p:cNvSpPr/>
          <p:nvPr/>
        </p:nvSpPr>
        <p:spPr>
          <a:xfrm>
            <a:off x="3863752" y="342900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7" name="타원 16"/>
          <p:cNvSpPr/>
          <p:nvPr/>
        </p:nvSpPr>
        <p:spPr>
          <a:xfrm>
            <a:off x="3867944" y="560829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2493756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게시판 페이지</a:t>
            </a:r>
            <a:r>
              <a:rPr lang="en-US" altLang="ko-KR" dirty="0" smtClean="0"/>
              <a:t> </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366796730"/>
              </p:ext>
            </p:extLst>
          </p:nvPr>
        </p:nvGraphicFramePr>
        <p:xfrm>
          <a:off x="8688288" y="476672"/>
          <a:ext cx="3384376" cy="203270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게시판 페이지</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관리자 권한으로 진입 시 </a:t>
                      </a:r>
                      <a:r>
                        <a:rPr lang="en-US" altLang="ko-KR" sz="800" b="0" dirty="0" smtClean="0">
                          <a:solidFill>
                            <a:schemeClr val="tx1"/>
                          </a:solidFill>
                          <a:latin typeface="+mn-ea"/>
                          <a:ea typeface="+mn-ea"/>
                          <a:sym typeface="맑은 고딕"/>
                        </a:rPr>
                        <a:t>CRUD</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가능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상위메뉴</a:t>
                      </a:r>
                      <a:r>
                        <a:rPr lang="ko-KR" altLang="en-US" sz="850" b="0" dirty="0" smtClean="0">
                          <a:latin typeface="+mn-ea"/>
                          <a:ea typeface="+mn-ea"/>
                        </a:rPr>
                        <a:t> 내 </a:t>
                      </a:r>
                      <a:r>
                        <a:rPr lang="ko-KR" altLang="en-US" sz="850" b="0" dirty="0" err="1" smtClean="0">
                          <a:latin typeface="+mn-ea"/>
                          <a:ea typeface="+mn-ea"/>
                        </a:rPr>
                        <a:t>통합겁색</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게시글</a:t>
                      </a:r>
                      <a:r>
                        <a:rPr kumimoji="1" lang="ko-KR" altLang="en-US" sz="850" dirty="0" smtClean="0">
                          <a:solidFill>
                            <a:schemeClr val="tx1"/>
                          </a:solidFill>
                          <a:latin typeface="+mn-ea"/>
                        </a:rPr>
                        <a:t> 조회 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업로드 된 첨부파일 다운로드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페이징</a:t>
                      </a:r>
                      <a:r>
                        <a:rPr kumimoji="1" lang="ko-KR" altLang="en-US" sz="850" dirty="0" smtClean="0">
                          <a:solidFill>
                            <a:schemeClr val="tx1"/>
                          </a:solidFill>
                          <a:latin typeface="+mn-ea"/>
                        </a:rPr>
                        <a:t> 기능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20" name="그림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8" y="404664"/>
            <a:ext cx="8519938" cy="6336704"/>
          </a:xfrm>
          <a:prstGeom prst="rect">
            <a:avLst/>
          </a:prstGeom>
        </p:spPr>
      </p:pic>
      <p:sp>
        <p:nvSpPr>
          <p:cNvPr id="23" name="타원 22"/>
          <p:cNvSpPr/>
          <p:nvPr/>
        </p:nvSpPr>
        <p:spPr>
          <a:xfrm>
            <a:off x="3359696" y="522920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4</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4" name="타원 23"/>
          <p:cNvSpPr/>
          <p:nvPr/>
        </p:nvSpPr>
        <p:spPr>
          <a:xfrm>
            <a:off x="5663952" y="908720"/>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smtClean="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1</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5" name="타원 24"/>
          <p:cNvSpPr/>
          <p:nvPr/>
        </p:nvSpPr>
        <p:spPr>
          <a:xfrm>
            <a:off x="3647728" y="292494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2</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26" name="타원 25"/>
          <p:cNvSpPr/>
          <p:nvPr/>
        </p:nvSpPr>
        <p:spPr>
          <a:xfrm>
            <a:off x="8040216" y="2924944"/>
            <a:ext cx="216024" cy="216024"/>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rPr>
              <a:t>3</a:t>
            </a:r>
            <a:endParaRPr lang="ko-KR" altLang="en-US" sz="13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201504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3825</TotalTime>
  <Words>392</Words>
  <Application>Microsoft Office PowerPoint</Application>
  <PresentationFormat>와이드스크린</PresentationFormat>
  <Paragraphs>119</Paragraphs>
  <Slides>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vt:i4>
      </vt:variant>
    </vt:vector>
  </HeadingPairs>
  <TitlesOfParts>
    <vt:vector size="13" baseType="lpstr">
      <vt:lpstr>SF Pro Text Medium</vt:lpstr>
      <vt:lpstr>SF Pro Text Regular</vt:lpstr>
      <vt:lpstr>맑은 고딕</vt:lpstr>
      <vt:lpstr>Arial</vt:lpstr>
      <vt:lpstr>Arial Rounded MT Bold</vt:lpstr>
      <vt:lpstr>Segoe UI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BIG115</cp:lastModifiedBy>
  <cp:revision>153</cp:revision>
  <cp:lastPrinted>2019-05-29T05:54:36Z</cp:lastPrinted>
  <dcterms:created xsi:type="dcterms:W3CDTF">2019-03-11T07:43:12Z</dcterms:created>
  <dcterms:modified xsi:type="dcterms:W3CDTF">2024-11-01T07:35:27Z</dcterms:modified>
</cp:coreProperties>
</file>