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68" r:id="rId4"/>
    <p:sldId id="270" r:id="rId5"/>
    <p:sldId id="271" r:id="rId6"/>
    <p:sldId id="274" r:id="rId7"/>
    <p:sldId id="278" r:id="rId8"/>
    <p:sldId id="280" r:id="rId9"/>
    <p:sldId id="272" r:id="rId10"/>
    <p:sldId id="273" r:id="rId11"/>
    <p:sldId id="281" r:id="rId12"/>
    <p:sldId id="282" r:id="rId13"/>
    <p:sldId id="283" r:id="rId14"/>
    <p:sldId id="284" r:id="rId15"/>
    <p:sldId id="286" r:id="rId16"/>
    <p:sldId id="287"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Parrish" initials="LP" lastIdx="6" clrIdx="0">
    <p:extLst>
      <p:ext uri="{19B8F6BF-5375-455C-9EA6-DF929625EA0E}">
        <p15:presenceInfo xmlns:p15="http://schemas.microsoft.com/office/powerpoint/2012/main" userId="d31e3fc07013d3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1T16:14:01.779" idx="3">
    <p:pos x="5357" y="1192"/>
    <p:text>Jimmy to confirm</p:text>
    <p:extLst>
      <p:ext uri="{C676402C-5697-4E1C-873F-D02D1690AC5C}">
        <p15:threadingInfo xmlns:p15="http://schemas.microsoft.com/office/powerpoint/2012/main" timeZoneBias="300"/>
      </p:ext>
    </p:extLst>
  </p:cm>
  <p:cm authorId="1" dt="2021-02-11T16:14:14.925" idx="4">
    <p:pos x="5996" y="3226"/>
    <p:text>Zehra to confirm</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11T16:54:22.400" idx="5">
    <p:pos x="7079" y="1169"/>
    <p:text>Jimmy to confirm language here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20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208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4547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81055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80627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616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2/11/2021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646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9670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7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22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4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70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247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2/11/2021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16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2/11/2021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83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2/11/2021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887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9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2/11/2021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19287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86712" y="973516"/>
            <a:ext cx="8722814" cy="1439238"/>
          </a:xfrm>
        </p:spPr>
        <p:txBody>
          <a:bodyPr anchor="b">
            <a:normAutofit/>
          </a:bodyPr>
          <a:lstStyle/>
          <a:p>
            <a:r>
              <a:rPr lang="en-US" sz="4400" b="1" dirty="0"/>
              <a:t>Covid-19 Impact on Twitter in North Carolina</a:t>
            </a:r>
            <a:endParaRPr lang="en-US" sz="4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586711" y="4851491"/>
            <a:ext cx="4140181" cy="1091846"/>
          </a:xfrm>
        </p:spPr>
        <p:txBody>
          <a:bodyPr>
            <a:normAutofit/>
          </a:bodyPr>
          <a:lstStyle/>
          <a:p>
            <a:r>
              <a:rPr lang="en-US" b="1" dirty="0"/>
              <a:t>Project Team: </a:t>
            </a:r>
            <a:r>
              <a:rPr lang="en-US" sz="1600" dirty="0"/>
              <a:t>Jimmy White, Lauren Parrish, Mariam Ahmad, Zehra </a:t>
            </a:r>
            <a:r>
              <a:rPr lang="en-US" sz="1600" dirty="0" err="1"/>
              <a:t>Tokatli</a:t>
            </a:r>
            <a:r>
              <a:rPr lang="en-US" sz="1600" dirty="0"/>
              <a:t>, Hector </a:t>
            </a:r>
            <a:r>
              <a:rPr lang="en-US" sz="1600" dirty="0" err="1"/>
              <a:t>Ladero</a:t>
            </a:r>
            <a:r>
              <a:rPr lang="en-US" sz="1600" dirty="0"/>
              <a:t> </a:t>
            </a:r>
          </a:p>
        </p:txBody>
      </p:sp>
      <p:pic>
        <p:nvPicPr>
          <p:cNvPr id="1028" name="Picture 4" descr="A blue screen with white text&#10;&#10;Description automatically generated with low confidence">
            <a:extLst>
              <a:ext uri="{FF2B5EF4-FFF2-40B4-BE49-F238E27FC236}">
                <a16:creationId xmlns:a16="http://schemas.microsoft.com/office/drawing/2014/main" id="{E2696737-C325-4124-B002-7CF0165E93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69560" y="2277235"/>
            <a:ext cx="5928344" cy="3334693"/>
          </a:xfrm>
          <a:prstGeom prst="rect">
            <a:avLst/>
          </a:prstGeom>
          <a:solidFill>
            <a:srgbClr val="FFFFFF"/>
          </a:solidFill>
        </p:spPr>
      </p:pic>
      <p:sp>
        <p:nvSpPr>
          <p:cNvPr id="5" name="Subtitle 2">
            <a:extLst>
              <a:ext uri="{FF2B5EF4-FFF2-40B4-BE49-F238E27FC236}">
                <a16:creationId xmlns:a16="http://schemas.microsoft.com/office/drawing/2014/main" id="{9D5C60B8-1F80-4771-AF5F-3C4E52789A21}"/>
              </a:ext>
            </a:extLst>
          </p:cNvPr>
          <p:cNvSpPr txBox="1">
            <a:spLocks/>
          </p:cNvSpPr>
          <p:nvPr/>
        </p:nvSpPr>
        <p:spPr>
          <a:xfrm>
            <a:off x="586712" y="2617263"/>
            <a:ext cx="4140181" cy="1091846"/>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b="1" dirty="0"/>
              <a:t>University of North Carolina at Charlotte:</a:t>
            </a:r>
          </a:p>
          <a:p>
            <a:r>
              <a:rPr lang="en-US" b="1" dirty="0"/>
              <a:t> Data Analytics Bootcamp</a:t>
            </a:r>
            <a:endParaRPr lang="en-US" sz="16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892552"/>
          </a:xfrm>
          <a:prstGeom prst="rect">
            <a:avLst/>
          </a:prstGeom>
          <a:noFill/>
          <a:ln>
            <a:solidFill>
              <a:schemeClr val="accent1"/>
            </a:solidFill>
          </a:ln>
        </p:spPr>
        <p:txBody>
          <a:bodyPr wrap="square" rtlCol="0">
            <a:spAutoFit/>
          </a:bodyPr>
          <a:lstStyle/>
          <a:p>
            <a:r>
              <a:rPr lang="en-US" sz="3600" b="1" dirty="0"/>
              <a:t>Discussion (cont.): </a:t>
            </a:r>
            <a:r>
              <a:rPr lang="en-US" sz="1600" b="1" dirty="0"/>
              <a:t>Twitter Activity vs. Covid-19 Progression: Global Analysis </a:t>
            </a:r>
          </a:p>
        </p:txBody>
      </p:sp>
      <p:sp>
        <p:nvSpPr>
          <p:cNvPr id="9" name="TextBox 8">
            <a:extLst>
              <a:ext uri="{FF2B5EF4-FFF2-40B4-BE49-F238E27FC236}">
                <a16:creationId xmlns:a16="http://schemas.microsoft.com/office/drawing/2014/main" id="{ED4AF83A-ACBF-4FE0-8922-5FF013FE6807}"/>
              </a:ext>
            </a:extLst>
          </p:cNvPr>
          <p:cNvSpPr txBox="1"/>
          <p:nvPr/>
        </p:nvSpPr>
        <p:spPr>
          <a:xfrm>
            <a:off x="451094" y="1322018"/>
            <a:ext cx="10196623" cy="338554"/>
          </a:xfrm>
          <a:prstGeom prst="rect">
            <a:avLst/>
          </a:prstGeom>
          <a:noFill/>
        </p:spPr>
        <p:txBody>
          <a:bodyPr wrap="square" rtlCol="0">
            <a:spAutoFit/>
          </a:bodyPr>
          <a:lstStyle/>
          <a:p>
            <a:r>
              <a:rPr lang="en-US" sz="1600" b="1" dirty="0"/>
              <a:t>Observations:</a:t>
            </a:r>
          </a:p>
        </p:txBody>
      </p:sp>
      <p:sp>
        <p:nvSpPr>
          <p:cNvPr id="5" name="TextBox 4">
            <a:extLst>
              <a:ext uri="{FF2B5EF4-FFF2-40B4-BE49-F238E27FC236}">
                <a16:creationId xmlns:a16="http://schemas.microsoft.com/office/drawing/2014/main" id="{BCCA9899-05A3-4774-B7EF-C5CDC8A001A5}"/>
              </a:ext>
            </a:extLst>
          </p:cNvPr>
          <p:cNvSpPr txBox="1"/>
          <p:nvPr/>
        </p:nvSpPr>
        <p:spPr>
          <a:xfrm>
            <a:off x="621792" y="1792384"/>
            <a:ext cx="10625328" cy="4678204"/>
          </a:xfrm>
          <a:prstGeom prst="rect">
            <a:avLst/>
          </a:prstGeom>
          <a:noFill/>
        </p:spPr>
        <p:txBody>
          <a:bodyPr wrap="square" rtlCol="0">
            <a:spAutoFit/>
          </a:bodyPr>
          <a:lstStyle/>
          <a:p>
            <a:pPr marL="342900" indent="-342900">
              <a:buAutoNum type="arabicParenR"/>
            </a:pPr>
            <a:r>
              <a:rPr lang="en-US" sz="1400" dirty="0"/>
              <a:t>During the early stages of the pandemic, Twitter data globally did not see a steady increase in original tweets as expected.  Instead, </a:t>
            </a:r>
            <a:r>
              <a:rPr lang="en-US" sz="1400" dirty="0">
                <a:effectLst/>
              </a:rPr>
              <a:t>higher numbers of original tweets occurred on days when there was major world headlines.  Clear examples occurred on January 31</a:t>
            </a:r>
            <a:r>
              <a:rPr lang="en-US" sz="1400" baseline="30000" dirty="0">
                <a:effectLst/>
              </a:rPr>
              <a:t>st</a:t>
            </a:r>
            <a:r>
              <a:rPr lang="en-US" sz="1400" dirty="0">
                <a:effectLst/>
              </a:rPr>
              <a:t> when the US announced travel restrictions for visitors returning from China and when the first quarantines were initiated.  Similar headline grabbing announcements occurred on February 9</a:t>
            </a:r>
            <a:r>
              <a:rPr lang="en-US" sz="1400" baseline="30000" dirty="0">
                <a:effectLst/>
              </a:rPr>
              <a:t>th</a:t>
            </a:r>
            <a:r>
              <a:rPr lang="en-US" sz="1400" dirty="0">
                <a:effectLst/>
              </a:rPr>
              <a:t>, 2020 (China investing10bn to fight the virus) and on February 21</a:t>
            </a:r>
            <a:r>
              <a:rPr lang="en-US" sz="1400" baseline="30000" dirty="0">
                <a:effectLst/>
              </a:rPr>
              <a:t>st</a:t>
            </a:r>
            <a:r>
              <a:rPr lang="en-US" sz="1400" dirty="0">
                <a:effectLst/>
              </a:rPr>
              <a:t> (WHO announced that Covid-19 was officially a pandemic). </a:t>
            </a:r>
          </a:p>
          <a:p>
            <a:r>
              <a:rPr lang="en-US" sz="1400" dirty="0"/>
              <a:t>	</a:t>
            </a:r>
          </a:p>
          <a:p>
            <a:r>
              <a:rPr lang="en-US" sz="1400" dirty="0">
                <a:effectLst/>
              </a:rPr>
              <a:t>		News cycles have significant impact on original tweets rather than sustained but increasing information such 		as what was experienced in the early part of the Covid-19 pandemic. </a:t>
            </a:r>
          </a:p>
          <a:p>
            <a:endParaRPr lang="en-US" sz="1400" dirty="0">
              <a:effectLst/>
            </a:endParaRPr>
          </a:p>
          <a:p>
            <a:pPr marL="342900" indent="-342900">
              <a:buAutoNum type="arabicParenR"/>
            </a:pPr>
            <a:endParaRPr lang="en-US" sz="1400" dirty="0"/>
          </a:p>
          <a:p>
            <a:pPr marL="342900" indent="-342900">
              <a:buAutoNum type="arabicParenR"/>
            </a:pPr>
            <a:endParaRPr lang="en-US" sz="1400" dirty="0">
              <a:effectLst/>
            </a:endParaRPr>
          </a:p>
          <a:p>
            <a:r>
              <a:rPr lang="en-US" sz="1400" dirty="0">
                <a:effectLst/>
              </a:rPr>
              <a:t>2)	“Likes” and “Retweets” differed slightly.  There were still peaks on days which correlated to major headlines, but as 	the virus progressed,  “Likes” and “Retweets” reflected more stable forward progression as expected.  Also, the 	comparison between “Likes” and “Retweets” reflects that Twitter users are more inclined to like rather than retweet. </a:t>
            </a:r>
          </a:p>
          <a:p>
            <a:pPr marL="342900" indent="-342900">
              <a:buFontTx/>
              <a:buAutoNum type="arabicParenR"/>
            </a:pPr>
            <a:endParaRPr lang="en-US" sz="1400" dirty="0"/>
          </a:p>
          <a:p>
            <a:r>
              <a:rPr lang="en-US" sz="1400" dirty="0">
                <a:effectLst/>
              </a:rPr>
              <a:t>		As awareness of a topic, like Covid-19, grows, Twitter users are more likely to be involved in that topic.  This 			corresponds to more tweet “Likes” and “Retweets.”</a:t>
            </a:r>
          </a:p>
          <a:p>
            <a:r>
              <a:rPr lang="en-US" sz="1400" dirty="0">
                <a:effectLst/>
              </a:rPr>
              <a:t> </a:t>
            </a:r>
          </a:p>
          <a:p>
            <a:pPr marL="342900" indent="-342900">
              <a:buAutoNum type="arabicParenR"/>
            </a:pPr>
            <a:endParaRPr lang="en-US" sz="1400" dirty="0">
              <a:effectLst/>
            </a:endParaRPr>
          </a:p>
          <a:p>
            <a:endParaRPr lang="en-US" dirty="0"/>
          </a:p>
        </p:txBody>
      </p:sp>
    </p:spTree>
    <p:extLst>
      <p:ext uri="{BB962C8B-B14F-4D97-AF65-F5344CB8AC3E}">
        <p14:creationId xmlns:p14="http://schemas.microsoft.com/office/powerpoint/2010/main" val="1386029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(cont.): </a:t>
            </a:r>
            <a:r>
              <a:rPr lang="en-US" sz="1600" b="1" dirty="0"/>
              <a:t>Covid-19 Rise in North Carolina vs. Twitter Geocoding</a:t>
            </a:r>
          </a:p>
        </p:txBody>
      </p:sp>
      <p:sp>
        <p:nvSpPr>
          <p:cNvPr id="6" name="Rectangle 5">
            <a:extLst>
              <a:ext uri="{FF2B5EF4-FFF2-40B4-BE49-F238E27FC236}">
                <a16:creationId xmlns:a16="http://schemas.microsoft.com/office/drawing/2014/main" id="{20D02226-5A5F-49CD-B0EF-F0194D97CA2A}"/>
              </a:ext>
            </a:extLst>
          </p:cNvPr>
          <p:cNvSpPr/>
          <p:nvPr/>
        </p:nvSpPr>
        <p:spPr>
          <a:xfrm>
            <a:off x="4185528" y="1120707"/>
            <a:ext cx="3872390" cy="5493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F0D47ED2-AB1D-44A8-8C2A-1AC3F166D46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5528" y="1187690"/>
            <a:ext cx="3463255" cy="2810936"/>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8BEF27B-97E2-4C5B-B4D9-D43E776C55E5}"/>
              </a:ext>
            </a:extLst>
          </p:cNvPr>
          <p:cNvSpPr/>
          <p:nvPr/>
        </p:nvSpPr>
        <p:spPr>
          <a:xfrm>
            <a:off x="173916" y="1124385"/>
            <a:ext cx="3872390" cy="5493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B66BEB-6FB5-4D0E-B734-DB46106869F5}"/>
              </a:ext>
            </a:extLst>
          </p:cNvPr>
          <p:cNvPicPr>
            <a:picLocks noChangeAspect="1"/>
          </p:cNvPicPr>
          <p:nvPr/>
        </p:nvPicPr>
        <p:blipFill>
          <a:blip r:embed="rId3"/>
          <a:stretch>
            <a:fillRect/>
          </a:stretch>
        </p:blipFill>
        <p:spPr>
          <a:xfrm>
            <a:off x="173916" y="4056346"/>
            <a:ext cx="3614639" cy="2300786"/>
          </a:xfrm>
          <a:prstGeom prst="rect">
            <a:avLst/>
          </a:prstGeom>
        </p:spPr>
      </p:pic>
      <p:pic>
        <p:nvPicPr>
          <p:cNvPr id="7" name="Picture 6">
            <a:extLst>
              <a:ext uri="{FF2B5EF4-FFF2-40B4-BE49-F238E27FC236}">
                <a16:creationId xmlns:a16="http://schemas.microsoft.com/office/drawing/2014/main" id="{25F875D5-C263-4268-A1EB-CD1724F6B89C}"/>
              </a:ext>
            </a:extLst>
          </p:cNvPr>
          <p:cNvPicPr>
            <a:picLocks noChangeAspect="1"/>
          </p:cNvPicPr>
          <p:nvPr/>
        </p:nvPicPr>
        <p:blipFill>
          <a:blip r:embed="rId4"/>
          <a:stretch>
            <a:fillRect/>
          </a:stretch>
        </p:blipFill>
        <p:spPr>
          <a:xfrm>
            <a:off x="4185528" y="4138487"/>
            <a:ext cx="3587080" cy="2335629"/>
          </a:xfrm>
          <a:prstGeom prst="rect">
            <a:avLst/>
          </a:prstGeom>
        </p:spPr>
      </p:pic>
      <p:pic>
        <p:nvPicPr>
          <p:cNvPr id="18" name="Picture 2">
            <a:extLst>
              <a:ext uri="{FF2B5EF4-FFF2-40B4-BE49-F238E27FC236}">
                <a16:creationId xmlns:a16="http://schemas.microsoft.com/office/drawing/2014/main" id="{A6A9EB57-C7C6-43C0-9465-349E43C891B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42468" y="1187690"/>
            <a:ext cx="3805338"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34C3444-5308-4F4D-B5FA-DEF00D07ED93}"/>
              </a:ext>
            </a:extLst>
          </p:cNvPr>
          <p:cNvSpPr/>
          <p:nvPr/>
        </p:nvSpPr>
        <p:spPr>
          <a:xfrm>
            <a:off x="8197140" y="1120707"/>
            <a:ext cx="3872390" cy="54932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CF7738-B381-4679-B6A9-921FD50370A9}"/>
              </a:ext>
            </a:extLst>
          </p:cNvPr>
          <p:cNvSpPr txBox="1"/>
          <p:nvPr/>
        </p:nvSpPr>
        <p:spPr>
          <a:xfrm>
            <a:off x="8610600" y="1905000"/>
            <a:ext cx="2933700" cy="646331"/>
          </a:xfrm>
          <a:prstGeom prst="rect">
            <a:avLst/>
          </a:prstGeom>
          <a:noFill/>
        </p:spPr>
        <p:txBody>
          <a:bodyPr wrap="square" rtlCol="0">
            <a:spAutoFit/>
          </a:bodyPr>
          <a:lstStyle/>
          <a:p>
            <a:r>
              <a:rPr lang="en-US" dirty="0">
                <a:solidFill>
                  <a:schemeClr val="accent2"/>
                </a:solidFill>
              </a:rPr>
              <a:t>Geolocation graphs – input Zehra</a:t>
            </a:r>
          </a:p>
        </p:txBody>
      </p:sp>
    </p:spTree>
    <p:extLst>
      <p:ext uri="{BB962C8B-B14F-4D97-AF65-F5344CB8AC3E}">
        <p14:creationId xmlns:p14="http://schemas.microsoft.com/office/powerpoint/2010/main" val="104549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(cont.): </a:t>
            </a:r>
            <a:r>
              <a:rPr lang="en-US" sz="1600" b="1" dirty="0"/>
              <a:t>Covid-19 Rise in North Carolina vs. Twitter Geocoding</a:t>
            </a:r>
          </a:p>
        </p:txBody>
      </p:sp>
      <p:sp>
        <p:nvSpPr>
          <p:cNvPr id="9" name="TextBox 8">
            <a:extLst>
              <a:ext uri="{FF2B5EF4-FFF2-40B4-BE49-F238E27FC236}">
                <a16:creationId xmlns:a16="http://schemas.microsoft.com/office/drawing/2014/main" id="{ED4AF83A-ACBF-4FE0-8922-5FF013FE6807}"/>
              </a:ext>
            </a:extLst>
          </p:cNvPr>
          <p:cNvSpPr txBox="1"/>
          <p:nvPr/>
        </p:nvSpPr>
        <p:spPr>
          <a:xfrm>
            <a:off x="470144" y="1150568"/>
            <a:ext cx="10196623" cy="338554"/>
          </a:xfrm>
          <a:prstGeom prst="rect">
            <a:avLst/>
          </a:prstGeom>
          <a:noFill/>
        </p:spPr>
        <p:txBody>
          <a:bodyPr wrap="square" rtlCol="0">
            <a:spAutoFit/>
          </a:bodyPr>
          <a:lstStyle/>
          <a:p>
            <a:r>
              <a:rPr lang="en-US" sz="1600" b="1" dirty="0"/>
              <a:t>Observations:</a:t>
            </a:r>
          </a:p>
        </p:txBody>
      </p:sp>
      <p:sp>
        <p:nvSpPr>
          <p:cNvPr id="5" name="TextBox 4">
            <a:extLst>
              <a:ext uri="{FF2B5EF4-FFF2-40B4-BE49-F238E27FC236}">
                <a16:creationId xmlns:a16="http://schemas.microsoft.com/office/drawing/2014/main" id="{BCCA9899-05A3-4774-B7EF-C5CDC8A001A5}"/>
              </a:ext>
            </a:extLst>
          </p:cNvPr>
          <p:cNvSpPr txBox="1"/>
          <p:nvPr/>
        </p:nvSpPr>
        <p:spPr>
          <a:xfrm>
            <a:off x="621792" y="1645920"/>
            <a:ext cx="10625328" cy="1231106"/>
          </a:xfrm>
          <a:prstGeom prst="rect">
            <a:avLst/>
          </a:prstGeom>
          <a:noFill/>
        </p:spPr>
        <p:txBody>
          <a:bodyPr wrap="square" rtlCol="0">
            <a:spAutoFit/>
          </a:bodyPr>
          <a:lstStyle/>
          <a:p>
            <a:pPr marL="342900" indent="-342900">
              <a:buFontTx/>
              <a:buAutoNum type="arabicParenR"/>
            </a:pPr>
            <a:r>
              <a:rPr lang="en-US" sz="1400" dirty="0">
                <a:effectLst/>
              </a:rPr>
              <a:t>The data reflected that Mecklenburg County’s Covid-19 cases maintained a similar distribution to other North Carolina Metropolitan areas, however, they experienced a sharper increase in death rates.  </a:t>
            </a:r>
            <a:r>
              <a:rPr lang="en-US" sz="1400" dirty="0">
                <a:solidFill>
                  <a:schemeClr val="accent2"/>
                </a:solidFill>
                <a:effectLst/>
              </a:rPr>
              <a:t>This corresponded to tweets…… Input from Zehra/Hector</a:t>
            </a:r>
          </a:p>
          <a:p>
            <a:pPr marL="342900" indent="-342900">
              <a:buAutoNum type="arabicParenR"/>
            </a:pPr>
            <a:endParaRPr lang="en-US" sz="1400" dirty="0">
              <a:effectLst/>
            </a:endParaRPr>
          </a:p>
          <a:p>
            <a:endParaRPr lang="en-US" dirty="0"/>
          </a:p>
        </p:txBody>
      </p:sp>
    </p:spTree>
    <p:extLst>
      <p:ext uri="{BB962C8B-B14F-4D97-AF65-F5344CB8AC3E}">
        <p14:creationId xmlns:p14="http://schemas.microsoft.com/office/powerpoint/2010/main" val="302898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Data vs. Covid-19 Progression</a:t>
            </a:r>
          </a:p>
        </p:txBody>
      </p:sp>
      <p:sp>
        <p:nvSpPr>
          <p:cNvPr id="2" name="TextBox 1">
            <a:extLst>
              <a:ext uri="{FF2B5EF4-FFF2-40B4-BE49-F238E27FC236}">
                <a16:creationId xmlns:a16="http://schemas.microsoft.com/office/drawing/2014/main" id="{A5CDBD07-A912-48F3-821E-74B39B72A4ED}"/>
              </a:ext>
            </a:extLst>
          </p:cNvPr>
          <p:cNvSpPr txBox="1"/>
          <p:nvPr/>
        </p:nvSpPr>
        <p:spPr>
          <a:xfrm>
            <a:off x="1562100" y="2409825"/>
            <a:ext cx="8305800" cy="369332"/>
          </a:xfrm>
          <a:prstGeom prst="rect">
            <a:avLst/>
          </a:prstGeom>
          <a:noFill/>
        </p:spPr>
        <p:txBody>
          <a:bodyPr wrap="square" rtlCol="0">
            <a:spAutoFit/>
          </a:bodyPr>
          <a:lstStyle/>
          <a:p>
            <a:r>
              <a:rPr lang="en-US" dirty="0">
                <a:solidFill>
                  <a:schemeClr val="accent2"/>
                </a:solidFill>
              </a:rPr>
              <a:t>Input from Jimmy</a:t>
            </a:r>
          </a:p>
        </p:txBody>
      </p:sp>
    </p:spTree>
    <p:extLst>
      <p:ext uri="{BB962C8B-B14F-4D97-AF65-F5344CB8AC3E}">
        <p14:creationId xmlns:p14="http://schemas.microsoft.com/office/powerpoint/2010/main" val="253051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Data vs. Covid-19 Progression</a:t>
            </a:r>
          </a:p>
        </p:txBody>
      </p:sp>
      <p:sp>
        <p:nvSpPr>
          <p:cNvPr id="9" name="TextBox 8">
            <a:extLst>
              <a:ext uri="{FF2B5EF4-FFF2-40B4-BE49-F238E27FC236}">
                <a16:creationId xmlns:a16="http://schemas.microsoft.com/office/drawing/2014/main" id="{ED4AF83A-ACBF-4FE0-8922-5FF013FE6807}"/>
              </a:ext>
            </a:extLst>
          </p:cNvPr>
          <p:cNvSpPr txBox="1"/>
          <p:nvPr/>
        </p:nvSpPr>
        <p:spPr>
          <a:xfrm>
            <a:off x="470144" y="1150568"/>
            <a:ext cx="10196623" cy="338554"/>
          </a:xfrm>
          <a:prstGeom prst="rect">
            <a:avLst/>
          </a:prstGeom>
          <a:noFill/>
        </p:spPr>
        <p:txBody>
          <a:bodyPr wrap="square" rtlCol="0">
            <a:spAutoFit/>
          </a:bodyPr>
          <a:lstStyle/>
          <a:p>
            <a:r>
              <a:rPr lang="en-US" sz="1600" b="1" dirty="0"/>
              <a:t>Observations:</a:t>
            </a:r>
          </a:p>
        </p:txBody>
      </p:sp>
      <p:sp>
        <p:nvSpPr>
          <p:cNvPr id="5" name="TextBox 4">
            <a:extLst>
              <a:ext uri="{FF2B5EF4-FFF2-40B4-BE49-F238E27FC236}">
                <a16:creationId xmlns:a16="http://schemas.microsoft.com/office/drawing/2014/main" id="{BCCA9899-05A3-4774-B7EF-C5CDC8A001A5}"/>
              </a:ext>
            </a:extLst>
          </p:cNvPr>
          <p:cNvSpPr txBox="1"/>
          <p:nvPr/>
        </p:nvSpPr>
        <p:spPr>
          <a:xfrm>
            <a:off x="621792" y="1645920"/>
            <a:ext cx="10625328" cy="584775"/>
          </a:xfrm>
          <a:prstGeom prst="rect">
            <a:avLst/>
          </a:prstGeom>
          <a:noFill/>
        </p:spPr>
        <p:txBody>
          <a:bodyPr wrap="square" rtlCol="0">
            <a:spAutoFit/>
          </a:bodyPr>
          <a:lstStyle/>
          <a:p>
            <a:pPr marL="342900" indent="-342900">
              <a:buAutoNum type="arabicParenR"/>
            </a:pPr>
            <a:r>
              <a:rPr lang="en-US" sz="1400" dirty="0">
                <a:solidFill>
                  <a:schemeClr val="accent2"/>
                </a:solidFill>
              </a:rPr>
              <a:t>Input from Jimmy</a:t>
            </a:r>
            <a:endParaRPr lang="en-US" sz="1400" dirty="0">
              <a:solidFill>
                <a:schemeClr val="accent2"/>
              </a:solidFill>
              <a:effectLst/>
            </a:endParaRPr>
          </a:p>
          <a:p>
            <a:endParaRPr lang="en-US" dirty="0"/>
          </a:p>
        </p:txBody>
      </p:sp>
    </p:spTree>
    <p:extLst>
      <p:ext uri="{BB962C8B-B14F-4D97-AF65-F5344CB8AC3E}">
        <p14:creationId xmlns:p14="http://schemas.microsoft.com/office/powerpoint/2010/main" val="117460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Postmortem:</a:t>
            </a:r>
            <a:endParaRPr lang="en-US" sz="1600" b="1" dirty="0"/>
          </a:p>
        </p:txBody>
      </p:sp>
      <p:sp>
        <p:nvSpPr>
          <p:cNvPr id="9" name="TextBox 8">
            <a:extLst>
              <a:ext uri="{FF2B5EF4-FFF2-40B4-BE49-F238E27FC236}">
                <a16:creationId xmlns:a16="http://schemas.microsoft.com/office/drawing/2014/main" id="{ED4AF83A-ACBF-4FE0-8922-5FF013FE6807}"/>
              </a:ext>
            </a:extLst>
          </p:cNvPr>
          <p:cNvSpPr txBox="1"/>
          <p:nvPr/>
        </p:nvSpPr>
        <p:spPr>
          <a:xfrm>
            <a:off x="470144" y="1150568"/>
            <a:ext cx="10196623" cy="369332"/>
          </a:xfrm>
          <a:prstGeom prst="rect">
            <a:avLst/>
          </a:prstGeom>
          <a:noFill/>
        </p:spPr>
        <p:txBody>
          <a:bodyPr wrap="square" rtlCol="0">
            <a:spAutoFit/>
          </a:bodyPr>
          <a:lstStyle/>
          <a:p>
            <a:r>
              <a:rPr lang="en-US" b="1" dirty="0"/>
              <a:t>Challenges:</a:t>
            </a:r>
          </a:p>
        </p:txBody>
      </p:sp>
      <p:sp>
        <p:nvSpPr>
          <p:cNvPr id="2" name="TextBox 1">
            <a:extLst>
              <a:ext uri="{FF2B5EF4-FFF2-40B4-BE49-F238E27FC236}">
                <a16:creationId xmlns:a16="http://schemas.microsoft.com/office/drawing/2014/main" id="{3587A4F7-6031-49CF-ADE0-3816B155DA0A}"/>
              </a:ext>
            </a:extLst>
          </p:cNvPr>
          <p:cNvSpPr txBox="1"/>
          <p:nvPr/>
        </p:nvSpPr>
        <p:spPr>
          <a:xfrm>
            <a:off x="647700" y="1581150"/>
            <a:ext cx="10801350" cy="1815882"/>
          </a:xfrm>
          <a:prstGeom prst="rect">
            <a:avLst/>
          </a:prstGeom>
          <a:noFill/>
        </p:spPr>
        <p:txBody>
          <a:bodyPr wrap="square" rtlCol="0">
            <a:spAutoFit/>
          </a:bodyPr>
          <a:lstStyle/>
          <a:p>
            <a:r>
              <a:rPr lang="en-US" sz="1400" b="1" dirty="0">
                <a:solidFill>
                  <a:srgbClr val="FF0000"/>
                </a:solidFill>
              </a:rPr>
              <a:t>Scope: </a:t>
            </a:r>
            <a:r>
              <a:rPr lang="en-US" sz="1400" dirty="0"/>
              <a:t>Initially, the team wanted to pull in multiple social media providers to assess if Covid-19 increased usage of social media.  Additionally, the team wanted to use a year’s worth of pre-</a:t>
            </a:r>
            <a:r>
              <a:rPr lang="en-US" sz="1400" dirty="0" err="1"/>
              <a:t>Covid</a:t>
            </a:r>
            <a:r>
              <a:rPr lang="en-US" sz="1400" dirty="0"/>
              <a:t> social media use as a baseline and a year’s worth of Covid-19 social media use.  It quickly became apparent that this was too large a data set. </a:t>
            </a:r>
          </a:p>
          <a:p>
            <a:endParaRPr lang="en-US" sz="1400" dirty="0"/>
          </a:p>
          <a:p>
            <a:r>
              <a:rPr lang="en-US" sz="1400" b="1" dirty="0">
                <a:solidFill>
                  <a:srgbClr val="FF0000"/>
                </a:solidFill>
              </a:rPr>
              <a:t>Data Retrieval:  </a:t>
            </a:r>
            <a:r>
              <a:rPr lang="en-US" sz="1400" dirty="0"/>
              <a:t>The team struggled to retrieve a sufficient data set from a social media provider.  Some of the data we wanted to leverage, such as geolocations, required paid for services.  This required the team to look for alternative data points.  Often these data points required significantly more cleaning. Additionally, the social media providers had several restrictions due to data privacy as to what could and could not be used. </a:t>
            </a:r>
          </a:p>
        </p:txBody>
      </p:sp>
      <p:sp>
        <p:nvSpPr>
          <p:cNvPr id="6" name="TextBox 5">
            <a:extLst>
              <a:ext uri="{FF2B5EF4-FFF2-40B4-BE49-F238E27FC236}">
                <a16:creationId xmlns:a16="http://schemas.microsoft.com/office/drawing/2014/main" id="{E22BD809-3B96-4B34-BE7B-D8E9EA0D9F32}"/>
              </a:ext>
            </a:extLst>
          </p:cNvPr>
          <p:cNvSpPr txBox="1"/>
          <p:nvPr/>
        </p:nvSpPr>
        <p:spPr>
          <a:xfrm>
            <a:off x="534152" y="3931868"/>
            <a:ext cx="10196623" cy="369332"/>
          </a:xfrm>
          <a:prstGeom prst="rect">
            <a:avLst/>
          </a:prstGeom>
          <a:noFill/>
        </p:spPr>
        <p:txBody>
          <a:bodyPr wrap="square" rtlCol="0">
            <a:spAutoFit/>
          </a:bodyPr>
          <a:lstStyle/>
          <a:p>
            <a:r>
              <a:rPr lang="en-US" b="1" dirty="0"/>
              <a:t>Deeper Dive:</a:t>
            </a:r>
          </a:p>
        </p:txBody>
      </p:sp>
      <p:sp>
        <p:nvSpPr>
          <p:cNvPr id="4" name="TextBox 3">
            <a:extLst>
              <a:ext uri="{FF2B5EF4-FFF2-40B4-BE49-F238E27FC236}">
                <a16:creationId xmlns:a16="http://schemas.microsoft.com/office/drawing/2014/main" id="{7088FF67-14F9-4D8A-A20B-BE5D26B491EB}"/>
              </a:ext>
            </a:extLst>
          </p:cNvPr>
          <p:cNvSpPr txBox="1"/>
          <p:nvPr/>
        </p:nvSpPr>
        <p:spPr>
          <a:xfrm>
            <a:off x="647700" y="4524375"/>
            <a:ext cx="10801350" cy="1384995"/>
          </a:xfrm>
          <a:prstGeom prst="rect">
            <a:avLst/>
          </a:prstGeom>
          <a:noFill/>
        </p:spPr>
        <p:txBody>
          <a:bodyPr wrap="square" rtlCol="0">
            <a:spAutoFit/>
          </a:bodyPr>
          <a:lstStyle/>
          <a:p>
            <a:r>
              <a:rPr lang="en-US" sz="1400" dirty="0"/>
              <a:t>1.	If we compared Twitter to another social media provider, would our findings be consistent?</a:t>
            </a:r>
          </a:p>
          <a:p>
            <a:endParaRPr lang="en-US" sz="1400" dirty="0"/>
          </a:p>
          <a:p>
            <a:pPr marL="342900" indent="-342900">
              <a:buAutoNum type="arabicPeriod" startAt="2"/>
            </a:pPr>
            <a:r>
              <a:rPr lang="en-US" sz="1400" dirty="0"/>
              <a:t>Is there a difference in the political slant of a headline and where in US we would see a greater uptick in tweeting 	activity?</a:t>
            </a:r>
          </a:p>
          <a:p>
            <a:pPr marL="342900" indent="-342900">
              <a:buAutoNum type="arabicPeriod" startAt="2"/>
            </a:pPr>
            <a:endParaRPr lang="en-US" sz="1400" dirty="0"/>
          </a:p>
          <a:p>
            <a:pPr marL="342900" indent="-342900">
              <a:buAutoNum type="arabicPeriod" startAt="2"/>
            </a:pPr>
            <a:r>
              <a:rPr lang="en-US" sz="1400" dirty="0"/>
              <a:t>Is </a:t>
            </a:r>
            <a:r>
              <a:rPr lang="en-US" sz="1400" dirty="0" err="1"/>
              <a:t>Covid</a:t>
            </a:r>
            <a:r>
              <a:rPr lang="en-US" sz="1400" dirty="0"/>
              <a:t> fatigue now having an impact on tweeting activity?</a:t>
            </a:r>
          </a:p>
        </p:txBody>
      </p:sp>
    </p:spTree>
    <p:extLst>
      <p:ext uri="{BB962C8B-B14F-4D97-AF65-F5344CB8AC3E}">
        <p14:creationId xmlns:p14="http://schemas.microsoft.com/office/powerpoint/2010/main" val="3092305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1115177" y="2782669"/>
            <a:ext cx="9588044" cy="646331"/>
          </a:xfrm>
          <a:prstGeom prst="rect">
            <a:avLst/>
          </a:prstGeom>
          <a:noFill/>
          <a:ln>
            <a:solidFill>
              <a:schemeClr val="accent1"/>
            </a:solidFill>
          </a:ln>
        </p:spPr>
        <p:txBody>
          <a:bodyPr wrap="square" rtlCol="0">
            <a:spAutoFit/>
          </a:bodyPr>
          <a:lstStyle/>
          <a:p>
            <a:pPr algn="ctr"/>
            <a:r>
              <a:rPr lang="en-US" sz="3600" b="1" dirty="0"/>
              <a:t>QUESTIONS?</a:t>
            </a:r>
            <a:endParaRPr lang="en-US" sz="1600" b="1" dirty="0"/>
          </a:p>
        </p:txBody>
      </p:sp>
    </p:spTree>
    <p:extLst>
      <p:ext uri="{BB962C8B-B14F-4D97-AF65-F5344CB8AC3E}">
        <p14:creationId xmlns:p14="http://schemas.microsoft.com/office/powerpoint/2010/main" val="261443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37D-0AA4-49C6-8A6D-105893DF2D2B}"/>
              </a:ext>
            </a:extLst>
          </p:cNvPr>
          <p:cNvSpPr>
            <a:spLocks noGrp="1"/>
          </p:cNvSpPr>
          <p:nvPr>
            <p:ph type="title"/>
          </p:nvPr>
        </p:nvSpPr>
        <p:spPr>
          <a:xfrm>
            <a:off x="761381" y="2561844"/>
            <a:ext cx="8825659" cy="1734312"/>
          </a:xfrm>
        </p:spPr>
        <p:txBody>
          <a:bodyPr/>
          <a:lstStyle/>
          <a:p>
            <a:r>
              <a:rPr lang="en-US" sz="3600" b="1" dirty="0"/>
              <a:t>Appendix – Additional Graphical Representations of Data</a:t>
            </a:r>
          </a:p>
        </p:txBody>
      </p:sp>
    </p:spTree>
    <p:extLst>
      <p:ext uri="{BB962C8B-B14F-4D97-AF65-F5344CB8AC3E}">
        <p14:creationId xmlns:p14="http://schemas.microsoft.com/office/powerpoint/2010/main" val="1970420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9367B-5990-4640-8683-414BE16D9934}"/>
              </a:ext>
            </a:extLst>
          </p:cNvPr>
          <p:cNvPicPr>
            <a:picLocks noChangeAspect="1"/>
          </p:cNvPicPr>
          <p:nvPr/>
        </p:nvPicPr>
        <p:blipFill>
          <a:blip r:embed="rId2"/>
          <a:stretch>
            <a:fillRect/>
          </a:stretch>
        </p:blipFill>
        <p:spPr>
          <a:xfrm>
            <a:off x="412885" y="4206240"/>
            <a:ext cx="11366230" cy="2394245"/>
          </a:xfrm>
          <a:prstGeom prst="rect">
            <a:avLst/>
          </a:prstGeom>
        </p:spPr>
      </p:pic>
      <p:sp>
        <p:nvSpPr>
          <p:cNvPr id="5" name="Title 1">
            <a:extLst>
              <a:ext uri="{FF2B5EF4-FFF2-40B4-BE49-F238E27FC236}">
                <a16:creationId xmlns:a16="http://schemas.microsoft.com/office/drawing/2014/main" id="{6481947A-1029-4CF7-B185-A062B71D551E}"/>
              </a:ext>
            </a:extLst>
          </p:cNvPr>
          <p:cNvSpPr txBox="1">
            <a:spLocks/>
          </p:cNvSpPr>
          <p:nvPr/>
        </p:nvSpPr>
        <p:spPr>
          <a:xfrm>
            <a:off x="542306" y="441960"/>
            <a:ext cx="8825659" cy="1734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Global Progression in Covid-19 Cases</a:t>
            </a:r>
          </a:p>
        </p:txBody>
      </p:sp>
      <p:pic>
        <p:nvPicPr>
          <p:cNvPr id="8" name="Picture 7">
            <a:extLst>
              <a:ext uri="{FF2B5EF4-FFF2-40B4-BE49-F238E27FC236}">
                <a16:creationId xmlns:a16="http://schemas.microsoft.com/office/drawing/2014/main" id="{553476C6-07D2-4011-B0FB-C8941BE7E5D1}"/>
              </a:ext>
            </a:extLst>
          </p:cNvPr>
          <p:cNvPicPr>
            <a:picLocks noChangeAspect="1"/>
          </p:cNvPicPr>
          <p:nvPr/>
        </p:nvPicPr>
        <p:blipFill>
          <a:blip r:embed="rId3"/>
          <a:stretch>
            <a:fillRect/>
          </a:stretch>
        </p:blipFill>
        <p:spPr>
          <a:xfrm>
            <a:off x="412884" y="1458965"/>
            <a:ext cx="11366229" cy="2747275"/>
          </a:xfrm>
          <a:prstGeom prst="rect">
            <a:avLst/>
          </a:prstGeom>
        </p:spPr>
      </p:pic>
    </p:spTree>
    <p:extLst>
      <p:ext uri="{BB962C8B-B14F-4D97-AF65-F5344CB8AC3E}">
        <p14:creationId xmlns:p14="http://schemas.microsoft.com/office/powerpoint/2010/main" val="1304644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9367B-5990-4640-8683-414BE16D9934}"/>
              </a:ext>
            </a:extLst>
          </p:cNvPr>
          <p:cNvPicPr>
            <a:picLocks noChangeAspect="1"/>
          </p:cNvPicPr>
          <p:nvPr/>
        </p:nvPicPr>
        <p:blipFill>
          <a:blip r:embed="rId2"/>
          <a:stretch>
            <a:fillRect/>
          </a:stretch>
        </p:blipFill>
        <p:spPr>
          <a:xfrm>
            <a:off x="412885" y="4009170"/>
            <a:ext cx="11366230" cy="2591315"/>
          </a:xfrm>
          <a:prstGeom prst="rect">
            <a:avLst/>
          </a:prstGeom>
        </p:spPr>
      </p:pic>
      <p:sp>
        <p:nvSpPr>
          <p:cNvPr id="5" name="Title 1">
            <a:extLst>
              <a:ext uri="{FF2B5EF4-FFF2-40B4-BE49-F238E27FC236}">
                <a16:creationId xmlns:a16="http://schemas.microsoft.com/office/drawing/2014/main" id="{6481947A-1029-4CF7-B185-A062B71D551E}"/>
              </a:ext>
            </a:extLst>
          </p:cNvPr>
          <p:cNvSpPr txBox="1">
            <a:spLocks/>
          </p:cNvSpPr>
          <p:nvPr/>
        </p:nvSpPr>
        <p:spPr>
          <a:xfrm>
            <a:off x="542306" y="441960"/>
            <a:ext cx="8825659" cy="1734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Global Progression in Covid-19 Deaths</a:t>
            </a:r>
          </a:p>
        </p:txBody>
      </p:sp>
      <p:pic>
        <p:nvPicPr>
          <p:cNvPr id="3" name="Picture 2">
            <a:extLst>
              <a:ext uri="{FF2B5EF4-FFF2-40B4-BE49-F238E27FC236}">
                <a16:creationId xmlns:a16="http://schemas.microsoft.com/office/drawing/2014/main" id="{6B2FC3B2-E039-4DCF-BCA5-09DB203B50E9}"/>
              </a:ext>
            </a:extLst>
          </p:cNvPr>
          <p:cNvPicPr>
            <a:picLocks noChangeAspect="1"/>
          </p:cNvPicPr>
          <p:nvPr/>
        </p:nvPicPr>
        <p:blipFill>
          <a:blip r:embed="rId3"/>
          <a:stretch>
            <a:fillRect/>
          </a:stretch>
        </p:blipFill>
        <p:spPr>
          <a:xfrm>
            <a:off x="412884" y="1078991"/>
            <a:ext cx="11366229" cy="2930179"/>
          </a:xfrm>
          <a:prstGeom prst="rect">
            <a:avLst/>
          </a:prstGeom>
        </p:spPr>
      </p:pic>
    </p:spTree>
    <p:extLst>
      <p:ext uri="{BB962C8B-B14F-4D97-AF65-F5344CB8AC3E}">
        <p14:creationId xmlns:p14="http://schemas.microsoft.com/office/powerpoint/2010/main" val="407604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4152" y="1033743"/>
            <a:ext cx="10991542" cy="1135299"/>
          </a:xfrm>
        </p:spPr>
        <p:txBody>
          <a:bodyPr anchor="ctr">
            <a:noAutofit/>
          </a:bodyPr>
          <a:lstStyle/>
          <a:p>
            <a:pPr lvl="0"/>
            <a:r>
              <a:rPr lang="en-US" sz="1400" i="1" dirty="0">
                <a:solidFill>
                  <a:srgbClr val="FFFFFF"/>
                </a:solidFill>
              </a:rPr>
              <a:t>The project was designed to assess the impact of Covid-19 on Twitter usage in the state of North Carolina. The team hypothesized that Covid-19 references on Twitter are positively correlated to virus progression.  A global baseline was established for early pandemic data and then compared to early North Carolina Covid-19 progression and Twitter activity. </a:t>
            </a:r>
          </a:p>
        </p:txBody>
      </p:sp>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Motivations &amp; Summary: </a:t>
            </a:r>
          </a:p>
        </p:txBody>
      </p:sp>
      <p:sp>
        <p:nvSpPr>
          <p:cNvPr id="5" name="TextBox 4">
            <a:extLst>
              <a:ext uri="{FF2B5EF4-FFF2-40B4-BE49-F238E27FC236}">
                <a16:creationId xmlns:a16="http://schemas.microsoft.com/office/drawing/2014/main" id="{FCBEF7D4-C2DB-472B-AAA3-C8F7DA1491A1}"/>
              </a:ext>
            </a:extLst>
          </p:cNvPr>
          <p:cNvSpPr txBox="1"/>
          <p:nvPr/>
        </p:nvSpPr>
        <p:spPr>
          <a:xfrm>
            <a:off x="534152" y="2026346"/>
            <a:ext cx="10196623" cy="338554"/>
          </a:xfrm>
          <a:prstGeom prst="rect">
            <a:avLst/>
          </a:prstGeom>
          <a:noFill/>
        </p:spPr>
        <p:txBody>
          <a:bodyPr wrap="square" rtlCol="0">
            <a:spAutoFit/>
          </a:bodyPr>
          <a:lstStyle/>
          <a:p>
            <a:r>
              <a:rPr lang="en-US" sz="1600" b="1" dirty="0"/>
              <a:t>Questions &amp; Analysis:</a:t>
            </a:r>
          </a:p>
        </p:txBody>
      </p:sp>
      <p:sp>
        <p:nvSpPr>
          <p:cNvPr id="8" name="TextBox 7">
            <a:extLst>
              <a:ext uri="{FF2B5EF4-FFF2-40B4-BE49-F238E27FC236}">
                <a16:creationId xmlns:a16="http://schemas.microsoft.com/office/drawing/2014/main" id="{24FE6B64-EB5A-4728-81DF-12A17714D294}"/>
              </a:ext>
            </a:extLst>
          </p:cNvPr>
          <p:cNvSpPr txBox="1"/>
          <p:nvPr/>
        </p:nvSpPr>
        <p:spPr>
          <a:xfrm>
            <a:off x="534152" y="2364900"/>
            <a:ext cx="11342415" cy="4211666"/>
          </a:xfrm>
          <a:prstGeom prst="rect">
            <a:avLst/>
          </a:prstGeom>
          <a:noFill/>
        </p:spPr>
        <p:txBody>
          <a:bodyPr wrap="square">
            <a:spAutoFit/>
          </a:bodyPr>
          <a:lstStyle/>
          <a:p>
            <a:pPr marL="457200" indent="-457200">
              <a:lnSpc>
                <a:spcPct val="150000"/>
              </a:lnSpc>
              <a:spcBef>
                <a:spcPts val="0"/>
              </a:spcBef>
              <a:buClrTx/>
              <a:buFont typeface="+mj-lt"/>
              <a:buAutoNum type="arabicPeriod"/>
            </a:pPr>
            <a:r>
              <a:rPr lang="en-US" sz="1200" b="1" dirty="0"/>
              <a:t>Are Covid-19 references on Twitter linked to virus progression both globally and in North Carolina?</a:t>
            </a:r>
          </a:p>
          <a:p>
            <a:pPr>
              <a:lnSpc>
                <a:spcPct val="150000"/>
              </a:lnSpc>
              <a:spcBef>
                <a:spcPts val="0"/>
              </a:spcBef>
              <a:buClrTx/>
            </a:pPr>
            <a:r>
              <a:rPr lang="en-US" sz="1200" dirty="0"/>
              <a:t>	Early pandemic global references to Covid-19 on Twitter fluctuated and increases were linked to major headline days. </a:t>
            </a:r>
          </a:p>
          <a:p>
            <a:pPr>
              <a:lnSpc>
                <a:spcPct val="150000"/>
              </a:lnSpc>
              <a:spcBef>
                <a:spcPts val="0"/>
              </a:spcBef>
              <a:buClrTx/>
            </a:pPr>
            <a:r>
              <a:rPr lang="en-US" sz="1200" dirty="0"/>
              <a:t>	</a:t>
            </a:r>
            <a:r>
              <a:rPr lang="en-US" sz="1200" dirty="0">
                <a:solidFill>
                  <a:schemeClr val="accent2"/>
                </a:solidFill>
              </a:rPr>
              <a:t>TBD – Twitter Data Mar – May Jimmy to populate</a:t>
            </a:r>
          </a:p>
          <a:p>
            <a:pPr marL="342900" indent="-342900">
              <a:lnSpc>
                <a:spcPct val="150000"/>
              </a:lnSpc>
              <a:spcBef>
                <a:spcPts val="0"/>
              </a:spcBef>
              <a:buClrTx/>
              <a:buAutoNum type="arabicPeriod" startAt="2"/>
            </a:pPr>
            <a:r>
              <a:rPr lang="en-US" sz="1200" b="1" dirty="0"/>
              <a:t>Does location impact the probability of Twitter use as the virus progressed?</a:t>
            </a:r>
          </a:p>
          <a:p>
            <a:pPr lvl="1">
              <a:lnSpc>
                <a:spcPct val="150000"/>
              </a:lnSpc>
            </a:pPr>
            <a:r>
              <a:rPr lang="en-US" sz="1200" dirty="0">
                <a:solidFill>
                  <a:schemeClr val="accent2"/>
                </a:solidFill>
              </a:rPr>
              <a:t>TBD – Zehra to populate</a:t>
            </a:r>
          </a:p>
          <a:p>
            <a:pPr marL="342900" indent="-342900">
              <a:lnSpc>
                <a:spcPct val="150000"/>
              </a:lnSpc>
              <a:spcBef>
                <a:spcPts val="0"/>
              </a:spcBef>
              <a:buClrTx/>
              <a:buAutoNum type="arabicPeriod" startAt="3"/>
            </a:pPr>
            <a:r>
              <a:rPr lang="en-US" sz="1200" b="1" dirty="0"/>
              <a:t>As the number of cases and deaths increased, did Twitter original Tweets increase?</a:t>
            </a:r>
          </a:p>
          <a:p>
            <a:pPr>
              <a:lnSpc>
                <a:spcPct val="150000"/>
              </a:lnSpc>
              <a:spcBef>
                <a:spcPts val="0"/>
              </a:spcBef>
              <a:buClrTx/>
            </a:pPr>
            <a:r>
              <a:rPr lang="en-US" sz="1200" b="1" dirty="0"/>
              <a:t>	</a:t>
            </a:r>
            <a:r>
              <a:rPr lang="en-US" sz="1200" dirty="0"/>
              <a:t>Early pandemic increases in original tweets were linked to headlines, but there was a slow increase regular original Tweets as the virus 	progressed into late February. </a:t>
            </a:r>
          </a:p>
          <a:p>
            <a:pPr>
              <a:lnSpc>
                <a:spcPct val="150000"/>
              </a:lnSpc>
            </a:pPr>
            <a:r>
              <a:rPr lang="en-US" sz="1200" dirty="0"/>
              <a:t>	</a:t>
            </a:r>
            <a:r>
              <a:rPr lang="en-US" sz="1200" dirty="0">
                <a:solidFill>
                  <a:schemeClr val="accent2"/>
                </a:solidFill>
              </a:rPr>
              <a:t>TBD – North Carolina Data set – Jimmy</a:t>
            </a:r>
            <a:endParaRPr lang="en-US" sz="1200" dirty="0"/>
          </a:p>
          <a:p>
            <a:pPr marL="342900" indent="-342900">
              <a:lnSpc>
                <a:spcPct val="150000"/>
              </a:lnSpc>
              <a:spcBef>
                <a:spcPts val="0"/>
              </a:spcBef>
              <a:buClrTx/>
              <a:buAutoNum type="arabicPeriod" startAt="4"/>
            </a:pPr>
            <a:r>
              <a:rPr lang="en-US" sz="1200" b="1" dirty="0"/>
              <a:t>As the number of cases and deaths increased, did Twitter retweets and likes increase?  </a:t>
            </a:r>
          </a:p>
          <a:p>
            <a:pPr>
              <a:lnSpc>
                <a:spcPct val="150000"/>
              </a:lnSpc>
              <a:spcBef>
                <a:spcPts val="0"/>
              </a:spcBef>
              <a:buClrTx/>
            </a:pPr>
            <a:r>
              <a:rPr lang="en-US" sz="1200" b="1" dirty="0"/>
              <a:t>	</a:t>
            </a:r>
            <a:r>
              <a:rPr lang="en-US" sz="1200" dirty="0"/>
              <a:t>Yes, as the virus progressed original Tweets did receive a growing number of retweets and likes. </a:t>
            </a:r>
          </a:p>
          <a:p>
            <a:pPr>
              <a:lnSpc>
                <a:spcPct val="150000"/>
              </a:lnSpc>
            </a:pPr>
            <a:r>
              <a:rPr lang="en-US" sz="1200" dirty="0"/>
              <a:t>	</a:t>
            </a:r>
            <a:r>
              <a:rPr lang="en-US" sz="1200" dirty="0">
                <a:solidFill>
                  <a:schemeClr val="accent2"/>
                </a:solidFill>
              </a:rPr>
              <a:t>TBD – North Carolina Data set – Jimmy</a:t>
            </a:r>
            <a:endParaRPr lang="en-US" sz="1200" b="1" dirty="0"/>
          </a:p>
          <a:p>
            <a:pPr marL="228600" indent="-228600">
              <a:lnSpc>
                <a:spcPct val="150000"/>
              </a:lnSpc>
              <a:spcBef>
                <a:spcPts val="0"/>
              </a:spcBef>
              <a:buClrTx/>
              <a:buAutoNum type="arabicPeriod" startAt="5"/>
            </a:pPr>
            <a:r>
              <a:rPr lang="en-US" sz="1200" b="1" dirty="0"/>
              <a:t>Is North Carolina a good representation of US COVID-19 trends and what thereby can be inferred about Twitter usage?</a:t>
            </a:r>
          </a:p>
          <a:p>
            <a:pPr>
              <a:lnSpc>
                <a:spcPct val="150000"/>
              </a:lnSpc>
            </a:pPr>
            <a:r>
              <a:rPr lang="en-US" sz="1200" b="1" dirty="0"/>
              <a:t>	</a:t>
            </a:r>
            <a:r>
              <a:rPr lang="en-US" sz="1200" dirty="0">
                <a:solidFill>
                  <a:schemeClr val="accent2"/>
                </a:solidFill>
              </a:rPr>
              <a:t>TBD – North Carolina Data set – Jimmy/Hector/Zehra to populate</a:t>
            </a:r>
            <a:endParaRPr lang="en-US" sz="1200" dirty="0"/>
          </a:p>
          <a:p>
            <a:pPr>
              <a:lnSpc>
                <a:spcPct val="150000"/>
              </a:lnSpc>
              <a:spcBef>
                <a:spcPts val="0"/>
              </a:spcBef>
              <a:buClrTx/>
            </a:pPr>
            <a:endParaRPr lang="en-US" sz="1200" b="1"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D74E-CCFD-46B7-A0B9-15361905170D}"/>
              </a:ext>
            </a:extLst>
          </p:cNvPr>
          <p:cNvSpPr>
            <a:spLocks noGrp="1"/>
          </p:cNvSpPr>
          <p:nvPr>
            <p:ph type="title"/>
          </p:nvPr>
        </p:nvSpPr>
        <p:spPr>
          <a:xfrm>
            <a:off x="362222" y="303778"/>
            <a:ext cx="4165580" cy="1400530"/>
          </a:xfrm>
        </p:spPr>
        <p:txBody>
          <a:bodyPr vert="horz" lIns="91440" tIns="45720" rIns="91440" bIns="45720" rtlCol="0" anchor="t">
            <a:normAutofit/>
          </a:bodyPr>
          <a:lstStyle/>
          <a:p>
            <a:pPr>
              <a:lnSpc>
                <a:spcPct val="90000"/>
              </a:lnSpc>
            </a:pPr>
            <a:r>
              <a:rPr lang="en-US" sz="3600" b="1" dirty="0"/>
              <a:t>Questions &amp; Data:</a:t>
            </a:r>
          </a:p>
        </p:txBody>
      </p:sp>
      <p:sp>
        <p:nvSpPr>
          <p:cNvPr id="4" name="Content Placeholder 3">
            <a:extLst>
              <a:ext uri="{FF2B5EF4-FFF2-40B4-BE49-F238E27FC236}">
                <a16:creationId xmlns:a16="http://schemas.microsoft.com/office/drawing/2014/main" id="{0EEEF047-177A-4F9A-987B-62DADBC96BAA}"/>
              </a:ext>
            </a:extLst>
          </p:cNvPr>
          <p:cNvSpPr>
            <a:spLocks noGrp="1"/>
          </p:cNvSpPr>
          <p:nvPr>
            <p:ph sz="half" idx="1"/>
          </p:nvPr>
        </p:nvSpPr>
        <p:spPr>
          <a:xfrm>
            <a:off x="362222" y="1325052"/>
            <a:ext cx="6614650" cy="5229170"/>
          </a:xfrm>
        </p:spPr>
        <p:txBody>
          <a:bodyPr/>
          <a:lstStyle/>
          <a:p>
            <a:pPr marL="0" indent="0">
              <a:buNone/>
            </a:pPr>
            <a:r>
              <a:rPr lang="en-US" b="1" dirty="0"/>
              <a:t>1) Data from the Twitter API</a:t>
            </a:r>
          </a:p>
          <a:p>
            <a:pPr>
              <a:buAutoNum type="arabicParenR"/>
            </a:pPr>
            <a:endParaRPr lang="en-US" sz="2800" b="1" dirty="0"/>
          </a:p>
          <a:p>
            <a:pPr marL="0" indent="0">
              <a:buNone/>
            </a:pPr>
            <a:endParaRPr lang="en-US" sz="2800" b="1" dirty="0"/>
          </a:p>
          <a:p>
            <a:pPr marL="0" indent="0">
              <a:buNone/>
            </a:pPr>
            <a:endParaRPr lang="en-US" sz="2800" b="1" dirty="0"/>
          </a:p>
          <a:p>
            <a:pPr marL="0" indent="0">
              <a:buNone/>
            </a:pPr>
            <a:r>
              <a:rPr lang="en-US" b="1" dirty="0"/>
              <a:t>2) Data tracking Covid-19 Progression</a:t>
            </a:r>
          </a:p>
          <a:p>
            <a:pPr marL="0" indent="0">
              <a:buNone/>
            </a:pPr>
            <a:endParaRPr lang="en-US" sz="2400" b="1" dirty="0"/>
          </a:p>
          <a:p>
            <a:pPr marL="0" indent="0">
              <a:buNone/>
            </a:pPr>
            <a:endParaRPr lang="en-US" sz="2400" b="1" dirty="0"/>
          </a:p>
          <a:p>
            <a:pPr marL="0" indent="0">
              <a:buNone/>
            </a:pPr>
            <a:r>
              <a:rPr lang="en-US" b="1" dirty="0"/>
              <a:t>3) Geolocation Data from Google</a:t>
            </a:r>
          </a:p>
        </p:txBody>
      </p:sp>
      <p:sp>
        <p:nvSpPr>
          <p:cNvPr id="8" name="TextBox 7">
            <a:extLst>
              <a:ext uri="{FF2B5EF4-FFF2-40B4-BE49-F238E27FC236}">
                <a16:creationId xmlns:a16="http://schemas.microsoft.com/office/drawing/2014/main" id="{EC7A4167-3AF8-450D-BAEE-034299CB9E44}"/>
              </a:ext>
            </a:extLst>
          </p:cNvPr>
          <p:cNvSpPr txBox="1"/>
          <p:nvPr/>
        </p:nvSpPr>
        <p:spPr>
          <a:xfrm>
            <a:off x="816235" y="1857310"/>
            <a:ext cx="10714349" cy="1077218"/>
          </a:xfrm>
          <a:prstGeom prst="rect">
            <a:avLst/>
          </a:prstGeom>
          <a:noFill/>
        </p:spPr>
        <p:txBody>
          <a:bodyPr wrap="square" rtlCol="0">
            <a:spAutoFit/>
          </a:bodyPr>
          <a:lstStyle/>
          <a:p>
            <a:r>
              <a:rPr lang="en-US" sz="1600" dirty="0"/>
              <a:t>Data from Twitter was the greatest challenge.  Data in the public domain was either applied a cost, was too large, did not provide enough data, or was split into daily data dumps.  To capture the data required for the project, </a:t>
            </a:r>
            <a:r>
              <a:rPr lang="en-US" sz="1600" dirty="0">
                <a:solidFill>
                  <a:schemeClr val="accent2"/>
                </a:solidFill>
              </a:rPr>
              <a:t>a Twitter data scraper was built to retrieve North Carolina data </a:t>
            </a:r>
            <a:r>
              <a:rPr lang="en-US" sz="1600" dirty="0"/>
              <a:t>and a Kaggle dataset was used for early global analysis.</a:t>
            </a:r>
          </a:p>
        </p:txBody>
      </p:sp>
      <p:sp>
        <p:nvSpPr>
          <p:cNvPr id="21" name="TextBox 20">
            <a:extLst>
              <a:ext uri="{FF2B5EF4-FFF2-40B4-BE49-F238E27FC236}">
                <a16:creationId xmlns:a16="http://schemas.microsoft.com/office/drawing/2014/main" id="{CE4C2186-A888-4501-92F9-EE28D7A27A6D}"/>
              </a:ext>
            </a:extLst>
          </p:cNvPr>
          <p:cNvSpPr txBox="1"/>
          <p:nvPr/>
        </p:nvSpPr>
        <p:spPr>
          <a:xfrm>
            <a:off x="615066" y="3923472"/>
            <a:ext cx="10485749" cy="584775"/>
          </a:xfrm>
          <a:prstGeom prst="rect">
            <a:avLst/>
          </a:prstGeom>
          <a:noFill/>
        </p:spPr>
        <p:txBody>
          <a:bodyPr wrap="square" rtlCol="0">
            <a:spAutoFit/>
          </a:bodyPr>
          <a:lstStyle/>
          <a:p>
            <a:r>
              <a:rPr lang="en-US" sz="1600" dirty="0"/>
              <a:t>Covid-19 data was pulled from two Kaggle data sets.  One from the WHO which tracked early </a:t>
            </a:r>
            <a:r>
              <a:rPr lang="en-US" sz="1600" dirty="0" err="1"/>
              <a:t>Covid</a:t>
            </a:r>
            <a:r>
              <a:rPr lang="en-US" sz="1600" dirty="0"/>
              <a:t> cases globally and the second from the New York Times which broke cases down by state and county. </a:t>
            </a:r>
          </a:p>
        </p:txBody>
      </p:sp>
      <p:sp>
        <p:nvSpPr>
          <p:cNvPr id="22" name="TextBox 21">
            <a:extLst>
              <a:ext uri="{FF2B5EF4-FFF2-40B4-BE49-F238E27FC236}">
                <a16:creationId xmlns:a16="http://schemas.microsoft.com/office/drawing/2014/main" id="{487FD68C-8C23-4252-B42D-E1317B2993FA}"/>
              </a:ext>
            </a:extLst>
          </p:cNvPr>
          <p:cNvSpPr txBox="1"/>
          <p:nvPr/>
        </p:nvSpPr>
        <p:spPr>
          <a:xfrm>
            <a:off x="816235" y="5311271"/>
            <a:ext cx="10083413" cy="338554"/>
          </a:xfrm>
          <a:prstGeom prst="rect">
            <a:avLst/>
          </a:prstGeom>
          <a:noFill/>
        </p:spPr>
        <p:txBody>
          <a:bodyPr wrap="square" rtlCol="0">
            <a:spAutoFit/>
          </a:bodyPr>
          <a:lstStyle/>
          <a:p>
            <a:r>
              <a:rPr lang="en-US" sz="1600" dirty="0">
                <a:solidFill>
                  <a:schemeClr val="accent2"/>
                </a:solidFill>
              </a:rPr>
              <a:t>The Google Geolocation API was leveraged to identify  Tweet and </a:t>
            </a:r>
            <a:r>
              <a:rPr lang="en-US" sz="1600" dirty="0" err="1">
                <a:solidFill>
                  <a:schemeClr val="accent2"/>
                </a:solidFill>
              </a:rPr>
              <a:t>Covid</a:t>
            </a:r>
            <a:r>
              <a:rPr lang="en-US" sz="1600" dirty="0">
                <a:solidFill>
                  <a:schemeClr val="accent2"/>
                </a:solidFill>
              </a:rPr>
              <a:t> case hot spots.</a:t>
            </a:r>
          </a:p>
        </p:txBody>
      </p:sp>
      <p:sp>
        <p:nvSpPr>
          <p:cNvPr id="23" name="TextBox 22">
            <a:extLst>
              <a:ext uri="{FF2B5EF4-FFF2-40B4-BE49-F238E27FC236}">
                <a16:creationId xmlns:a16="http://schemas.microsoft.com/office/drawing/2014/main" id="{FB2B429F-01C8-4D77-9E79-2970F8605CD4}"/>
              </a:ext>
            </a:extLst>
          </p:cNvPr>
          <p:cNvSpPr txBox="1"/>
          <p:nvPr/>
        </p:nvSpPr>
        <p:spPr>
          <a:xfrm>
            <a:off x="362222" y="277209"/>
            <a:ext cx="9588044" cy="646331"/>
          </a:xfrm>
          <a:prstGeom prst="rect">
            <a:avLst/>
          </a:prstGeom>
          <a:noFill/>
          <a:ln>
            <a:solidFill>
              <a:schemeClr val="accent1"/>
            </a:solidFill>
          </a:ln>
        </p:spPr>
        <p:txBody>
          <a:bodyPr wrap="square" rtlCol="0">
            <a:spAutoFit/>
          </a:bodyPr>
          <a:lstStyle/>
          <a:p>
            <a:endParaRPr lang="en-US" sz="3600" b="1" dirty="0"/>
          </a:p>
        </p:txBody>
      </p:sp>
    </p:spTree>
    <p:extLst>
      <p:ext uri="{BB962C8B-B14F-4D97-AF65-F5344CB8AC3E}">
        <p14:creationId xmlns:p14="http://schemas.microsoft.com/office/powerpoint/2010/main" val="3324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Clean-Up &amp; Exploration: </a:t>
            </a:r>
          </a:p>
        </p:txBody>
      </p:sp>
      <p:sp>
        <p:nvSpPr>
          <p:cNvPr id="5" name="TextBox 4">
            <a:extLst>
              <a:ext uri="{FF2B5EF4-FFF2-40B4-BE49-F238E27FC236}">
                <a16:creationId xmlns:a16="http://schemas.microsoft.com/office/drawing/2014/main" id="{FCBEF7D4-C2DB-472B-AAA3-C8F7DA1491A1}"/>
              </a:ext>
            </a:extLst>
          </p:cNvPr>
          <p:cNvSpPr txBox="1"/>
          <p:nvPr/>
        </p:nvSpPr>
        <p:spPr>
          <a:xfrm>
            <a:off x="470144" y="1150568"/>
            <a:ext cx="10196623" cy="338554"/>
          </a:xfrm>
          <a:prstGeom prst="rect">
            <a:avLst/>
          </a:prstGeom>
          <a:noFill/>
        </p:spPr>
        <p:txBody>
          <a:bodyPr wrap="square" rtlCol="0">
            <a:spAutoFit/>
          </a:bodyPr>
          <a:lstStyle/>
          <a:p>
            <a:r>
              <a:rPr lang="en-US" sz="1600" b="1" dirty="0"/>
              <a:t>Exploration Process:</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534152" y="1489122"/>
            <a:ext cx="11343904" cy="1135299"/>
          </a:xfrm>
        </p:spPr>
        <p:txBody>
          <a:bodyPr anchor="ctr">
            <a:noAutofit/>
          </a:bodyPr>
          <a:lstStyle/>
          <a:p>
            <a:pPr lvl="0"/>
            <a:r>
              <a:rPr lang="en-US" sz="1400" i="1" dirty="0">
                <a:solidFill>
                  <a:srgbClr val="FFFFFF"/>
                </a:solidFill>
              </a:rPr>
              <a:t>Significant time was spent locating Twitter data. Twitter requires paid use of its API to source portions of the data we wanted for our original assessment.  Even with the limit of data that could be pulled, each month, day, even hour would churn so many tweets about </a:t>
            </a:r>
            <a:r>
              <a:rPr lang="en-US" sz="1400" i="1" dirty="0" err="1">
                <a:solidFill>
                  <a:srgbClr val="FFFFFF"/>
                </a:solidFill>
              </a:rPr>
              <a:t>Covid</a:t>
            </a:r>
            <a:r>
              <a:rPr lang="en-US" sz="1400" i="1" dirty="0">
                <a:solidFill>
                  <a:srgbClr val="FFFFFF"/>
                </a:solidFill>
              </a:rPr>
              <a:t> once the pandemic progressed that there was not sufficient time to download the information.  </a:t>
            </a:r>
            <a:r>
              <a:rPr lang="en-US" sz="1400" i="1" dirty="0">
                <a:solidFill>
                  <a:schemeClr val="accent2"/>
                </a:solidFill>
              </a:rPr>
              <a:t>A data scraper was created to limit the data pulled back from the API. </a:t>
            </a:r>
          </a:p>
        </p:txBody>
      </p:sp>
      <p:sp>
        <p:nvSpPr>
          <p:cNvPr id="7" name="Rectangle 6">
            <a:extLst>
              <a:ext uri="{FF2B5EF4-FFF2-40B4-BE49-F238E27FC236}">
                <a16:creationId xmlns:a16="http://schemas.microsoft.com/office/drawing/2014/main" id="{94F01375-5140-490D-ACAA-01E72B81D79C}"/>
              </a:ext>
            </a:extLst>
          </p:cNvPr>
          <p:cNvSpPr/>
          <p:nvPr/>
        </p:nvSpPr>
        <p:spPr>
          <a:xfrm>
            <a:off x="387472" y="2624420"/>
            <a:ext cx="11417056" cy="384616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D5F9014-E393-4A82-807A-7E55F7436ECB}"/>
              </a:ext>
            </a:extLst>
          </p:cNvPr>
          <p:cNvSpPr txBox="1"/>
          <p:nvPr/>
        </p:nvSpPr>
        <p:spPr>
          <a:xfrm>
            <a:off x="1143000" y="2852928"/>
            <a:ext cx="9838944" cy="369332"/>
          </a:xfrm>
          <a:prstGeom prst="rect">
            <a:avLst/>
          </a:prstGeom>
          <a:noFill/>
        </p:spPr>
        <p:txBody>
          <a:bodyPr wrap="square" rtlCol="0">
            <a:spAutoFit/>
          </a:bodyPr>
          <a:lstStyle/>
          <a:p>
            <a:pPr algn="ctr"/>
            <a:r>
              <a:rPr lang="en-US" dirty="0">
                <a:solidFill>
                  <a:schemeClr val="accent2"/>
                </a:solidFill>
              </a:rPr>
              <a:t>Input Sample of Jimmy’s Twitter API Code</a:t>
            </a:r>
          </a:p>
        </p:txBody>
      </p:sp>
    </p:spTree>
    <p:extLst>
      <p:ext uri="{BB962C8B-B14F-4D97-AF65-F5344CB8AC3E}">
        <p14:creationId xmlns:p14="http://schemas.microsoft.com/office/powerpoint/2010/main" val="235673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Clean-Up &amp; Exploration (cont.): </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24048" y="3194809"/>
            <a:ext cx="11343904" cy="687837"/>
          </a:xfrm>
        </p:spPr>
        <p:txBody>
          <a:bodyPr anchor="t" anchorCtr="0">
            <a:noAutofit/>
          </a:bodyPr>
          <a:lstStyle/>
          <a:p>
            <a:pPr lvl="0"/>
            <a:r>
              <a:rPr lang="en-US" sz="1400" i="1" dirty="0">
                <a:solidFill>
                  <a:schemeClr val="tx1"/>
                </a:solidFill>
              </a:rPr>
              <a:t>Covid-19 data and early Twitter data presented less of an issue, but there were still a few challenges.  The both data sources  used timestamps next to the date which required removal.  Additionally, months required grouping to ease charting and analysis. </a:t>
            </a:r>
          </a:p>
        </p:txBody>
      </p:sp>
      <p:pic>
        <p:nvPicPr>
          <p:cNvPr id="4" name="Picture 3">
            <a:extLst>
              <a:ext uri="{FF2B5EF4-FFF2-40B4-BE49-F238E27FC236}">
                <a16:creationId xmlns:a16="http://schemas.microsoft.com/office/drawing/2014/main" id="{721A953A-C9C5-4EC2-989D-C4165D812434}"/>
              </a:ext>
            </a:extLst>
          </p:cNvPr>
          <p:cNvPicPr>
            <a:picLocks noChangeAspect="1"/>
          </p:cNvPicPr>
          <p:nvPr/>
        </p:nvPicPr>
        <p:blipFill>
          <a:blip r:embed="rId2"/>
          <a:stretch>
            <a:fillRect/>
          </a:stretch>
        </p:blipFill>
        <p:spPr>
          <a:xfrm>
            <a:off x="360040" y="3770881"/>
            <a:ext cx="11564112" cy="1464167"/>
          </a:xfrm>
          <a:prstGeom prst="rect">
            <a:avLst/>
          </a:prstGeom>
        </p:spPr>
      </p:pic>
      <p:sp>
        <p:nvSpPr>
          <p:cNvPr id="16" name="Title 1">
            <a:extLst>
              <a:ext uri="{FF2B5EF4-FFF2-40B4-BE49-F238E27FC236}">
                <a16:creationId xmlns:a16="http://schemas.microsoft.com/office/drawing/2014/main" id="{C4BCA367-1EA6-4DA7-8947-F6E1A84102AE}"/>
              </a:ext>
            </a:extLst>
          </p:cNvPr>
          <p:cNvSpPr txBox="1">
            <a:spLocks/>
          </p:cNvSpPr>
          <p:nvPr/>
        </p:nvSpPr>
        <p:spPr>
          <a:xfrm>
            <a:off x="424048" y="1202526"/>
            <a:ext cx="11343904" cy="732870"/>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i="1" dirty="0">
                <a:solidFill>
                  <a:srgbClr val="FFFFFF"/>
                </a:solidFill>
              </a:rPr>
              <a:t>Twitter’s unpaid offering did not provide geocoordinates.  To use Google </a:t>
            </a:r>
            <a:r>
              <a:rPr lang="en-US" sz="1400" i="1" dirty="0" err="1">
                <a:solidFill>
                  <a:srgbClr val="FFFFFF"/>
                </a:solidFill>
              </a:rPr>
              <a:t>Geomaps</a:t>
            </a:r>
            <a:r>
              <a:rPr lang="en-US" sz="1400" i="1" dirty="0">
                <a:solidFill>
                  <a:srgbClr val="FFFFFF"/>
                </a:solidFill>
              </a:rPr>
              <a:t> the Twitter location data which required significant cleaning. People weren’t really tweeting from Pluto!</a:t>
            </a:r>
            <a:endParaRPr lang="en-US" sz="1400" i="1" dirty="0">
              <a:solidFill>
                <a:schemeClr val="accent2"/>
              </a:solidFill>
            </a:endParaRPr>
          </a:p>
        </p:txBody>
      </p:sp>
      <p:sp>
        <p:nvSpPr>
          <p:cNvPr id="17" name="Rectangle 16">
            <a:extLst>
              <a:ext uri="{FF2B5EF4-FFF2-40B4-BE49-F238E27FC236}">
                <a16:creationId xmlns:a16="http://schemas.microsoft.com/office/drawing/2014/main" id="{FDD044F9-5DF8-4735-8A54-B6E102A2E20E}"/>
              </a:ext>
            </a:extLst>
          </p:cNvPr>
          <p:cNvSpPr/>
          <p:nvPr/>
        </p:nvSpPr>
        <p:spPr>
          <a:xfrm>
            <a:off x="424048" y="1759201"/>
            <a:ext cx="11417056" cy="13279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69398BE-CE84-406C-BC2A-884EE930A7D3}"/>
              </a:ext>
            </a:extLst>
          </p:cNvPr>
          <p:cNvSpPr txBox="1"/>
          <p:nvPr/>
        </p:nvSpPr>
        <p:spPr>
          <a:xfrm>
            <a:off x="534152" y="2111590"/>
            <a:ext cx="9838944" cy="369332"/>
          </a:xfrm>
          <a:prstGeom prst="rect">
            <a:avLst/>
          </a:prstGeom>
          <a:noFill/>
        </p:spPr>
        <p:txBody>
          <a:bodyPr wrap="square" rtlCol="0">
            <a:spAutoFit/>
          </a:bodyPr>
          <a:lstStyle/>
          <a:p>
            <a:pPr algn="ctr"/>
            <a:r>
              <a:rPr lang="en-US" dirty="0">
                <a:solidFill>
                  <a:schemeClr val="accent2"/>
                </a:solidFill>
              </a:rPr>
              <a:t>Input Sample of Zehra’s Geolocation Code</a:t>
            </a:r>
          </a:p>
        </p:txBody>
      </p:sp>
      <p:pic>
        <p:nvPicPr>
          <p:cNvPr id="20" name="Picture 19">
            <a:extLst>
              <a:ext uri="{FF2B5EF4-FFF2-40B4-BE49-F238E27FC236}">
                <a16:creationId xmlns:a16="http://schemas.microsoft.com/office/drawing/2014/main" id="{AB1F8685-9D8F-46BB-ABCE-755918ACC039}"/>
              </a:ext>
            </a:extLst>
          </p:cNvPr>
          <p:cNvPicPr>
            <a:picLocks noChangeAspect="1"/>
          </p:cNvPicPr>
          <p:nvPr/>
        </p:nvPicPr>
        <p:blipFill>
          <a:blip r:embed="rId3"/>
          <a:stretch>
            <a:fillRect/>
          </a:stretch>
        </p:blipFill>
        <p:spPr>
          <a:xfrm>
            <a:off x="360040" y="5423744"/>
            <a:ext cx="11564112" cy="1167728"/>
          </a:xfrm>
          <a:prstGeom prst="rect">
            <a:avLst/>
          </a:prstGeom>
        </p:spPr>
      </p:pic>
    </p:spTree>
    <p:extLst>
      <p:ext uri="{BB962C8B-B14F-4D97-AF65-F5344CB8AC3E}">
        <p14:creationId xmlns:p14="http://schemas.microsoft.com/office/powerpoint/2010/main" val="17980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a:t>
            </a:r>
          </a:p>
        </p:txBody>
      </p:sp>
      <p:sp>
        <p:nvSpPr>
          <p:cNvPr id="5" name="TextBox 4">
            <a:extLst>
              <a:ext uri="{FF2B5EF4-FFF2-40B4-BE49-F238E27FC236}">
                <a16:creationId xmlns:a16="http://schemas.microsoft.com/office/drawing/2014/main" id="{FCBEF7D4-C2DB-472B-AAA3-C8F7DA1491A1}"/>
              </a:ext>
            </a:extLst>
          </p:cNvPr>
          <p:cNvSpPr txBox="1"/>
          <p:nvPr/>
        </p:nvSpPr>
        <p:spPr>
          <a:xfrm>
            <a:off x="470144" y="1092155"/>
            <a:ext cx="10196623" cy="338554"/>
          </a:xfrm>
          <a:prstGeom prst="rect">
            <a:avLst/>
          </a:prstGeom>
          <a:noFill/>
        </p:spPr>
        <p:txBody>
          <a:bodyPr wrap="square" rtlCol="0">
            <a:spAutoFit/>
          </a:bodyPr>
          <a:lstStyle/>
          <a:p>
            <a:r>
              <a:rPr lang="en-US" sz="1600" b="1" dirty="0"/>
              <a:t>Early Global Covid-19 Progression vs. Twitter:</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54793" y="1515647"/>
            <a:ext cx="11343904" cy="1135299"/>
          </a:xfrm>
        </p:spPr>
        <p:txBody>
          <a:bodyPr anchor="t" anchorCtr="0">
            <a:noAutofit/>
          </a:bodyPr>
          <a:lstStyle/>
          <a:p>
            <a:pPr lvl="0"/>
            <a:r>
              <a:rPr lang="en-US" sz="1400" i="1" dirty="0">
                <a:solidFill>
                  <a:srgbClr val="FFFFFF"/>
                </a:solidFill>
              </a:rPr>
              <a:t>When analyzing the early global </a:t>
            </a:r>
            <a:r>
              <a:rPr lang="en-US" sz="1400" i="1" dirty="0" err="1">
                <a:solidFill>
                  <a:srgbClr val="FFFFFF"/>
                </a:solidFill>
              </a:rPr>
              <a:t>Covid</a:t>
            </a:r>
            <a:r>
              <a:rPr lang="en-US" sz="1400" i="1" dirty="0">
                <a:solidFill>
                  <a:srgbClr val="FFFFFF"/>
                </a:solidFill>
              </a:rPr>
              <a:t> data set versus the Twitter results, the first step was to determine which method would most clearly show any trends in Twitter data.  This ended up being the bar chart as usage spikes were exceptionally clear.  Then we had to decide how best to overlay the Covid-19 data to reflect that virus progression was not the main contributor to increases in Twitter usage.  This was a line chart. </a:t>
            </a:r>
            <a:endParaRPr lang="en-US" sz="1400" i="1" dirty="0">
              <a:solidFill>
                <a:schemeClr val="accent2"/>
              </a:solidFill>
            </a:endParaRPr>
          </a:p>
        </p:txBody>
      </p:sp>
      <p:pic>
        <p:nvPicPr>
          <p:cNvPr id="4" name="Picture 3">
            <a:extLst>
              <a:ext uri="{FF2B5EF4-FFF2-40B4-BE49-F238E27FC236}">
                <a16:creationId xmlns:a16="http://schemas.microsoft.com/office/drawing/2014/main" id="{C12E3FFD-FC4C-42AC-B412-7CD78803A6AC}"/>
              </a:ext>
            </a:extLst>
          </p:cNvPr>
          <p:cNvPicPr>
            <a:picLocks noChangeAspect="1"/>
          </p:cNvPicPr>
          <p:nvPr/>
        </p:nvPicPr>
        <p:blipFill>
          <a:blip r:embed="rId2"/>
          <a:stretch>
            <a:fillRect/>
          </a:stretch>
        </p:blipFill>
        <p:spPr>
          <a:xfrm>
            <a:off x="470144" y="2650946"/>
            <a:ext cx="6173723" cy="3393777"/>
          </a:xfrm>
          <a:prstGeom prst="rect">
            <a:avLst/>
          </a:prstGeom>
        </p:spPr>
      </p:pic>
      <p:pic>
        <p:nvPicPr>
          <p:cNvPr id="8" name="Picture 7">
            <a:extLst>
              <a:ext uri="{FF2B5EF4-FFF2-40B4-BE49-F238E27FC236}">
                <a16:creationId xmlns:a16="http://schemas.microsoft.com/office/drawing/2014/main" id="{0943D446-ABA7-4E80-ADBC-2120C0D5E83C}"/>
              </a:ext>
            </a:extLst>
          </p:cNvPr>
          <p:cNvPicPr>
            <a:picLocks noChangeAspect="1"/>
          </p:cNvPicPr>
          <p:nvPr/>
        </p:nvPicPr>
        <p:blipFill>
          <a:blip r:embed="rId3"/>
          <a:stretch>
            <a:fillRect/>
          </a:stretch>
        </p:blipFill>
        <p:spPr>
          <a:xfrm>
            <a:off x="6918849" y="3691104"/>
            <a:ext cx="5137345" cy="2734259"/>
          </a:xfrm>
          <a:prstGeom prst="rect">
            <a:avLst/>
          </a:prstGeom>
        </p:spPr>
      </p:pic>
    </p:spTree>
    <p:extLst>
      <p:ext uri="{BB962C8B-B14F-4D97-AF65-F5344CB8AC3E}">
        <p14:creationId xmlns:p14="http://schemas.microsoft.com/office/powerpoint/2010/main" val="81980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(cont.): </a:t>
            </a:r>
          </a:p>
        </p:txBody>
      </p:sp>
      <p:sp>
        <p:nvSpPr>
          <p:cNvPr id="5" name="TextBox 4">
            <a:extLst>
              <a:ext uri="{FF2B5EF4-FFF2-40B4-BE49-F238E27FC236}">
                <a16:creationId xmlns:a16="http://schemas.microsoft.com/office/drawing/2014/main" id="{FCBEF7D4-C2DB-472B-AAA3-C8F7DA1491A1}"/>
              </a:ext>
            </a:extLst>
          </p:cNvPr>
          <p:cNvSpPr txBox="1"/>
          <p:nvPr/>
        </p:nvSpPr>
        <p:spPr>
          <a:xfrm>
            <a:off x="470144" y="1092155"/>
            <a:ext cx="10196623" cy="338554"/>
          </a:xfrm>
          <a:prstGeom prst="rect">
            <a:avLst/>
          </a:prstGeom>
          <a:noFill/>
        </p:spPr>
        <p:txBody>
          <a:bodyPr wrap="square" rtlCol="0">
            <a:spAutoFit/>
          </a:bodyPr>
          <a:lstStyle/>
          <a:p>
            <a:r>
              <a:rPr lang="en-US" sz="1600" b="1" dirty="0"/>
              <a:t>Covid-19 Rise in North Carolina vs. Twitter Geocoding:</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54793" y="1515647"/>
            <a:ext cx="11343904" cy="1135299"/>
          </a:xfrm>
        </p:spPr>
        <p:txBody>
          <a:bodyPr anchor="t" anchorCtr="0">
            <a:noAutofit/>
          </a:bodyPr>
          <a:lstStyle/>
          <a:p>
            <a:r>
              <a:rPr lang="en-US" sz="1400" i="1" dirty="0">
                <a:solidFill>
                  <a:schemeClr val="tx1"/>
                </a:solidFill>
              </a:rPr>
              <a:t>The scope of NC Covid-19 during the March 2020 – May 2020 was significant.  As a result, the </a:t>
            </a:r>
            <a:r>
              <a:rPr lang="en-US" sz="1400" dirty="0">
                <a:solidFill>
                  <a:schemeClr val="tx1"/>
                </a:solidFill>
                <a:effectLst/>
              </a:rPr>
              <a:t>team </a:t>
            </a:r>
            <a:r>
              <a:rPr lang="en-US" sz="1400" dirty="0">
                <a:solidFill>
                  <a:schemeClr val="tx1"/>
                </a:solidFill>
              </a:rPr>
              <a:t>narrowed it to </a:t>
            </a:r>
            <a:r>
              <a:rPr lang="en-US" sz="1400" dirty="0">
                <a:solidFill>
                  <a:schemeClr val="tx1"/>
                </a:solidFill>
                <a:effectLst/>
              </a:rPr>
              <a:t>Mecklenburg, Wake, and Buncombe as these represented largest population centers. </a:t>
            </a:r>
            <a:br>
              <a:rPr lang="en-US" sz="1400" dirty="0">
                <a:effectLst/>
              </a:rPr>
            </a:br>
            <a:br>
              <a:rPr lang="en-US" sz="1400" dirty="0">
                <a:effectLst/>
              </a:rPr>
            </a:br>
            <a:br>
              <a:rPr lang="en-US" sz="1400" dirty="0">
                <a:effectLst/>
              </a:rPr>
            </a:br>
            <a:r>
              <a:rPr lang="en-US" sz="1400" dirty="0">
                <a:effectLst/>
              </a:rPr>
              <a:t> </a:t>
            </a:r>
            <a:endParaRPr lang="en-US" sz="1400" i="1" dirty="0">
              <a:solidFill>
                <a:schemeClr val="accent2"/>
              </a:solidFill>
            </a:endParaRPr>
          </a:p>
        </p:txBody>
      </p:sp>
      <p:pic>
        <p:nvPicPr>
          <p:cNvPr id="6" name="Picture 5">
            <a:extLst>
              <a:ext uri="{FF2B5EF4-FFF2-40B4-BE49-F238E27FC236}">
                <a16:creationId xmlns:a16="http://schemas.microsoft.com/office/drawing/2014/main" id="{3165988E-8B04-4BD5-BBDD-BD795A6F0320}"/>
              </a:ext>
            </a:extLst>
          </p:cNvPr>
          <p:cNvPicPr>
            <a:picLocks noChangeAspect="1"/>
          </p:cNvPicPr>
          <p:nvPr/>
        </p:nvPicPr>
        <p:blipFill>
          <a:blip r:embed="rId2"/>
          <a:stretch>
            <a:fillRect/>
          </a:stretch>
        </p:blipFill>
        <p:spPr>
          <a:xfrm>
            <a:off x="470144" y="2157881"/>
            <a:ext cx="10978906" cy="909169"/>
          </a:xfrm>
          <a:prstGeom prst="rect">
            <a:avLst/>
          </a:prstGeom>
        </p:spPr>
      </p:pic>
      <p:sp>
        <p:nvSpPr>
          <p:cNvPr id="7" name="TextBox 6">
            <a:extLst>
              <a:ext uri="{FF2B5EF4-FFF2-40B4-BE49-F238E27FC236}">
                <a16:creationId xmlns:a16="http://schemas.microsoft.com/office/drawing/2014/main" id="{25EC42DC-0DE5-4836-AE54-77A6699D3047}"/>
              </a:ext>
            </a:extLst>
          </p:cNvPr>
          <p:cNvSpPr txBox="1"/>
          <p:nvPr/>
        </p:nvSpPr>
        <p:spPr>
          <a:xfrm>
            <a:off x="454793" y="3244334"/>
            <a:ext cx="8134350" cy="369332"/>
          </a:xfrm>
          <a:prstGeom prst="rect">
            <a:avLst/>
          </a:prstGeom>
          <a:noFill/>
        </p:spPr>
        <p:txBody>
          <a:bodyPr wrap="square" rtlCol="0">
            <a:spAutoFit/>
          </a:bodyPr>
          <a:lstStyle/>
          <a:p>
            <a:r>
              <a:rPr lang="en-US" sz="1800" i="1" dirty="0">
                <a:solidFill>
                  <a:schemeClr val="accent2"/>
                </a:solidFill>
              </a:rPr>
              <a:t>Input Analysis – Zehra</a:t>
            </a:r>
            <a:endParaRPr lang="en-US" dirty="0"/>
          </a:p>
        </p:txBody>
      </p:sp>
    </p:spTree>
    <p:extLst>
      <p:ext uri="{BB962C8B-B14F-4D97-AF65-F5344CB8AC3E}">
        <p14:creationId xmlns:p14="http://schemas.microsoft.com/office/powerpoint/2010/main" val="69885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(cont.): </a:t>
            </a:r>
          </a:p>
        </p:txBody>
      </p:sp>
      <p:sp>
        <p:nvSpPr>
          <p:cNvPr id="5" name="TextBox 4">
            <a:extLst>
              <a:ext uri="{FF2B5EF4-FFF2-40B4-BE49-F238E27FC236}">
                <a16:creationId xmlns:a16="http://schemas.microsoft.com/office/drawing/2014/main" id="{FCBEF7D4-C2DB-472B-AAA3-C8F7DA1491A1}"/>
              </a:ext>
            </a:extLst>
          </p:cNvPr>
          <p:cNvSpPr txBox="1"/>
          <p:nvPr/>
        </p:nvSpPr>
        <p:spPr>
          <a:xfrm>
            <a:off x="470144" y="1092155"/>
            <a:ext cx="10196623" cy="338554"/>
          </a:xfrm>
          <a:prstGeom prst="rect">
            <a:avLst/>
          </a:prstGeom>
          <a:noFill/>
        </p:spPr>
        <p:txBody>
          <a:bodyPr wrap="square" rtlCol="0">
            <a:spAutoFit/>
          </a:bodyPr>
          <a:lstStyle/>
          <a:p>
            <a:r>
              <a:rPr lang="en-US" sz="1600" b="1" dirty="0"/>
              <a:t>North Carolina Twitter Data vs. Covid-19 Progression:</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54793" y="1515647"/>
            <a:ext cx="11343904" cy="1135299"/>
          </a:xfrm>
        </p:spPr>
        <p:txBody>
          <a:bodyPr anchor="t" anchorCtr="0">
            <a:noAutofit/>
          </a:bodyPr>
          <a:lstStyle/>
          <a:p>
            <a:pPr lvl="0"/>
            <a:r>
              <a:rPr lang="en-US" sz="1400" i="1" dirty="0">
                <a:solidFill>
                  <a:schemeClr val="accent2"/>
                </a:solidFill>
              </a:rPr>
              <a:t>Input Analysis - Jimmy</a:t>
            </a:r>
          </a:p>
        </p:txBody>
      </p:sp>
    </p:spTree>
    <p:extLst>
      <p:ext uri="{BB962C8B-B14F-4D97-AF65-F5344CB8AC3E}">
        <p14:creationId xmlns:p14="http://schemas.microsoft.com/office/powerpoint/2010/main" val="48142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a:t>
            </a:r>
            <a:r>
              <a:rPr lang="en-US" sz="1600" b="1" dirty="0"/>
              <a:t>Twitter Activity vs. Covid-19 Progression: Global Analysis</a:t>
            </a:r>
          </a:p>
        </p:txBody>
      </p:sp>
      <p:pic>
        <p:nvPicPr>
          <p:cNvPr id="13" name="Picture 12">
            <a:extLst>
              <a:ext uri="{FF2B5EF4-FFF2-40B4-BE49-F238E27FC236}">
                <a16:creationId xmlns:a16="http://schemas.microsoft.com/office/drawing/2014/main" id="{45CD667B-8D4B-467F-ACCA-5610E4A0E41F}"/>
              </a:ext>
            </a:extLst>
          </p:cNvPr>
          <p:cNvPicPr>
            <a:picLocks noChangeAspect="1"/>
          </p:cNvPicPr>
          <p:nvPr/>
        </p:nvPicPr>
        <p:blipFill>
          <a:blip r:embed="rId2"/>
          <a:stretch>
            <a:fillRect/>
          </a:stretch>
        </p:blipFill>
        <p:spPr>
          <a:xfrm>
            <a:off x="179464" y="1241162"/>
            <a:ext cx="3872390" cy="3004334"/>
          </a:xfrm>
          <a:prstGeom prst="rect">
            <a:avLst/>
          </a:prstGeom>
        </p:spPr>
      </p:pic>
      <p:sp>
        <p:nvSpPr>
          <p:cNvPr id="6" name="Rectangle 5">
            <a:extLst>
              <a:ext uri="{FF2B5EF4-FFF2-40B4-BE49-F238E27FC236}">
                <a16:creationId xmlns:a16="http://schemas.microsoft.com/office/drawing/2014/main" id="{20D02226-5A5F-49CD-B0EF-F0194D97CA2A}"/>
              </a:ext>
            </a:extLst>
          </p:cNvPr>
          <p:cNvSpPr/>
          <p:nvPr/>
        </p:nvSpPr>
        <p:spPr>
          <a:xfrm>
            <a:off x="4159805" y="1241162"/>
            <a:ext cx="3872390" cy="30043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8A0BB9D4-8852-4C9A-BED0-2F0F558B35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98323" y="1241162"/>
            <a:ext cx="3829352" cy="300433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619952C2-019E-4B6C-A14B-D1492A531AC5}"/>
              </a:ext>
            </a:extLst>
          </p:cNvPr>
          <p:cNvSpPr/>
          <p:nvPr/>
        </p:nvSpPr>
        <p:spPr>
          <a:xfrm>
            <a:off x="8093677" y="1241162"/>
            <a:ext cx="3872390" cy="30043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DB2E6B17-8A4A-4D82-B610-B200CCCD060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4418" y="1241162"/>
            <a:ext cx="3810908" cy="300433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71561D5-E342-4233-9190-4ABE45FD2669}"/>
              </a:ext>
            </a:extLst>
          </p:cNvPr>
          <p:cNvPicPr>
            <a:picLocks noChangeAspect="1"/>
          </p:cNvPicPr>
          <p:nvPr/>
        </p:nvPicPr>
        <p:blipFill>
          <a:blip r:embed="rId5"/>
          <a:stretch>
            <a:fillRect/>
          </a:stretch>
        </p:blipFill>
        <p:spPr>
          <a:xfrm>
            <a:off x="179463" y="4452915"/>
            <a:ext cx="11786603" cy="2017673"/>
          </a:xfrm>
          <a:prstGeom prst="rect">
            <a:avLst/>
          </a:prstGeom>
        </p:spPr>
      </p:pic>
    </p:spTree>
    <p:extLst>
      <p:ext uri="{BB962C8B-B14F-4D97-AF65-F5344CB8AC3E}">
        <p14:creationId xmlns:p14="http://schemas.microsoft.com/office/powerpoint/2010/main" val="1523662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3725</TotalTime>
  <Words>1393</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vt:lpstr>
      <vt:lpstr>Covid-19 Impact on Twitter in North Carolina</vt:lpstr>
      <vt:lpstr>The project was designed to assess the impact of Covid-19 on Twitter usage in the state of North Carolina. The team hypothesized that Covid-19 references on Twitter are positively correlated to virus progression.  A global baseline was established for early pandemic data and then compared to early North Carolina Covid-19 progression and Twitter activity. </vt:lpstr>
      <vt:lpstr>Questions &amp; Data:</vt:lpstr>
      <vt:lpstr>Significant time was spent locating Twitter data. Twitter requires paid use of its API to source portions of the data we wanted for our original assessment.  Even with the limit of data that could be pulled, each month, day, even hour would churn so many tweets about Covid once the pandemic progressed that there was not sufficient time to download the information.  A data scraper was created to limit the data pulled back from the API. </vt:lpstr>
      <vt:lpstr>Covid-19 data and early Twitter data presented less of an issue, but there were still a few challenges.  The both data sources  used timestamps next to the date which required removal.  Additionally, months required grouping to ease charting and analysis. </vt:lpstr>
      <vt:lpstr>When analyzing the early global Covid data set versus the Twitter results, the first step was to determine which method would most clearly show any trends in Twitter data.  This ended up being the bar chart as usage spikes were exceptionally clear.  Then we had to decide how best to overlay the Covid-19 data to reflect that virus progression was not the main contributor to increases in Twitter usage.  This was a line chart. </vt:lpstr>
      <vt:lpstr>The scope of NC Covid-19 during the March 2020 – May 2020 was significant.  As a result, the team narrowed it to Mecklenburg, Wake, and Buncombe as these represented largest population centers.     </vt:lpstr>
      <vt:lpstr>Input Analysis - Jimmy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 Additional Graphical Representations of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Mariam Ahmad</dc:creator>
  <cp:lastModifiedBy>Lauren Parrish</cp:lastModifiedBy>
  <cp:revision>81</cp:revision>
  <dcterms:created xsi:type="dcterms:W3CDTF">2021-02-08T17:28:10Z</dcterms:created>
  <dcterms:modified xsi:type="dcterms:W3CDTF">2021-02-12T00:29:59Z</dcterms:modified>
</cp:coreProperties>
</file>