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88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44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1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4873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97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3692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942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17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90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5/13/2021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611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5/13/2021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228621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D60BF-FB33-4C9F-94AF-52728DC23F24}"/>
              </a:ext>
            </a:extLst>
          </p:cNvPr>
          <p:cNvSpPr>
            <a:spLocks noGrp="1"/>
          </p:cNvSpPr>
          <p:nvPr>
            <p:ph type="subTitle" idx="1"/>
          </p:nvPr>
        </p:nvSpPr>
        <p:spPr>
          <a:xfrm>
            <a:off x="6654801" y="4602163"/>
            <a:ext cx="4451347" cy="1720850"/>
          </a:xfrm>
        </p:spPr>
        <p:txBody>
          <a:bodyPr anchor="ctr">
            <a:normAutofit/>
          </a:bodyPr>
          <a:lstStyle/>
          <a:p>
            <a:r>
              <a:rPr lang="en-US" dirty="0" err="1"/>
              <a:t>CitiBike</a:t>
            </a:r>
            <a:r>
              <a:rPr lang="en-US" dirty="0"/>
              <a:t> Trend Analysis</a:t>
            </a:r>
          </a:p>
          <a:p>
            <a:r>
              <a:rPr lang="en-US" dirty="0"/>
              <a:t>Lauren Parrish</a:t>
            </a:r>
          </a:p>
        </p:txBody>
      </p:sp>
      <p:pic>
        <p:nvPicPr>
          <p:cNvPr id="5" name="Picture 1" descr="Conceptual wave design with blue gradient color">
            <a:extLst>
              <a:ext uri="{FF2B5EF4-FFF2-40B4-BE49-F238E27FC236}">
                <a16:creationId xmlns:a16="http://schemas.microsoft.com/office/drawing/2014/main" id="{5AD773B9-B394-4001-839D-6FD60F4D0366}"/>
              </a:ext>
            </a:extLst>
          </p:cNvPr>
          <p:cNvPicPr>
            <a:picLocks noChangeAspect="1"/>
          </p:cNvPicPr>
          <p:nvPr/>
        </p:nvPicPr>
        <p:blipFill rotWithShape="1">
          <a:blip r:embed="rId2"/>
          <a:srcRect t="25635" b="2060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a:t>1969 Anomaly</a:t>
            </a:r>
            <a:endParaRPr lang="en-US" dirty="0"/>
          </a:p>
        </p:txBody>
      </p:sp>
      <p:pic>
        <p:nvPicPr>
          <p:cNvPr id="5" name="Picture 4">
            <a:extLst>
              <a:ext uri="{FF2B5EF4-FFF2-40B4-BE49-F238E27FC236}">
                <a16:creationId xmlns:a16="http://schemas.microsoft.com/office/drawing/2014/main" id="{BC958CFC-9DFB-46BF-A03E-BE67EB20B009}"/>
              </a:ext>
            </a:extLst>
          </p:cNvPr>
          <p:cNvPicPr>
            <a:picLocks noChangeAspect="1"/>
          </p:cNvPicPr>
          <p:nvPr/>
        </p:nvPicPr>
        <p:blipFill>
          <a:blip r:embed="rId2"/>
          <a:stretch>
            <a:fillRect/>
          </a:stretch>
        </p:blipFill>
        <p:spPr>
          <a:xfrm>
            <a:off x="591013" y="1247774"/>
            <a:ext cx="11009974" cy="4810125"/>
          </a:xfrm>
          <a:prstGeom prst="rect">
            <a:avLst/>
          </a:prstGeom>
        </p:spPr>
      </p:pic>
    </p:spTree>
    <p:extLst>
      <p:ext uri="{BB962C8B-B14F-4D97-AF65-F5344CB8AC3E}">
        <p14:creationId xmlns:p14="http://schemas.microsoft.com/office/powerpoint/2010/main" val="369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 - Analysis</a:t>
            </a:r>
          </a:p>
        </p:txBody>
      </p:sp>
      <p:sp>
        <p:nvSpPr>
          <p:cNvPr id="4" name="TextBox 3">
            <a:extLst>
              <a:ext uri="{FF2B5EF4-FFF2-40B4-BE49-F238E27FC236}">
                <a16:creationId xmlns:a16="http://schemas.microsoft.com/office/drawing/2014/main" id="{70447C85-5205-450C-9270-48E9D1716A8F}"/>
              </a:ext>
            </a:extLst>
          </p:cNvPr>
          <p:cNvSpPr txBox="1"/>
          <p:nvPr/>
        </p:nvSpPr>
        <p:spPr>
          <a:xfrm>
            <a:off x="1117600" y="1737360"/>
            <a:ext cx="9692640" cy="3693319"/>
          </a:xfrm>
          <a:prstGeom prst="rect">
            <a:avLst/>
          </a:prstGeom>
          <a:noFill/>
        </p:spPr>
        <p:txBody>
          <a:bodyPr wrap="square" rtlCol="0">
            <a:spAutoFit/>
          </a:bodyPr>
          <a:lstStyle/>
          <a:p>
            <a:r>
              <a:rPr lang="en-US" dirty="0"/>
              <a:t>The ages of individuals using </a:t>
            </a:r>
            <a:r>
              <a:rPr lang="en-US" dirty="0" err="1"/>
              <a:t>Citibikes</a:t>
            </a:r>
            <a:r>
              <a:rPr lang="en-US" dirty="0"/>
              <a:t> is largely normally distributed with the exception of those individuals born in the year 1969 where there is a significant spike in usage. </a:t>
            </a:r>
          </a:p>
          <a:p>
            <a:endParaRPr lang="en-US" dirty="0"/>
          </a:p>
          <a:p>
            <a:r>
              <a:rPr lang="en-US" dirty="0"/>
              <a:t>Additional analysis reflected that those using </a:t>
            </a:r>
            <a:r>
              <a:rPr lang="en-US" dirty="0" err="1"/>
              <a:t>Citibikes</a:t>
            </a:r>
            <a:r>
              <a:rPr lang="en-US" dirty="0"/>
              <a:t> utilize the “Customer” rather than “Subscriber” payment.  The customer payment method is designed for 24 Hours or 3 Days.  Additionally,  we see that more numerous and longer rides occur during mild months.  Also, there is a large number of bikes being used by this age group. </a:t>
            </a:r>
          </a:p>
          <a:p>
            <a:endParaRPr lang="en-US" dirty="0"/>
          </a:p>
          <a:p>
            <a:r>
              <a:rPr lang="en-US" dirty="0"/>
              <a:t>When looking at this evidence together, it is fair to conclude that the New York and New Jersey area see a high proportion of tourist born in the year 1969 making them around 50 years old.  This high proportion of individuals may be visiting the area due to the momentous birthday or are simply of the age where tourists can enjoy more attractions not specifically geared towards younger families. </a:t>
            </a:r>
          </a:p>
        </p:txBody>
      </p:sp>
    </p:spTree>
    <p:extLst>
      <p:ext uri="{BB962C8B-B14F-4D97-AF65-F5344CB8AC3E}">
        <p14:creationId xmlns:p14="http://schemas.microsoft.com/office/powerpoint/2010/main" val="16274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a:t>
            </a:r>
          </a:p>
        </p:txBody>
      </p:sp>
      <p:pic>
        <p:nvPicPr>
          <p:cNvPr id="5" name="Picture 4">
            <a:extLst>
              <a:ext uri="{FF2B5EF4-FFF2-40B4-BE49-F238E27FC236}">
                <a16:creationId xmlns:a16="http://schemas.microsoft.com/office/drawing/2014/main" id="{735C244C-CBDE-4070-A738-53C797FB9945}"/>
              </a:ext>
            </a:extLst>
          </p:cNvPr>
          <p:cNvPicPr>
            <a:picLocks noChangeAspect="1"/>
          </p:cNvPicPr>
          <p:nvPr/>
        </p:nvPicPr>
        <p:blipFill>
          <a:blip r:embed="rId2"/>
          <a:stretch>
            <a:fillRect/>
          </a:stretch>
        </p:blipFill>
        <p:spPr>
          <a:xfrm>
            <a:off x="536575" y="1177274"/>
            <a:ext cx="11176000" cy="5087907"/>
          </a:xfrm>
          <a:prstGeom prst="rect">
            <a:avLst/>
          </a:prstGeom>
        </p:spPr>
      </p:pic>
    </p:spTree>
    <p:extLst>
      <p:ext uri="{BB962C8B-B14F-4D97-AF65-F5344CB8AC3E}">
        <p14:creationId xmlns:p14="http://schemas.microsoft.com/office/powerpoint/2010/main" val="10036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 - Analysis</a:t>
            </a:r>
          </a:p>
        </p:txBody>
      </p:sp>
      <p:sp>
        <p:nvSpPr>
          <p:cNvPr id="3" name="TextBox 2">
            <a:extLst>
              <a:ext uri="{FF2B5EF4-FFF2-40B4-BE49-F238E27FC236}">
                <a16:creationId xmlns:a16="http://schemas.microsoft.com/office/drawing/2014/main" id="{17610AAF-EE01-4A4E-B875-13485DA99ECA}"/>
              </a:ext>
            </a:extLst>
          </p:cNvPr>
          <p:cNvSpPr txBox="1"/>
          <p:nvPr/>
        </p:nvSpPr>
        <p:spPr>
          <a:xfrm>
            <a:off x="995680" y="1582340"/>
            <a:ext cx="9692640" cy="3693319"/>
          </a:xfrm>
          <a:prstGeom prst="rect">
            <a:avLst/>
          </a:prstGeom>
          <a:noFill/>
        </p:spPr>
        <p:txBody>
          <a:bodyPr wrap="square" rtlCol="0">
            <a:spAutoFit/>
          </a:bodyPr>
          <a:lstStyle/>
          <a:p>
            <a:r>
              <a:rPr lang="en-US" dirty="0"/>
              <a:t>Women are less inclined to use </a:t>
            </a:r>
            <a:r>
              <a:rPr lang="en-US" dirty="0" err="1"/>
              <a:t>Citibikes</a:t>
            </a:r>
            <a:r>
              <a:rPr lang="en-US" dirty="0"/>
              <a:t> based on the data gathered for the time period of June 2019 – February 2020.  A reason for this may be that women are more inclined to use multiple forms of transportation particularly to avoid inclement weather. The data hints at this in the seasonal ride time where women are more inclined have rides with greater durations during more mild months. </a:t>
            </a:r>
          </a:p>
          <a:p>
            <a:endParaRPr lang="en-US" dirty="0"/>
          </a:p>
          <a:p>
            <a:r>
              <a:rPr lang="en-US" dirty="0"/>
              <a:t>Women are also more inclined to ride </a:t>
            </a:r>
            <a:r>
              <a:rPr lang="en-US" dirty="0" err="1"/>
              <a:t>Citibikes</a:t>
            </a:r>
            <a:r>
              <a:rPr lang="en-US" dirty="0"/>
              <a:t> in New Jersey.  This in part may be due to fewer transportation alternatives and greater distances to walk between start and end points.  New Jersey may also be safer to cycle or have more designated cycling areas which may appeal to women who are generally more risk adverse.  </a:t>
            </a:r>
          </a:p>
          <a:p>
            <a:endParaRPr lang="en-US" dirty="0"/>
          </a:p>
          <a:p>
            <a:r>
              <a:rPr lang="en-US" dirty="0"/>
              <a:t>Interestingly, there is a wider age range of women who are open to </a:t>
            </a:r>
            <a:r>
              <a:rPr lang="en-US" dirty="0" err="1"/>
              <a:t>Citibikes</a:t>
            </a:r>
            <a:r>
              <a:rPr lang="en-US" dirty="0"/>
              <a:t> when compared to the male steeper slope. </a:t>
            </a:r>
          </a:p>
        </p:txBody>
      </p:sp>
    </p:spTree>
    <p:extLst>
      <p:ext uri="{BB962C8B-B14F-4D97-AF65-F5344CB8AC3E}">
        <p14:creationId xmlns:p14="http://schemas.microsoft.com/office/powerpoint/2010/main" val="32281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00685" y="180819"/>
            <a:ext cx="10026650" cy="655637"/>
          </a:xfrm>
        </p:spPr>
        <p:txBody>
          <a:bodyPr/>
          <a:lstStyle/>
          <a:p>
            <a:r>
              <a:rPr lang="en-US" dirty="0"/>
              <a:t>Station Popularity</a:t>
            </a:r>
          </a:p>
        </p:txBody>
      </p:sp>
      <p:pic>
        <p:nvPicPr>
          <p:cNvPr id="5" name="Picture 4">
            <a:extLst>
              <a:ext uri="{FF2B5EF4-FFF2-40B4-BE49-F238E27FC236}">
                <a16:creationId xmlns:a16="http://schemas.microsoft.com/office/drawing/2014/main" id="{6B9CD6C4-7FDF-488B-9225-8E91205ACCBA}"/>
              </a:ext>
            </a:extLst>
          </p:cNvPr>
          <p:cNvPicPr>
            <a:picLocks noChangeAspect="1"/>
          </p:cNvPicPr>
          <p:nvPr/>
        </p:nvPicPr>
        <p:blipFill>
          <a:blip r:embed="rId2"/>
          <a:stretch>
            <a:fillRect/>
          </a:stretch>
        </p:blipFill>
        <p:spPr>
          <a:xfrm>
            <a:off x="137966" y="701884"/>
            <a:ext cx="5734514" cy="2763448"/>
          </a:xfrm>
          <a:prstGeom prst="rect">
            <a:avLst/>
          </a:prstGeom>
        </p:spPr>
      </p:pic>
      <p:pic>
        <p:nvPicPr>
          <p:cNvPr id="7" name="Picture 6">
            <a:extLst>
              <a:ext uri="{FF2B5EF4-FFF2-40B4-BE49-F238E27FC236}">
                <a16:creationId xmlns:a16="http://schemas.microsoft.com/office/drawing/2014/main" id="{EE1D3965-5283-4990-9D6F-64AF3A995E65}"/>
              </a:ext>
            </a:extLst>
          </p:cNvPr>
          <p:cNvPicPr>
            <a:picLocks noChangeAspect="1"/>
          </p:cNvPicPr>
          <p:nvPr/>
        </p:nvPicPr>
        <p:blipFill>
          <a:blip r:embed="rId3"/>
          <a:stretch>
            <a:fillRect/>
          </a:stretch>
        </p:blipFill>
        <p:spPr>
          <a:xfrm>
            <a:off x="6023609" y="701884"/>
            <a:ext cx="6030425" cy="2763448"/>
          </a:xfrm>
          <a:prstGeom prst="rect">
            <a:avLst/>
          </a:prstGeom>
        </p:spPr>
      </p:pic>
      <p:pic>
        <p:nvPicPr>
          <p:cNvPr id="9" name="Picture 8">
            <a:extLst>
              <a:ext uri="{FF2B5EF4-FFF2-40B4-BE49-F238E27FC236}">
                <a16:creationId xmlns:a16="http://schemas.microsoft.com/office/drawing/2014/main" id="{643429EE-CDB3-4650-8C04-5660C9BC5349}"/>
              </a:ext>
            </a:extLst>
          </p:cNvPr>
          <p:cNvPicPr>
            <a:picLocks noChangeAspect="1"/>
          </p:cNvPicPr>
          <p:nvPr/>
        </p:nvPicPr>
        <p:blipFill>
          <a:blip r:embed="rId4"/>
          <a:stretch>
            <a:fillRect/>
          </a:stretch>
        </p:blipFill>
        <p:spPr>
          <a:xfrm>
            <a:off x="2763519" y="3708773"/>
            <a:ext cx="7105015" cy="2891799"/>
          </a:xfrm>
          <a:prstGeom prst="rect">
            <a:avLst/>
          </a:prstGeom>
        </p:spPr>
      </p:pic>
    </p:spTree>
    <p:extLst>
      <p:ext uri="{BB962C8B-B14F-4D97-AF65-F5344CB8AC3E}">
        <p14:creationId xmlns:p14="http://schemas.microsoft.com/office/powerpoint/2010/main" val="31434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10845" y="708978"/>
            <a:ext cx="10026650" cy="655637"/>
          </a:xfrm>
        </p:spPr>
        <p:txBody>
          <a:bodyPr/>
          <a:lstStyle/>
          <a:p>
            <a:r>
              <a:rPr lang="en-US" dirty="0"/>
              <a:t>Station Popularity - Analysis</a:t>
            </a:r>
          </a:p>
        </p:txBody>
      </p:sp>
      <p:sp>
        <p:nvSpPr>
          <p:cNvPr id="3" name="TextBox 2">
            <a:extLst>
              <a:ext uri="{FF2B5EF4-FFF2-40B4-BE49-F238E27FC236}">
                <a16:creationId xmlns:a16="http://schemas.microsoft.com/office/drawing/2014/main" id="{16E29AF5-900B-468C-86D8-CBAE597EB26B}"/>
              </a:ext>
            </a:extLst>
          </p:cNvPr>
          <p:cNvSpPr txBox="1"/>
          <p:nvPr/>
        </p:nvSpPr>
        <p:spPr>
          <a:xfrm>
            <a:off x="1249680" y="1930400"/>
            <a:ext cx="9692640" cy="3416320"/>
          </a:xfrm>
          <a:prstGeom prst="rect">
            <a:avLst/>
          </a:prstGeom>
          <a:noFill/>
        </p:spPr>
        <p:txBody>
          <a:bodyPr wrap="square" rtlCol="0">
            <a:spAutoFit/>
          </a:bodyPr>
          <a:lstStyle/>
          <a:p>
            <a:r>
              <a:rPr lang="en-US" dirty="0"/>
              <a:t>The Station Popularity Analysis maps reflects that </a:t>
            </a:r>
            <a:r>
              <a:rPr lang="en-US" dirty="0" err="1"/>
              <a:t>Citibikes</a:t>
            </a:r>
            <a:r>
              <a:rPr lang="en-US" dirty="0"/>
              <a:t> is significantly more popular in New Jersey than the New York Boroughs for June 2019 – February 2020 analysis period. </a:t>
            </a:r>
          </a:p>
          <a:p>
            <a:endParaRPr lang="en-US" dirty="0"/>
          </a:p>
          <a:p>
            <a:r>
              <a:rPr lang="en-US" dirty="0"/>
              <a:t>Stations located in New Jersey sustained higher popularity in both starting and ending locations.  It can therefore be inferred that the individuals using </a:t>
            </a:r>
            <a:r>
              <a:rPr lang="en-US" dirty="0" err="1"/>
              <a:t>Citibikes</a:t>
            </a:r>
            <a:r>
              <a:rPr lang="en-US" dirty="0"/>
              <a:t> stay within New Jersey.  This trend does reduce seasonally where end locations occur with greater frequency in Manhattan during warmer months. </a:t>
            </a:r>
          </a:p>
          <a:p>
            <a:endParaRPr lang="en-US" dirty="0"/>
          </a:p>
          <a:p>
            <a:r>
              <a:rPr lang="en-US" dirty="0"/>
              <a:t>A possible root cause for this trend is that there are fewer transportation options in New Jersey than in the Boroughs.  Additionally, the distances between starting and ending points may be of slightly greater distance which disposes an individual to use </a:t>
            </a:r>
            <a:r>
              <a:rPr lang="en-US" dirty="0" err="1"/>
              <a:t>Citibikes</a:t>
            </a:r>
            <a:r>
              <a:rPr lang="en-US" dirty="0"/>
              <a:t> rather than walking. </a:t>
            </a:r>
          </a:p>
        </p:txBody>
      </p:sp>
    </p:spTree>
    <p:extLst>
      <p:ext uri="{BB962C8B-B14F-4D97-AF65-F5344CB8AC3E}">
        <p14:creationId xmlns:p14="http://schemas.microsoft.com/office/powerpoint/2010/main" val="134292927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54</TotalTime>
  <Words>466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 Light</vt:lpstr>
      <vt:lpstr>Rockwell Nova Light</vt:lpstr>
      <vt:lpstr>Wingdings</vt:lpstr>
      <vt:lpstr>LeafVTI</vt:lpstr>
      <vt:lpstr>PowerPoint Presentation</vt:lpstr>
      <vt:lpstr>1969 Anomaly</vt:lpstr>
      <vt:lpstr>1969 Anomaly - Analysis</vt:lpstr>
      <vt:lpstr>Gender Out-reach</vt:lpstr>
      <vt:lpstr>Gender Out-reach - Analysis</vt:lpstr>
      <vt:lpstr>Station Popularity</vt:lpstr>
      <vt:lpstr>Station Popularity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Parrish</dc:creator>
  <cp:lastModifiedBy>Lauren Parrish</cp:lastModifiedBy>
  <cp:revision>7</cp:revision>
  <dcterms:created xsi:type="dcterms:W3CDTF">2021-05-14T00:04:24Z</dcterms:created>
  <dcterms:modified xsi:type="dcterms:W3CDTF">2021-05-14T00:58:27Z</dcterms:modified>
</cp:coreProperties>
</file>