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88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44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1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4873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97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3692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942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17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90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611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5/14/2021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228621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D60BF-FB33-4C9F-94AF-52728DC23F24}"/>
              </a:ext>
            </a:extLst>
          </p:cNvPr>
          <p:cNvSpPr>
            <a:spLocks noGrp="1"/>
          </p:cNvSpPr>
          <p:nvPr>
            <p:ph type="subTitle" idx="1"/>
          </p:nvPr>
        </p:nvSpPr>
        <p:spPr>
          <a:xfrm>
            <a:off x="695325" y="4602163"/>
            <a:ext cx="10410823" cy="1720850"/>
          </a:xfrm>
        </p:spPr>
        <p:txBody>
          <a:bodyPr anchor="ctr">
            <a:normAutofit fontScale="92500" lnSpcReduction="20000"/>
          </a:bodyPr>
          <a:lstStyle/>
          <a:p>
            <a:pPr algn="l"/>
            <a:r>
              <a:rPr lang="en-US" sz="4400" b="1" dirty="0">
                <a:solidFill>
                  <a:schemeClr val="tx1">
                    <a:lumMod val="95000"/>
                    <a:alpha val="70000"/>
                  </a:schemeClr>
                </a:solidFill>
              </a:rPr>
              <a:t>Citi Bike Trend Analysis</a:t>
            </a:r>
          </a:p>
          <a:p>
            <a:pPr algn="l"/>
            <a:r>
              <a:rPr lang="en-US" sz="3100" b="1" dirty="0">
                <a:solidFill>
                  <a:schemeClr val="tx1">
                    <a:lumMod val="95000"/>
                    <a:alpha val="70000"/>
                  </a:schemeClr>
                </a:solidFill>
              </a:rPr>
              <a:t>June 2019 – February 2020</a:t>
            </a:r>
          </a:p>
          <a:p>
            <a:pPr algn="l"/>
            <a:r>
              <a:rPr lang="en-US" dirty="0">
                <a:solidFill>
                  <a:schemeClr val="tx1">
                    <a:lumMod val="95000"/>
                    <a:alpha val="70000"/>
                  </a:schemeClr>
                </a:solidFill>
              </a:rPr>
              <a:t>Lauren Parrish</a:t>
            </a:r>
          </a:p>
        </p:txBody>
      </p:sp>
      <p:pic>
        <p:nvPicPr>
          <p:cNvPr id="5" name="Picture 1" descr="Conceptual wave design with blue gradient color">
            <a:extLst>
              <a:ext uri="{FF2B5EF4-FFF2-40B4-BE49-F238E27FC236}">
                <a16:creationId xmlns:a16="http://schemas.microsoft.com/office/drawing/2014/main" id="{5AD773B9-B394-4001-839D-6FD60F4D0366}"/>
              </a:ext>
            </a:extLst>
          </p:cNvPr>
          <p:cNvPicPr>
            <a:picLocks noChangeAspect="1"/>
          </p:cNvPicPr>
          <p:nvPr/>
        </p:nvPicPr>
        <p:blipFill rotWithShape="1">
          <a:blip r:embed="rId2"/>
          <a:srcRect t="25635" b="2060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a:t>
            </a:r>
          </a:p>
        </p:txBody>
      </p:sp>
      <p:pic>
        <p:nvPicPr>
          <p:cNvPr id="4" name="Picture 3">
            <a:extLst>
              <a:ext uri="{FF2B5EF4-FFF2-40B4-BE49-F238E27FC236}">
                <a16:creationId xmlns:a16="http://schemas.microsoft.com/office/drawing/2014/main" id="{63D4C5E6-B1E1-4160-984E-C6BE13587560}"/>
              </a:ext>
            </a:extLst>
          </p:cNvPr>
          <p:cNvPicPr>
            <a:picLocks noChangeAspect="1"/>
          </p:cNvPicPr>
          <p:nvPr/>
        </p:nvPicPr>
        <p:blipFill>
          <a:blip r:embed="rId2"/>
          <a:stretch>
            <a:fillRect/>
          </a:stretch>
        </p:blipFill>
        <p:spPr>
          <a:xfrm>
            <a:off x="536575" y="1188300"/>
            <a:ext cx="11210925" cy="5012084"/>
          </a:xfrm>
          <a:prstGeom prst="rect">
            <a:avLst/>
          </a:prstGeom>
        </p:spPr>
      </p:pic>
    </p:spTree>
    <p:extLst>
      <p:ext uri="{BB962C8B-B14F-4D97-AF65-F5344CB8AC3E}">
        <p14:creationId xmlns:p14="http://schemas.microsoft.com/office/powerpoint/2010/main" val="369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 - Analysis</a:t>
            </a:r>
          </a:p>
        </p:txBody>
      </p:sp>
      <p:sp>
        <p:nvSpPr>
          <p:cNvPr id="4" name="TextBox 3">
            <a:extLst>
              <a:ext uri="{FF2B5EF4-FFF2-40B4-BE49-F238E27FC236}">
                <a16:creationId xmlns:a16="http://schemas.microsoft.com/office/drawing/2014/main" id="{70447C85-5205-450C-9270-48E9D1716A8F}"/>
              </a:ext>
            </a:extLst>
          </p:cNvPr>
          <p:cNvSpPr txBox="1"/>
          <p:nvPr/>
        </p:nvSpPr>
        <p:spPr>
          <a:xfrm>
            <a:off x="1117600" y="1737360"/>
            <a:ext cx="9692640" cy="3776996"/>
          </a:xfrm>
          <a:prstGeom prst="rect">
            <a:avLst/>
          </a:prstGeom>
          <a:noFill/>
        </p:spPr>
        <p:txBody>
          <a:bodyPr wrap="square" rtlCol="0">
            <a:spAutoFit/>
          </a:bodyPr>
          <a:lstStyle/>
          <a:p>
            <a:r>
              <a:rPr lang="en-US" dirty="0"/>
              <a:t>The data reflected that the ages of individuals using Citi Bikes is largely normally distributed except for those individuals born in the year 1969 where there is a significant spike in usage. </a:t>
            </a:r>
          </a:p>
          <a:p>
            <a:endParaRPr lang="en-US" dirty="0"/>
          </a:p>
          <a:p>
            <a:r>
              <a:rPr lang="en-US" dirty="0"/>
              <a:t>The 1969er use type for Citi Bikes utilize the “Customer” rather than “Subscriber” payment method.  This customer payment method is designed for 24 Hour or 3 Day use.  Additionally, the 1969ers use a larger number of bikes, take longer rides, and are more numerous during mild months.  This is aligned with leisure activity. </a:t>
            </a:r>
          </a:p>
          <a:p>
            <a:endParaRPr lang="en-US" dirty="0"/>
          </a:p>
          <a:p>
            <a:pPr marL="0" marR="0">
              <a:lnSpc>
                <a:spcPct val="107000"/>
              </a:lnSpc>
              <a:spcBef>
                <a:spcPts val="0"/>
              </a:spcBef>
              <a:spcAft>
                <a:spcPts val="800"/>
              </a:spcAft>
            </a:pPr>
            <a:r>
              <a:rPr lang="en-US" dirty="0"/>
              <a:t>When looking at this evidence together, it is fair to conclude that the New York and New Jersey area see a high proportion of tourist born in the year 1969 making them around 50 years old at the time of the sample.  This high proportion of individuals may be visiting the area due to the momentous birthday or are simply of the age where tourists can enjoy more attractions not specifically geared towards younger families. </a:t>
            </a:r>
          </a:p>
        </p:txBody>
      </p:sp>
    </p:spTree>
    <p:extLst>
      <p:ext uri="{BB962C8B-B14F-4D97-AF65-F5344CB8AC3E}">
        <p14:creationId xmlns:p14="http://schemas.microsoft.com/office/powerpoint/2010/main" val="16274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a:t>
            </a:r>
          </a:p>
        </p:txBody>
      </p:sp>
      <p:pic>
        <p:nvPicPr>
          <p:cNvPr id="7" name="Picture 6">
            <a:extLst>
              <a:ext uri="{FF2B5EF4-FFF2-40B4-BE49-F238E27FC236}">
                <a16:creationId xmlns:a16="http://schemas.microsoft.com/office/drawing/2014/main" id="{FE0730EC-373C-48A1-84F3-B3D07D438C1C}"/>
              </a:ext>
            </a:extLst>
          </p:cNvPr>
          <p:cNvPicPr>
            <a:picLocks noChangeAspect="1"/>
          </p:cNvPicPr>
          <p:nvPr/>
        </p:nvPicPr>
        <p:blipFill>
          <a:blip r:embed="rId2"/>
          <a:stretch>
            <a:fillRect/>
          </a:stretch>
        </p:blipFill>
        <p:spPr>
          <a:xfrm>
            <a:off x="536575" y="1112245"/>
            <a:ext cx="11389360" cy="5094105"/>
          </a:xfrm>
          <a:prstGeom prst="rect">
            <a:avLst/>
          </a:prstGeom>
        </p:spPr>
      </p:pic>
    </p:spTree>
    <p:extLst>
      <p:ext uri="{BB962C8B-B14F-4D97-AF65-F5344CB8AC3E}">
        <p14:creationId xmlns:p14="http://schemas.microsoft.com/office/powerpoint/2010/main" val="10036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 - Analysis</a:t>
            </a:r>
          </a:p>
        </p:txBody>
      </p:sp>
      <p:sp>
        <p:nvSpPr>
          <p:cNvPr id="3" name="TextBox 2">
            <a:extLst>
              <a:ext uri="{FF2B5EF4-FFF2-40B4-BE49-F238E27FC236}">
                <a16:creationId xmlns:a16="http://schemas.microsoft.com/office/drawing/2014/main" id="{17610AAF-EE01-4A4E-B875-13485DA99ECA}"/>
              </a:ext>
            </a:extLst>
          </p:cNvPr>
          <p:cNvSpPr txBox="1"/>
          <p:nvPr/>
        </p:nvSpPr>
        <p:spPr>
          <a:xfrm>
            <a:off x="995680" y="1582340"/>
            <a:ext cx="9692640" cy="4247317"/>
          </a:xfrm>
          <a:prstGeom prst="rect">
            <a:avLst/>
          </a:prstGeom>
          <a:noFill/>
        </p:spPr>
        <p:txBody>
          <a:bodyPr wrap="square" rtlCol="0">
            <a:spAutoFit/>
          </a:bodyPr>
          <a:lstStyle/>
          <a:p>
            <a:r>
              <a:rPr lang="en-US" dirty="0"/>
              <a:t>Women are less inclined to use Citi Bikes based on the data gathered for the time period of June 2019 – February 2020.  A reason for this may be that women are more inclined to use multiple forms of transportation particularly to avoid inclement weather. The data hints at this in the seasonal ride time where women are more inclined have rides with greater durations during more mild months. </a:t>
            </a:r>
          </a:p>
          <a:p>
            <a:endParaRPr lang="en-US" dirty="0"/>
          </a:p>
          <a:p>
            <a:r>
              <a:rPr lang="en-US" dirty="0"/>
              <a:t>Women are also more inclined to ride Citi Bikes in New Jersey.  There is a slightly higher proportion of women to men in New Jersey as noted by the map’s coloration different.  However, it is more likely that a greater number of women use Citi Bikes in New </a:t>
            </a:r>
            <a:r>
              <a:rPr lang="en-US"/>
              <a:t>Jersey due to </a:t>
            </a:r>
            <a:r>
              <a:rPr lang="en-US" dirty="0"/>
              <a:t>fewer transportation options and greater distances to walk between start and end points.  New Jersey may also be safer to cycle or have more designated cycling areas which may appeal to women who are generally more risk adverse.  </a:t>
            </a:r>
          </a:p>
          <a:p>
            <a:endParaRPr lang="en-US" dirty="0"/>
          </a:p>
          <a:p>
            <a:r>
              <a:rPr lang="en-US" dirty="0"/>
              <a:t>Interestingly, there is a wider age range of women who are open to Citi Bikes when compared to the male steeper slope. </a:t>
            </a:r>
          </a:p>
        </p:txBody>
      </p:sp>
    </p:spTree>
    <p:extLst>
      <p:ext uri="{BB962C8B-B14F-4D97-AF65-F5344CB8AC3E}">
        <p14:creationId xmlns:p14="http://schemas.microsoft.com/office/powerpoint/2010/main" val="32281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00685" y="180819"/>
            <a:ext cx="10026650" cy="655637"/>
          </a:xfrm>
        </p:spPr>
        <p:txBody>
          <a:bodyPr/>
          <a:lstStyle/>
          <a:p>
            <a:r>
              <a:rPr lang="en-US" dirty="0"/>
              <a:t>Station Popularity</a:t>
            </a:r>
          </a:p>
        </p:txBody>
      </p:sp>
      <p:pic>
        <p:nvPicPr>
          <p:cNvPr id="5" name="Picture 4">
            <a:extLst>
              <a:ext uri="{FF2B5EF4-FFF2-40B4-BE49-F238E27FC236}">
                <a16:creationId xmlns:a16="http://schemas.microsoft.com/office/drawing/2014/main" id="{6B9CD6C4-7FDF-488B-9225-8E91205ACCBA}"/>
              </a:ext>
            </a:extLst>
          </p:cNvPr>
          <p:cNvPicPr>
            <a:picLocks noChangeAspect="1"/>
          </p:cNvPicPr>
          <p:nvPr/>
        </p:nvPicPr>
        <p:blipFill>
          <a:blip r:embed="rId2"/>
          <a:stretch>
            <a:fillRect/>
          </a:stretch>
        </p:blipFill>
        <p:spPr>
          <a:xfrm>
            <a:off x="137966" y="701884"/>
            <a:ext cx="5734514" cy="2763448"/>
          </a:xfrm>
          <a:prstGeom prst="rect">
            <a:avLst/>
          </a:prstGeom>
        </p:spPr>
      </p:pic>
      <p:pic>
        <p:nvPicPr>
          <p:cNvPr id="4" name="Picture 3">
            <a:extLst>
              <a:ext uri="{FF2B5EF4-FFF2-40B4-BE49-F238E27FC236}">
                <a16:creationId xmlns:a16="http://schemas.microsoft.com/office/drawing/2014/main" id="{D8D45E47-FBAB-4C74-B93C-A039B7F77043}"/>
              </a:ext>
            </a:extLst>
          </p:cNvPr>
          <p:cNvPicPr>
            <a:picLocks noChangeAspect="1"/>
          </p:cNvPicPr>
          <p:nvPr/>
        </p:nvPicPr>
        <p:blipFill>
          <a:blip r:embed="rId3"/>
          <a:stretch>
            <a:fillRect/>
          </a:stretch>
        </p:blipFill>
        <p:spPr>
          <a:xfrm>
            <a:off x="5959610" y="701884"/>
            <a:ext cx="6150451" cy="2727116"/>
          </a:xfrm>
          <a:prstGeom prst="rect">
            <a:avLst/>
          </a:prstGeom>
        </p:spPr>
      </p:pic>
      <p:pic>
        <p:nvPicPr>
          <p:cNvPr id="8" name="Picture 7">
            <a:extLst>
              <a:ext uri="{FF2B5EF4-FFF2-40B4-BE49-F238E27FC236}">
                <a16:creationId xmlns:a16="http://schemas.microsoft.com/office/drawing/2014/main" id="{1292DC20-839E-435B-B847-9D873C33CB99}"/>
              </a:ext>
            </a:extLst>
          </p:cNvPr>
          <p:cNvPicPr>
            <a:picLocks noChangeAspect="1"/>
          </p:cNvPicPr>
          <p:nvPr/>
        </p:nvPicPr>
        <p:blipFill>
          <a:blip r:embed="rId4"/>
          <a:stretch>
            <a:fillRect/>
          </a:stretch>
        </p:blipFill>
        <p:spPr>
          <a:xfrm>
            <a:off x="2509964" y="3609086"/>
            <a:ext cx="7172071" cy="2928628"/>
          </a:xfrm>
          <a:prstGeom prst="rect">
            <a:avLst/>
          </a:prstGeom>
        </p:spPr>
      </p:pic>
      <p:cxnSp>
        <p:nvCxnSpPr>
          <p:cNvPr id="11" name="Straight Arrow Connector 10">
            <a:extLst>
              <a:ext uri="{FF2B5EF4-FFF2-40B4-BE49-F238E27FC236}">
                <a16:creationId xmlns:a16="http://schemas.microsoft.com/office/drawing/2014/main" id="{FAD42A1A-E31A-426A-AEFA-28E88351C903}"/>
              </a:ext>
            </a:extLst>
          </p:cNvPr>
          <p:cNvCxnSpPr>
            <a:cxnSpLocks/>
          </p:cNvCxnSpPr>
          <p:nvPr/>
        </p:nvCxnSpPr>
        <p:spPr>
          <a:xfrm flipH="1">
            <a:off x="7068312" y="4588768"/>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2E5C3B-73A4-4FD9-A1BB-E964544F6048}"/>
              </a:ext>
            </a:extLst>
          </p:cNvPr>
          <p:cNvCxnSpPr>
            <a:cxnSpLocks/>
          </p:cNvCxnSpPr>
          <p:nvPr/>
        </p:nvCxnSpPr>
        <p:spPr>
          <a:xfrm flipH="1">
            <a:off x="6745224" y="5399536"/>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10845" y="708978"/>
            <a:ext cx="10026650" cy="655637"/>
          </a:xfrm>
        </p:spPr>
        <p:txBody>
          <a:bodyPr/>
          <a:lstStyle/>
          <a:p>
            <a:r>
              <a:rPr lang="en-US" dirty="0"/>
              <a:t>Station Popularity - Analysis</a:t>
            </a:r>
          </a:p>
        </p:txBody>
      </p:sp>
      <p:sp>
        <p:nvSpPr>
          <p:cNvPr id="3" name="TextBox 2">
            <a:extLst>
              <a:ext uri="{FF2B5EF4-FFF2-40B4-BE49-F238E27FC236}">
                <a16:creationId xmlns:a16="http://schemas.microsoft.com/office/drawing/2014/main" id="{16E29AF5-900B-468C-86D8-CBAE597EB26B}"/>
              </a:ext>
            </a:extLst>
          </p:cNvPr>
          <p:cNvSpPr txBox="1"/>
          <p:nvPr/>
        </p:nvSpPr>
        <p:spPr>
          <a:xfrm>
            <a:off x="1249680" y="1930400"/>
            <a:ext cx="9692640" cy="3416320"/>
          </a:xfrm>
          <a:prstGeom prst="rect">
            <a:avLst/>
          </a:prstGeom>
          <a:noFill/>
        </p:spPr>
        <p:txBody>
          <a:bodyPr wrap="square" rtlCol="0">
            <a:spAutoFit/>
          </a:bodyPr>
          <a:lstStyle/>
          <a:p>
            <a:r>
              <a:rPr lang="en-US" dirty="0"/>
              <a:t>Interestingly, Station </a:t>
            </a:r>
            <a:r>
              <a:rPr lang="en-US"/>
              <a:t>Popularity analysis reflects </a:t>
            </a:r>
            <a:r>
              <a:rPr lang="en-US" dirty="0"/>
              <a:t>that Citi Bikes are significantly more popular in New Jersey than the New York Boroughs during analysis period. </a:t>
            </a:r>
          </a:p>
          <a:p>
            <a:endParaRPr lang="en-US" dirty="0"/>
          </a:p>
          <a:p>
            <a:r>
              <a:rPr lang="en-US" dirty="0"/>
              <a:t>Stations located in New Jersey sustained higher popularity in both starting and ending locations.  It can therefore be inferred that the individuals using Citi Bikes stay within New Jersey.  This trend does reduce seasonally where end locations occur with greater frequency in Manhattan during warmer months. </a:t>
            </a:r>
          </a:p>
          <a:p>
            <a:endParaRPr lang="en-US" dirty="0"/>
          </a:p>
          <a:p>
            <a:r>
              <a:rPr lang="en-US" dirty="0"/>
              <a:t>A possible root cause for this trend is that there are fewer transportation options in New Jersey than in the Boroughs.  Additionally, the distances between starting and ending points may be of slightly greater distance which disposes an individual to use Citi Bikes rather than walking. </a:t>
            </a:r>
          </a:p>
        </p:txBody>
      </p:sp>
    </p:spTree>
    <p:extLst>
      <p:ext uri="{BB962C8B-B14F-4D97-AF65-F5344CB8AC3E}">
        <p14:creationId xmlns:p14="http://schemas.microsoft.com/office/powerpoint/2010/main" val="134292927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88</TotalTime>
  <Words>517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 Light</vt:lpstr>
      <vt:lpstr>Rockwell Nova Light</vt:lpstr>
      <vt:lpstr>Wingdings</vt:lpstr>
      <vt:lpstr>LeafVTI</vt:lpstr>
      <vt:lpstr>PowerPoint Presentation</vt:lpstr>
      <vt:lpstr>1969 Anomaly</vt:lpstr>
      <vt:lpstr>1969 Anomaly - Analysis</vt:lpstr>
      <vt:lpstr>Gender Out-reach</vt:lpstr>
      <vt:lpstr>Gender Out-reach - Analysis</vt:lpstr>
      <vt:lpstr>Station Popularity</vt:lpstr>
      <vt:lpstr>Station Popularity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Parrish</dc:creator>
  <cp:lastModifiedBy>Lauren Parrish</cp:lastModifiedBy>
  <cp:revision>13</cp:revision>
  <dcterms:created xsi:type="dcterms:W3CDTF">2021-05-14T00:04:24Z</dcterms:created>
  <dcterms:modified xsi:type="dcterms:W3CDTF">2021-05-14T14:28:55Z</dcterms:modified>
</cp:coreProperties>
</file>