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654801" y="4602163"/>
            <a:ext cx="4451347" cy="1720850"/>
          </a:xfrm>
        </p:spPr>
        <p:txBody>
          <a:bodyPr anchor="ctr">
            <a:normAutofit/>
          </a:bodyPr>
          <a:lstStyle/>
          <a:p>
            <a:r>
              <a:rPr lang="en-US" dirty="0" err="1"/>
              <a:t>CitiBike</a:t>
            </a:r>
            <a:r>
              <a:rPr lang="en-US" dirty="0"/>
              <a:t> Trend Analysis</a:t>
            </a:r>
          </a:p>
          <a:p>
            <a:r>
              <a:rPr lang="en-US" dirty="0"/>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a:t>1969 Anomaly</a:t>
            </a:r>
            <a:endParaRPr lang="en-US" dirty="0"/>
          </a:p>
        </p:txBody>
      </p:sp>
      <p:pic>
        <p:nvPicPr>
          <p:cNvPr id="5" name="Picture 4">
            <a:extLst>
              <a:ext uri="{FF2B5EF4-FFF2-40B4-BE49-F238E27FC236}">
                <a16:creationId xmlns:a16="http://schemas.microsoft.com/office/drawing/2014/main" id="{BC958CFC-9DFB-46BF-A03E-BE67EB20B009}"/>
              </a:ext>
            </a:extLst>
          </p:cNvPr>
          <p:cNvPicPr>
            <a:picLocks noChangeAspect="1"/>
          </p:cNvPicPr>
          <p:nvPr/>
        </p:nvPicPr>
        <p:blipFill>
          <a:blip r:embed="rId2"/>
          <a:stretch>
            <a:fillRect/>
          </a:stretch>
        </p:blipFill>
        <p:spPr>
          <a:xfrm>
            <a:off x="591013" y="1247774"/>
            <a:ext cx="11009974" cy="4810125"/>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776996"/>
          </a:xfrm>
          <a:prstGeom prst="rect">
            <a:avLst/>
          </a:prstGeom>
          <a:noFill/>
        </p:spPr>
        <p:txBody>
          <a:bodyPr wrap="square" rtlCol="0">
            <a:spAutoFit/>
          </a:bodyPr>
          <a:lstStyle/>
          <a:p>
            <a:r>
              <a:rPr lang="en-US" dirty="0"/>
              <a:t>The data reflected that the ages of individuals using Citi Bikes is largely normally distributed except for those individuals born in the year 1969 where there is a significant spike in usage. </a:t>
            </a:r>
          </a:p>
          <a:p>
            <a:endParaRPr lang="en-US" dirty="0"/>
          </a:p>
          <a:p>
            <a:r>
              <a:rPr lang="en-US" dirty="0"/>
              <a:t>The 1969er use type for Citi Bikes utilize the “Customer” rather than “Subscriber” payment method.  This customer payment method is designed for 24 Hour or 3 Day use.  Additionally, the 1969ers use a larger number of bikes, take longer rides, and are more numerous during mild months.  This is aligned with leisure activity. </a:t>
            </a:r>
          </a:p>
          <a:p>
            <a:endParaRPr lang="en-US" dirty="0"/>
          </a:p>
          <a:p>
            <a:pPr marL="0" marR="0">
              <a:lnSpc>
                <a:spcPct val="107000"/>
              </a:lnSpc>
              <a:spcBef>
                <a:spcPts val="0"/>
              </a:spcBef>
              <a:spcAft>
                <a:spcPts val="800"/>
              </a:spcAft>
            </a:pPr>
            <a:r>
              <a:rPr lang="en-US" dirty="0"/>
              <a:t>When looking at this evidence together, it is fair to conclude that the New York and New Jersey area see a high proportion of tourist born in the year 1969 making them around 50 years old at the time of the sample.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5" name="Picture 4">
            <a:extLst>
              <a:ext uri="{FF2B5EF4-FFF2-40B4-BE49-F238E27FC236}">
                <a16:creationId xmlns:a16="http://schemas.microsoft.com/office/drawing/2014/main" id="{735C244C-CBDE-4070-A738-53C797FB9945}"/>
              </a:ext>
            </a:extLst>
          </p:cNvPr>
          <p:cNvPicPr>
            <a:picLocks noChangeAspect="1"/>
          </p:cNvPicPr>
          <p:nvPr/>
        </p:nvPicPr>
        <p:blipFill>
          <a:blip r:embed="rId2"/>
          <a:stretch>
            <a:fillRect/>
          </a:stretch>
        </p:blipFill>
        <p:spPr>
          <a:xfrm>
            <a:off x="536575" y="1177274"/>
            <a:ext cx="11176000" cy="5087907"/>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3693319"/>
          </a:xfrm>
          <a:prstGeom prst="rect">
            <a:avLst/>
          </a:prstGeom>
          <a:noFill/>
        </p:spPr>
        <p:txBody>
          <a:bodyPr wrap="square" rtlCol="0">
            <a:spAutoFit/>
          </a:bodyPr>
          <a:lstStyle/>
          <a:p>
            <a:r>
              <a:rPr lang="en-US" dirty="0"/>
              <a:t>Women are less inclined to use Citi Bikes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Citi Bikes in New Jersey.  This in part may be due to fewer transportation options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Citi Bikes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4" name="Picture 3">
            <a:extLst>
              <a:ext uri="{FF2B5EF4-FFF2-40B4-BE49-F238E27FC236}">
                <a16:creationId xmlns:a16="http://schemas.microsoft.com/office/drawing/2014/main" id="{D8D45E47-FBAB-4C74-B93C-A039B7F77043}"/>
              </a:ext>
            </a:extLst>
          </p:cNvPr>
          <p:cNvPicPr>
            <a:picLocks noChangeAspect="1"/>
          </p:cNvPicPr>
          <p:nvPr/>
        </p:nvPicPr>
        <p:blipFill>
          <a:blip r:embed="rId3"/>
          <a:stretch>
            <a:fillRect/>
          </a:stretch>
        </p:blipFill>
        <p:spPr>
          <a:xfrm>
            <a:off x="5959610" y="701884"/>
            <a:ext cx="6150451" cy="2727116"/>
          </a:xfrm>
          <a:prstGeom prst="rect">
            <a:avLst/>
          </a:prstGeom>
        </p:spPr>
      </p:pic>
      <p:pic>
        <p:nvPicPr>
          <p:cNvPr id="8" name="Picture 7">
            <a:extLst>
              <a:ext uri="{FF2B5EF4-FFF2-40B4-BE49-F238E27FC236}">
                <a16:creationId xmlns:a16="http://schemas.microsoft.com/office/drawing/2014/main" id="{1292DC20-839E-435B-B847-9D873C33CB99}"/>
              </a:ext>
            </a:extLst>
          </p:cNvPr>
          <p:cNvPicPr>
            <a:picLocks noChangeAspect="1"/>
          </p:cNvPicPr>
          <p:nvPr/>
        </p:nvPicPr>
        <p:blipFill>
          <a:blip r:embed="rId4"/>
          <a:stretch>
            <a:fillRect/>
          </a:stretch>
        </p:blipFill>
        <p:spPr>
          <a:xfrm>
            <a:off x="2509964" y="3609086"/>
            <a:ext cx="7172071" cy="2928628"/>
          </a:xfrm>
          <a:prstGeom prst="rect">
            <a:avLst/>
          </a:prstGeom>
        </p:spPr>
      </p:pic>
      <p:cxnSp>
        <p:nvCxnSpPr>
          <p:cNvPr id="11" name="Straight Arrow Connector 10">
            <a:extLst>
              <a:ext uri="{FF2B5EF4-FFF2-40B4-BE49-F238E27FC236}">
                <a16:creationId xmlns:a16="http://schemas.microsoft.com/office/drawing/2014/main" id="{FAD42A1A-E31A-426A-AEFA-28E88351C903}"/>
              </a:ext>
            </a:extLst>
          </p:cNvPr>
          <p:cNvCxnSpPr>
            <a:cxnSpLocks/>
          </p:cNvCxnSpPr>
          <p:nvPr/>
        </p:nvCxnSpPr>
        <p:spPr>
          <a:xfrm flipH="1">
            <a:off x="7068312" y="4588768"/>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2E5C3B-73A4-4FD9-A1BB-E964544F6048}"/>
              </a:ext>
            </a:extLst>
          </p:cNvPr>
          <p:cNvCxnSpPr>
            <a:cxnSpLocks/>
          </p:cNvCxnSpPr>
          <p:nvPr/>
        </p:nvCxnSpPr>
        <p:spPr>
          <a:xfrm flipH="1">
            <a:off x="6745224" y="5399536"/>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Interestingly, Station </a:t>
            </a:r>
            <a:r>
              <a:rPr lang="en-US"/>
              <a:t>Popularity analysis reflects </a:t>
            </a:r>
            <a:r>
              <a:rPr lang="en-US" dirty="0"/>
              <a:t>that Citi Bikes are significantly more popular in New Jersey than the New York Boroughs during analysis period. </a:t>
            </a:r>
          </a:p>
          <a:p>
            <a:endParaRPr lang="en-US" dirty="0"/>
          </a:p>
          <a:p>
            <a:r>
              <a:rPr lang="en-US" dirty="0"/>
              <a:t>Stations located in New Jersey sustained higher popularity in both starting and ending locations.  It can therefore be inferred that the individuals using Citi Bikes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Citi Bikes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80</TotalTime>
  <Words>477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11</cp:revision>
  <dcterms:created xsi:type="dcterms:W3CDTF">2021-05-14T00:04:24Z</dcterms:created>
  <dcterms:modified xsi:type="dcterms:W3CDTF">2021-05-14T12:04:34Z</dcterms:modified>
</cp:coreProperties>
</file>