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83ECB-993C-4BC1-8D12-D66713AC8D78}" type="datetimeFigureOut">
              <a:rPr lang="fr-FR" smtClean="0"/>
              <a:pPr/>
              <a:t>05/01/2020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B9231-348E-4EB8-BA2F-E1DE00E1784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217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B9231-348E-4EB8-BA2F-E1DE00E1784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667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C.BENSARI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8229600" cy="771091"/>
          </a:xfrm>
        </p:spPr>
        <p:txBody>
          <a:bodyPr/>
          <a:lstStyle/>
          <a:p>
            <a:r>
              <a:rPr lang="fr-FR" dirty="0"/>
              <a:t>Réseaux </a:t>
            </a:r>
            <a:r>
              <a:rPr lang="fr-FR"/>
              <a:t>et protocoles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0499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123F773-1EE9-4B25-BA7C-9543655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9742"/>
            <a:ext cx="7772400" cy="1091026"/>
          </a:xfrm>
        </p:spPr>
        <p:txBody>
          <a:bodyPr>
            <a:normAutofit fontScale="90000"/>
          </a:bodyPr>
          <a:lstStyle/>
          <a:p>
            <a:r>
              <a:rPr lang="fr-FR" dirty="0"/>
              <a:t>Quelques protocoles utilisées dans le Web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8C2BA59-CEE1-43B0-8815-7F4CDDA5E0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0315" y="1556792"/>
            <a:ext cx="8147248" cy="5051466"/>
          </a:xfrm>
        </p:spPr>
        <p:txBody>
          <a:bodyPr/>
          <a:lstStyle/>
          <a:p>
            <a:r>
              <a:rPr lang="fr-FR" b="1" dirty="0"/>
              <a:t>HTTP</a:t>
            </a:r>
            <a:r>
              <a:rPr lang="fr-FR" dirty="0"/>
              <a:t> (HyperText Transfert Protocol): utilisé par le navigateur et utilisant le protocole TCP/IP pour envoyer des documents HTML, images et tout type de données.</a:t>
            </a:r>
          </a:p>
          <a:p>
            <a:pPr lvl="1"/>
            <a:r>
              <a:rPr lang="fr-FR" dirty="0"/>
              <a:t>Le protocole HTTP utilise des méthodes pour communiquer entre un navigateur et une machine</a:t>
            </a:r>
          </a:p>
          <a:p>
            <a:pPr lvl="1"/>
            <a:r>
              <a:rPr lang="fr-FR" dirty="0"/>
              <a:t>Les méthodes les plus connues sont GET, POST, PUT, DELETE</a:t>
            </a:r>
          </a:p>
          <a:p>
            <a:r>
              <a:rPr lang="fr-FR" b="1" dirty="0"/>
              <a:t>FTP</a:t>
            </a:r>
            <a:r>
              <a:rPr lang="fr-FR" dirty="0"/>
              <a:t> (File Transfert Protocol): permet d’envoyer et de recevoir des fichiers (téléchargement et chargement). Il utilise aussi le protocole TCP/IP</a:t>
            </a:r>
          </a:p>
          <a:p>
            <a:r>
              <a:rPr lang="fr-FR" b="1" dirty="0"/>
              <a:t>SMTP</a:t>
            </a:r>
            <a:r>
              <a:rPr lang="fr-FR" dirty="0"/>
              <a:t> (Simple Mail Transfert Protocol): utilisé pour l’envoi et la réception de mails. Il utilise le protocole </a:t>
            </a:r>
            <a:r>
              <a:rPr lang="fr-FR" b="1" dirty="0"/>
              <a:t>POP3 </a:t>
            </a:r>
            <a:r>
              <a:rPr lang="fr-FR" dirty="0"/>
              <a:t>(Post Office Protocol)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8461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89512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Un réseau numérique est constitué d’un ensemble d’ordinateurs connectés entre eux par des liaisons </a:t>
            </a:r>
            <a:r>
              <a:rPr lang="fr-FR" sz="2400" dirty="0" smtClean="0"/>
              <a:t>physiques (wifi, </a:t>
            </a:r>
            <a:r>
              <a:rPr lang="fr-FR" sz="2400" dirty="0" err="1" smtClean="0"/>
              <a:t>cables</a:t>
            </a:r>
            <a:r>
              <a:rPr lang="fr-FR" sz="2400" dirty="0" smtClean="0"/>
              <a:t>). </a:t>
            </a:r>
            <a:r>
              <a:rPr lang="fr-FR" sz="2400" dirty="0"/>
              <a:t>Ces liaisons peuvent être faite à travers des machines </a:t>
            </a:r>
            <a:r>
              <a:rPr lang="fr-FR" sz="2400" dirty="0" smtClean="0"/>
              <a:t>intermédiaires (</a:t>
            </a:r>
            <a:r>
              <a:rPr lang="fr-FR" sz="2400" dirty="0" err="1" smtClean="0"/>
              <a:t>switch</a:t>
            </a:r>
            <a:r>
              <a:rPr lang="fr-FR" sz="2400" dirty="0" smtClean="0"/>
              <a:t>, hub, router, ..)</a:t>
            </a:r>
            <a:endParaRPr lang="fr-FR" sz="2400" dirty="0"/>
          </a:p>
          <a:p>
            <a:r>
              <a:rPr lang="fr-FR" sz="2400" dirty="0"/>
              <a:t>Les réseaux permettent le partage de ressources, la résistance aux pannes, accès aux services distant et à la communication</a:t>
            </a:r>
          </a:p>
          <a:p>
            <a:r>
              <a:rPr lang="fr-FR" sz="2400" dirty="0"/>
              <a:t>Réseau INTRANET: est un réseau local d’une entreprise/organisation. Les machines sont connectées entre elles sans aller vers l’extérieur (INTERNET) de l’organisation</a:t>
            </a:r>
          </a:p>
          <a:p>
            <a:r>
              <a:rPr lang="fr-FR" sz="2400" dirty="0"/>
              <a:t>Les réseaux peuvent être classer selon différents critères (distance, débit, mode de transmission, ..)</a:t>
            </a:r>
          </a:p>
          <a:p>
            <a:r>
              <a:rPr lang="fr-FR" sz="2400" dirty="0"/>
              <a:t>Les ordinateurs d’un réseau communiquent grâce à un modèle commun. Le plus connu c’est le model OSI (Open </a:t>
            </a:r>
            <a:r>
              <a:rPr lang="fr-FR" sz="2400" dirty="0" err="1"/>
              <a:t>Systems</a:t>
            </a:r>
            <a:r>
              <a:rPr lang="fr-FR" sz="2400" dirty="0"/>
              <a:t> </a:t>
            </a:r>
            <a:r>
              <a:rPr lang="fr-FR" sz="2400" dirty="0" err="1"/>
              <a:t>Interconnection</a:t>
            </a:r>
            <a:r>
              <a:rPr lang="fr-FR" sz="2400" dirty="0"/>
              <a:t>)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4483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786" y="214290"/>
            <a:ext cx="7772400" cy="857256"/>
          </a:xfrm>
        </p:spPr>
        <p:txBody>
          <a:bodyPr/>
          <a:lstStyle/>
          <a:p>
            <a:r>
              <a:rPr lang="fr-FR" dirty="0"/>
              <a:t>Le modèle OSI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142984"/>
            <a:ext cx="8352928" cy="5310352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OSI (Open </a:t>
            </a:r>
            <a:r>
              <a:rPr lang="fr-FR" sz="2400" dirty="0" err="1"/>
              <a:t>Systems</a:t>
            </a:r>
            <a:r>
              <a:rPr lang="fr-FR" sz="2400" dirty="0"/>
              <a:t> </a:t>
            </a:r>
            <a:r>
              <a:rPr lang="fr-FR" sz="2400" dirty="0" err="1"/>
              <a:t>Interconnection</a:t>
            </a:r>
            <a:r>
              <a:rPr lang="fr-FR" sz="2400" dirty="0"/>
              <a:t>) est un modèle théorique et une norme de communication en réseau, de tous les systèmes informatiques</a:t>
            </a:r>
          </a:p>
          <a:p>
            <a:r>
              <a:rPr lang="fr-FR" sz="2800" dirty="0"/>
              <a:t>Le modèle est définit sur 7 couches:</a:t>
            </a:r>
          </a:p>
          <a:p>
            <a:pPr lvl="1"/>
            <a:r>
              <a:rPr lang="fr-FR" b="1" dirty="0"/>
              <a:t>Application</a:t>
            </a:r>
            <a:r>
              <a:rPr lang="fr-FR" dirty="0"/>
              <a:t> (7): permet la communication entre applications</a:t>
            </a:r>
          </a:p>
          <a:p>
            <a:pPr lvl="1"/>
            <a:r>
              <a:rPr lang="fr-FR" b="1" dirty="0"/>
              <a:t>Présentation</a:t>
            </a:r>
            <a:r>
              <a:rPr lang="fr-FR" dirty="0"/>
              <a:t> (6): en charge de la représentation des données</a:t>
            </a:r>
          </a:p>
          <a:p>
            <a:pPr lvl="1"/>
            <a:r>
              <a:rPr lang="fr-FR" b="1" dirty="0"/>
              <a:t>Session</a:t>
            </a:r>
            <a:r>
              <a:rPr lang="fr-FR" dirty="0"/>
              <a:t> (5): chargée de maintenir les sessions de dialogue</a:t>
            </a:r>
          </a:p>
          <a:p>
            <a:pPr lvl="1"/>
            <a:r>
              <a:rPr lang="fr-FR" b="1" dirty="0"/>
              <a:t>Transport</a:t>
            </a:r>
            <a:r>
              <a:rPr lang="fr-FR" dirty="0"/>
              <a:t> (4):  en charge de la liaison et fragmentation des données</a:t>
            </a:r>
          </a:p>
          <a:p>
            <a:pPr lvl="1"/>
            <a:r>
              <a:rPr lang="fr-FR" b="1" dirty="0"/>
              <a:t>Réseau</a:t>
            </a:r>
            <a:r>
              <a:rPr lang="fr-FR" dirty="0"/>
              <a:t> (3): transporte les </a:t>
            </a:r>
            <a:r>
              <a:rPr lang="fr-FR" dirty="0" smtClean="0"/>
              <a:t>données (interconnecter les réseaux), </a:t>
            </a:r>
            <a:r>
              <a:rPr lang="fr-FR" dirty="0"/>
              <a:t>adressage et routage des paquets</a:t>
            </a:r>
          </a:p>
          <a:p>
            <a:pPr lvl="1"/>
            <a:r>
              <a:rPr lang="fr-FR" b="1" dirty="0"/>
              <a:t>Liaison de données </a:t>
            </a:r>
            <a:r>
              <a:rPr lang="fr-FR" dirty="0"/>
              <a:t>(2): encodage des données pour qu’elle soient transportables par la couche physique. Permet également la détection d’erreur de transmissions</a:t>
            </a:r>
          </a:p>
          <a:p>
            <a:pPr lvl="1"/>
            <a:r>
              <a:rPr lang="fr-FR" b="1" dirty="0"/>
              <a:t>Physique</a:t>
            </a:r>
            <a:r>
              <a:rPr lang="fr-FR" dirty="0"/>
              <a:t> (1): c’est le support de transmission lui-même: </a:t>
            </a:r>
            <a:r>
              <a:rPr lang="fr-FR" dirty="0" err="1"/>
              <a:t>cables</a:t>
            </a:r>
            <a:r>
              <a:rPr lang="fr-FR" dirty="0"/>
              <a:t>, fibre, ..</a:t>
            </a:r>
          </a:p>
        </p:txBody>
      </p:sp>
    </p:spTree>
    <p:extLst>
      <p:ext uri="{BB962C8B-B14F-4D97-AF65-F5344CB8AC3E}">
        <p14:creationId xmlns:p14="http://schemas.microsoft.com/office/powerpoint/2010/main" xmlns="" val="195110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protocole 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protocole est un ensemble de règles de communication. </a:t>
            </a:r>
            <a:r>
              <a:rPr lang="fr-FR" b="1" dirty="0"/>
              <a:t>Exemple commun</a:t>
            </a:r>
            <a:r>
              <a:rPr lang="fr-FR" dirty="0"/>
              <a:t>: envoyer une lettre par le biais de la poste</a:t>
            </a:r>
          </a:p>
          <a:p>
            <a:r>
              <a:rPr lang="fr-FR" dirty="0"/>
              <a:t>IP (Internet Protocol): Permet aux machines de dialoguer entre elles</a:t>
            </a:r>
          </a:p>
          <a:p>
            <a:pPr lvl="1"/>
            <a:r>
              <a:rPr lang="fr-FR" dirty="0"/>
              <a:t>Chaque message (paquet de données) est enveloppé par IP qui y ajoute des informations:</a:t>
            </a:r>
          </a:p>
          <a:p>
            <a:pPr lvl="2"/>
            <a:r>
              <a:rPr lang="fr-FR" dirty="0"/>
              <a:t>L’adresse IP du destinataire</a:t>
            </a:r>
          </a:p>
          <a:p>
            <a:pPr lvl="2"/>
            <a:r>
              <a:rPr lang="fr-FR" dirty="0"/>
              <a:t>L’adresse IP de l’expéditeur</a:t>
            </a:r>
          </a:p>
          <a:p>
            <a:pPr lvl="2"/>
            <a:r>
              <a:rPr lang="fr-FR" dirty="0"/>
              <a:t>Des données permettant le bon acheminement du message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L’adresse IP est unique pour chaque ordinateur connecté sur Internet. Elle se présente souvent sous une forme de 4 nombres séparés par des points (Les nombres peuvent aller de 0 jusqu’à 255)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2916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AE3D07-56B1-43A6-9A5D-DCA75B9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96950"/>
          </a:xfrm>
        </p:spPr>
        <p:txBody>
          <a:bodyPr/>
          <a:lstStyle/>
          <a:p>
            <a:r>
              <a:rPr lang="fr-FR" dirty="0"/>
              <a:t>Le protocole IP et le routage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E07C808-2FB3-4BF7-849B-45F6B8947A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895056"/>
          </a:xfrm>
        </p:spPr>
        <p:txBody>
          <a:bodyPr/>
          <a:lstStyle/>
          <a:p>
            <a:r>
              <a:rPr lang="fr-FR" dirty="0"/>
              <a:t>Le routage permet l’acheminement des paquets d’un bout à l’autre</a:t>
            </a:r>
          </a:p>
          <a:p>
            <a:r>
              <a:rPr lang="fr-FR" dirty="0"/>
              <a:t>La fonction de routage comprend aussi la recherche du meilleur chemin</a:t>
            </a:r>
          </a:p>
          <a:p>
            <a:r>
              <a:rPr lang="fr-FR" dirty="0"/>
              <a:t>Pour passer d’une machine à une autre, les paquets traversent des machines telles que les routeurs, modems, switch et hub..</a:t>
            </a:r>
          </a:p>
          <a:p>
            <a:r>
              <a:rPr lang="fr-FR" dirty="0"/>
              <a:t>Ces machines peuvent être imaginées comme les centres de tri dans le contexte de la poste</a:t>
            </a:r>
          </a:p>
        </p:txBody>
      </p:sp>
    </p:spTree>
    <p:extLst>
      <p:ext uri="{BB962C8B-B14F-4D97-AF65-F5344CB8AC3E}">
        <p14:creationId xmlns:p14="http://schemas.microsoft.com/office/powerpoint/2010/main" xmlns="" val="89091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0D0E570-54C3-4F0E-A6BC-650F7A1A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358"/>
            <a:ext cx="7772400" cy="796950"/>
          </a:xfrm>
        </p:spPr>
        <p:txBody>
          <a:bodyPr/>
          <a:lstStyle/>
          <a:p>
            <a:r>
              <a:rPr lang="fr-FR" dirty="0"/>
              <a:t>Le protocole IP et les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B43C787-0EF5-40B5-9DF2-877F42A05B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472608"/>
          </a:xfrm>
        </p:spPr>
        <p:txBody>
          <a:bodyPr>
            <a:normAutofit/>
          </a:bodyPr>
          <a:lstStyle/>
          <a:p>
            <a:r>
              <a:rPr lang="fr-FR" dirty="0"/>
              <a:t>Avec IP nous sommes en mesure d’envoyer des paquets depuis une machine à une autre mais nous ne sommes pas capables de déterminer vers quels logiciels </a:t>
            </a:r>
            <a:r>
              <a:rPr lang="fr-FR" dirty="0" smtClean="0"/>
              <a:t>(application) devons </a:t>
            </a:r>
            <a:r>
              <a:rPr lang="fr-FR" dirty="0"/>
              <a:t>nous les acheminer</a:t>
            </a:r>
          </a:p>
          <a:p>
            <a:r>
              <a:rPr lang="fr-FR" dirty="0"/>
              <a:t>La notion de port nous permet de se passer de ce problème. Il suffit d’attribuer un numéro à chaque logiciel et le communiquer avec les adresses IP émettrice et réceptrice</a:t>
            </a:r>
          </a:p>
          <a:p>
            <a:r>
              <a:rPr lang="fr-FR" dirty="0"/>
              <a:t>Dans le contexte de la poste, le port est l’équivalent du numéro de porte d’un appartement(logiciel) dans un immeuble(machine)</a:t>
            </a:r>
          </a:p>
          <a:p>
            <a:r>
              <a:rPr lang="fr-FR" dirty="0" smtClean="0"/>
              <a:t>Le </a:t>
            </a:r>
            <a:r>
              <a:rPr lang="fr-FR" dirty="0"/>
              <a:t>couple (IP émettrice et réceptrice + leurs ports) est appelé </a:t>
            </a:r>
            <a:r>
              <a:rPr lang="fr-FR" b="1" dirty="0"/>
              <a:t>socket. </a:t>
            </a:r>
            <a:r>
              <a:rPr lang="fr-FR" dirty="0"/>
              <a:t>Un socket identifie de manière unique une communication entre deux logiciels</a:t>
            </a:r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4048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BA366B-794C-4BCF-AE3F-D49416CA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54" y="133966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fr-FR" dirty="0"/>
              <a:t>Le protocole </a:t>
            </a:r>
            <a:r>
              <a:rPr lang="fr-FR" dirty="0" smtClean="0"/>
              <a:t>TCP/IP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6A2F668-C57B-4629-9237-C04CAB965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840056"/>
            <a:ext cx="8196010" cy="5325248"/>
          </a:xfrm>
        </p:spPr>
        <p:txBody>
          <a:bodyPr/>
          <a:lstStyle/>
          <a:p>
            <a:r>
              <a:rPr lang="fr-FR" dirty="0"/>
              <a:t>Nous sommes en mesure d’envoyer et recevoir des paquets de données entre deux machines mais :</a:t>
            </a:r>
          </a:p>
          <a:p>
            <a:pPr lvl="1"/>
            <a:r>
              <a:rPr lang="fr-FR" dirty="0"/>
              <a:t>Nous ne sommes pas certains que tous les paquets ont été reçus (ils peuvent être perdus)</a:t>
            </a:r>
          </a:p>
          <a:p>
            <a:pPr lvl="1"/>
            <a:r>
              <a:rPr lang="fr-FR" dirty="0"/>
              <a:t>Il est possible que la machine réceptrice reçoit des paquets en double</a:t>
            </a:r>
          </a:p>
          <a:p>
            <a:pPr lvl="1"/>
            <a:r>
              <a:rPr lang="fr-FR" dirty="0"/>
              <a:t>Nous n’avons pas d’accusé de réception</a:t>
            </a:r>
          </a:p>
          <a:p>
            <a:pPr lvl="1"/>
            <a:r>
              <a:rPr lang="fr-FR" dirty="0"/>
              <a:t>La taille des paquets IP est limitée à 1500 octets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Le protocole </a:t>
            </a:r>
            <a:r>
              <a:rPr lang="fr-FR" sz="2600" dirty="0" smtClean="0"/>
              <a:t>TCP/IP </a:t>
            </a:r>
            <a:r>
              <a:rPr lang="fr-FR" sz="2600" dirty="0"/>
              <a:t>nous permet de remédier à ces problèmes en vérifiant la disponibilité de la machine réceptrice, en segmentant les paquets et de numéroter les paquets et d’utiliser un système d’accusé de réception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8596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C1F90BC-C560-41E4-AE7B-672F9AFD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721568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d’un échange avec TCP/IP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F654016-4D97-4D4A-B78C-A65DA04E37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435280" cy="568714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Envoi d’un message «  Bonjour comment ça va ?»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xmlns="" id="{388B2B47-DDFE-437C-A84D-C1E6AF18BE2E}"/>
              </a:ext>
            </a:extLst>
          </p:cNvPr>
          <p:cNvCxnSpPr>
            <a:cxnSpLocks/>
          </p:cNvCxnSpPr>
          <p:nvPr/>
        </p:nvCxnSpPr>
        <p:spPr>
          <a:xfrm>
            <a:off x="1120080" y="1559768"/>
            <a:ext cx="22575" cy="496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1080C68F-6DFF-4F3B-8078-1C288A99BD42}"/>
              </a:ext>
            </a:extLst>
          </p:cNvPr>
          <p:cNvCxnSpPr>
            <a:cxnSpLocks/>
          </p:cNvCxnSpPr>
          <p:nvPr/>
        </p:nvCxnSpPr>
        <p:spPr>
          <a:xfrm>
            <a:off x="7956376" y="1559768"/>
            <a:ext cx="44969" cy="496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622535A-BC93-4145-9D0A-6A327B4AF62B}"/>
              </a:ext>
            </a:extLst>
          </p:cNvPr>
          <p:cNvSpPr txBox="1"/>
          <p:nvPr/>
        </p:nvSpPr>
        <p:spPr>
          <a:xfrm>
            <a:off x="7269105" y="119639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125.16.26.1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A33E47ED-05A9-4720-BAE0-C0CCC25EB9CE}"/>
              </a:ext>
            </a:extLst>
          </p:cNvPr>
          <p:cNvSpPr txBox="1"/>
          <p:nvPr/>
        </p:nvSpPr>
        <p:spPr>
          <a:xfrm>
            <a:off x="574321" y="119639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12.254.2.4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132B4A8D-09EB-465C-B9CF-6EABA66CAAB0}"/>
              </a:ext>
            </a:extLst>
          </p:cNvPr>
          <p:cNvCxnSpPr/>
          <p:nvPr/>
        </p:nvCxnSpPr>
        <p:spPr>
          <a:xfrm>
            <a:off x="1120080" y="1559768"/>
            <a:ext cx="6836296" cy="42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1B8E2379-F396-4104-B947-953CEF0E4F4B}"/>
              </a:ext>
            </a:extLst>
          </p:cNvPr>
          <p:cNvSpPr txBox="1"/>
          <p:nvPr/>
        </p:nvSpPr>
        <p:spPr>
          <a:xfrm rot="239850">
            <a:off x="4492074" y="14638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tu </a:t>
            </a:r>
            <a:r>
              <a:rPr lang="fr-FR" dirty="0" smtClean="0"/>
              <a:t>prête </a:t>
            </a:r>
            <a:r>
              <a:rPr lang="fr-FR" dirty="0"/>
              <a:t>?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12B60432-3839-4B08-B8D2-869D2497E74C}"/>
              </a:ext>
            </a:extLst>
          </p:cNvPr>
          <p:cNvCxnSpPr>
            <a:cxnSpLocks/>
          </p:cNvCxnSpPr>
          <p:nvPr/>
        </p:nvCxnSpPr>
        <p:spPr>
          <a:xfrm flipH="1">
            <a:off x="1120080" y="2194763"/>
            <a:ext cx="6836297" cy="1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559FBF8-86F8-491B-BB64-8DD48C5A2544}"/>
              </a:ext>
            </a:extLst>
          </p:cNvPr>
          <p:cNvSpPr txBox="1"/>
          <p:nvPr/>
        </p:nvSpPr>
        <p:spPr>
          <a:xfrm rot="21437234">
            <a:off x="3515047" y="1943863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Je suis </a:t>
            </a:r>
            <a:r>
              <a:rPr lang="fr-FR" dirty="0" smtClean="0"/>
              <a:t>prête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5866A74C-470C-46D9-A2AD-D17734F796C3}"/>
              </a:ext>
            </a:extLst>
          </p:cNvPr>
          <p:cNvCxnSpPr>
            <a:cxnSpLocks/>
          </p:cNvCxnSpPr>
          <p:nvPr/>
        </p:nvCxnSpPr>
        <p:spPr>
          <a:xfrm>
            <a:off x="1120080" y="2635902"/>
            <a:ext cx="6836296" cy="216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7D847C0D-FEC0-4F97-B7FE-352CA821D750}"/>
              </a:ext>
            </a:extLst>
          </p:cNvPr>
          <p:cNvSpPr txBox="1"/>
          <p:nvPr/>
        </p:nvSpPr>
        <p:spPr>
          <a:xfrm rot="175022">
            <a:off x="4365105" y="2363401"/>
            <a:ext cx="305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OK, je vais t’envoyer trois paquets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xmlns="" id="{A9E4DC4D-16B0-4FC4-BCF5-775FBD6C3637}"/>
              </a:ext>
            </a:extLst>
          </p:cNvPr>
          <p:cNvCxnSpPr>
            <a:cxnSpLocks/>
          </p:cNvCxnSpPr>
          <p:nvPr/>
        </p:nvCxnSpPr>
        <p:spPr>
          <a:xfrm>
            <a:off x="1137937" y="3452799"/>
            <a:ext cx="6818439" cy="198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xmlns="" id="{7A902297-8FAE-49B3-9C7C-130389E5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9335563"/>
              </p:ext>
            </p:extLst>
          </p:nvPr>
        </p:nvGraphicFramePr>
        <p:xfrm>
          <a:off x="1452005" y="2917521"/>
          <a:ext cx="6096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58">
                  <a:extLst>
                    <a:ext uri="{9D8B030D-6E8A-4147-A177-3AD203B41FA5}">
                      <a16:colId xmlns:a16="http://schemas.microsoft.com/office/drawing/2014/main" xmlns="" val="41146357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6126935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1811064053"/>
                    </a:ext>
                  </a:extLst>
                </a:gridCol>
                <a:gridCol w="1923010">
                  <a:extLst>
                    <a:ext uri="{9D8B030D-6E8A-4147-A177-3AD203B41FA5}">
                      <a16:colId xmlns:a16="http://schemas.microsoft.com/office/drawing/2014/main" xmlns="" val="145685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 err="1"/>
                        <a:t>Ip</a:t>
                      </a:r>
                      <a:r>
                        <a:rPr lang="fr-FR" sz="1300" dirty="0"/>
                        <a:t> source : 12.254.2.4</a:t>
                      </a:r>
                    </a:p>
                    <a:p>
                      <a:r>
                        <a:rPr lang="fr-FR" sz="1300" dirty="0" err="1"/>
                        <a:t>Ip</a:t>
                      </a:r>
                      <a:r>
                        <a:rPr lang="fr-FR" sz="1300" dirty="0"/>
                        <a:t> destination : 125.16.26.1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Port source : 15</a:t>
                      </a:r>
                    </a:p>
                    <a:p>
                      <a:r>
                        <a:rPr lang="fr-FR" sz="1300" dirty="0"/>
                        <a:t>Port destination :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N°1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Bonjour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6358806"/>
                  </a:ext>
                </a:extLst>
              </a:tr>
            </a:tbl>
          </a:graphicData>
        </a:graphic>
      </p:graphicFrame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3B6512AE-BEDC-4AE3-8841-5A3E650FF5B7}"/>
              </a:ext>
            </a:extLst>
          </p:cNvPr>
          <p:cNvCxnSpPr>
            <a:cxnSpLocks/>
          </p:cNvCxnSpPr>
          <p:nvPr/>
        </p:nvCxnSpPr>
        <p:spPr>
          <a:xfrm>
            <a:off x="1124959" y="4397726"/>
            <a:ext cx="6818439" cy="198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xmlns="" id="{F6221E62-587D-4177-B012-F9E2CED9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4174819"/>
              </p:ext>
            </p:extLst>
          </p:nvPr>
        </p:nvGraphicFramePr>
        <p:xfrm>
          <a:off x="1439027" y="3862448"/>
          <a:ext cx="6096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58">
                  <a:extLst>
                    <a:ext uri="{9D8B030D-6E8A-4147-A177-3AD203B41FA5}">
                      <a16:colId xmlns:a16="http://schemas.microsoft.com/office/drawing/2014/main" xmlns="" val="41146357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6126935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1811064053"/>
                    </a:ext>
                  </a:extLst>
                </a:gridCol>
                <a:gridCol w="1923010">
                  <a:extLst>
                    <a:ext uri="{9D8B030D-6E8A-4147-A177-3AD203B41FA5}">
                      <a16:colId xmlns:a16="http://schemas.microsoft.com/office/drawing/2014/main" xmlns="" val="145685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 err="1"/>
                        <a:t>Ip</a:t>
                      </a:r>
                      <a:r>
                        <a:rPr lang="fr-FR" sz="1300" dirty="0"/>
                        <a:t> source : 12.254.2.4</a:t>
                      </a:r>
                    </a:p>
                    <a:p>
                      <a:r>
                        <a:rPr lang="fr-FR" sz="1300" dirty="0" err="1"/>
                        <a:t>Ip</a:t>
                      </a:r>
                      <a:r>
                        <a:rPr lang="fr-FR" sz="1300" dirty="0"/>
                        <a:t> destination : 125.16.26.1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Port source : 15</a:t>
                      </a:r>
                    </a:p>
                    <a:p>
                      <a:r>
                        <a:rPr lang="fr-FR" sz="1300" dirty="0"/>
                        <a:t>Port destination :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N°2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6358806"/>
                  </a:ext>
                </a:extLst>
              </a:tr>
            </a:tbl>
          </a:graphicData>
        </a:graphic>
      </p:graphicFrame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xmlns="" id="{CB18E1D5-4093-4BFD-B071-CCD869640BCA}"/>
              </a:ext>
            </a:extLst>
          </p:cNvPr>
          <p:cNvCxnSpPr>
            <a:cxnSpLocks/>
          </p:cNvCxnSpPr>
          <p:nvPr/>
        </p:nvCxnSpPr>
        <p:spPr>
          <a:xfrm>
            <a:off x="1137937" y="5254513"/>
            <a:ext cx="6818439" cy="198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xmlns="" id="{E12EAE08-AE0D-4B7B-94DF-B94C8CFE2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9211441"/>
              </p:ext>
            </p:extLst>
          </p:nvPr>
        </p:nvGraphicFramePr>
        <p:xfrm>
          <a:off x="1452005" y="4719235"/>
          <a:ext cx="6096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58">
                  <a:extLst>
                    <a:ext uri="{9D8B030D-6E8A-4147-A177-3AD203B41FA5}">
                      <a16:colId xmlns:a16="http://schemas.microsoft.com/office/drawing/2014/main" xmlns="" val="41146357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6126935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1811064053"/>
                    </a:ext>
                  </a:extLst>
                </a:gridCol>
                <a:gridCol w="1923010">
                  <a:extLst>
                    <a:ext uri="{9D8B030D-6E8A-4147-A177-3AD203B41FA5}">
                      <a16:colId xmlns:a16="http://schemas.microsoft.com/office/drawing/2014/main" xmlns="" val="145685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 err="1"/>
                        <a:t>Ip</a:t>
                      </a:r>
                      <a:r>
                        <a:rPr lang="fr-FR" sz="1300" dirty="0"/>
                        <a:t> source : 12.254.2.4</a:t>
                      </a:r>
                    </a:p>
                    <a:p>
                      <a:r>
                        <a:rPr lang="fr-FR" sz="1300" dirty="0" err="1"/>
                        <a:t>Ip</a:t>
                      </a:r>
                      <a:r>
                        <a:rPr lang="fr-FR" sz="1300" dirty="0"/>
                        <a:t> destination : 125.16.26.1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Port source : 15</a:t>
                      </a:r>
                    </a:p>
                    <a:p>
                      <a:r>
                        <a:rPr lang="fr-FR" sz="1300" dirty="0"/>
                        <a:t>Port destination :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N°3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ça va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6358806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xmlns="" id="{11E699F5-EA05-4241-815C-8C16D281320A}"/>
              </a:ext>
            </a:extLst>
          </p:cNvPr>
          <p:cNvCxnSpPr>
            <a:cxnSpLocks/>
          </p:cNvCxnSpPr>
          <p:nvPr/>
        </p:nvCxnSpPr>
        <p:spPr>
          <a:xfrm flipH="1">
            <a:off x="1117303" y="5636521"/>
            <a:ext cx="6836297" cy="1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1A58D41D-0E3A-41D8-B1DB-62D7EF51C7D3}"/>
              </a:ext>
            </a:extLst>
          </p:cNvPr>
          <p:cNvSpPr txBox="1"/>
          <p:nvPr/>
        </p:nvSpPr>
        <p:spPr>
          <a:xfrm>
            <a:off x="2976804" y="5385621"/>
            <a:ext cx="226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J’ai reçu les trois paquets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CCE694AA-98FB-4B49-8173-B225C80A7F1B}"/>
              </a:ext>
            </a:extLst>
          </p:cNvPr>
          <p:cNvCxnSpPr/>
          <p:nvPr/>
        </p:nvCxnSpPr>
        <p:spPr>
          <a:xfrm>
            <a:off x="1142501" y="5915124"/>
            <a:ext cx="6836296" cy="42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F85D7DD3-2B78-4CE5-9471-78D83CC5F92E}"/>
              </a:ext>
            </a:extLst>
          </p:cNvPr>
          <p:cNvSpPr txBox="1"/>
          <p:nvPr/>
        </p:nvSpPr>
        <p:spPr>
          <a:xfrm rot="239850">
            <a:off x="4272026" y="5819158"/>
            <a:ext cx="176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OK. C’est terminé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98C791AB-67AA-4866-8018-A3746DE1385F}"/>
              </a:ext>
            </a:extLst>
          </p:cNvPr>
          <p:cNvCxnSpPr>
            <a:cxnSpLocks/>
          </p:cNvCxnSpPr>
          <p:nvPr/>
        </p:nvCxnSpPr>
        <p:spPr>
          <a:xfrm flipH="1">
            <a:off x="1155633" y="6448954"/>
            <a:ext cx="6836297" cy="1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B8361325-A78D-4193-ACD4-87B48AA2E1B5}"/>
              </a:ext>
            </a:extLst>
          </p:cNvPr>
          <p:cNvSpPr txBox="1"/>
          <p:nvPr/>
        </p:nvSpPr>
        <p:spPr>
          <a:xfrm>
            <a:off x="2170260" y="6199440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 </a:t>
            </a:r>
            <a:r>
              <a:rPr lang="fr-FR" dirty="0" err="1"/>
              <a:t>rervoir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6665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r>
              <a:rPr lang="fr-FR" dirty="0"/>
              <a:t>Le protocole 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8186766" cy="4733940"/>
          </a:xfrm>
        </p:spPr>
        <p:txBody>
          <a:bodyPr>
            <a:normAutofit/>
          </a:bodyPr>
          <a:lstStyle/>
          <a:p>
            <a:r>
              <a:rPr lang="fr-FR" sz="2400" dirty="0"/>
              <a:t>HTTP (HyperText Transfert Protocol) est un protocole de la couche application (du modèle OSI à 7 couches) pour les systèmes distribués</a:t>
            </a:r>
          </a:p>
          <a:p>
            <a:r>
              <a:rPr lang="fr-FR" sz="2400" dirty="0"/>
              <a:t>HTTP est la base de communication de données dans le monde d’internet. Il est basé sur le protocole de communication TCP/IP</a:t>
            </a:r>
          </a:p>
          <a:p>
            <a:r>
              <a:rPr lang="fr-FR" sz="2400" dirty="0"/>
              <a:t>Par défaut, HTTP utilise le port 80. Il est possible d’utiliser un autre port</a:t>
            </a:r>
          </a:p>
          <a:p>
            <a:r>
              <a:rPr lang="fr-FR" sz="2400" dirty="0"/>
              <a:t>Pour que les machines puissent communiquer entre elles, HTTP définit des règles à suivre (structures des requêtes client et réponses du serveur)</a:t>
            </a:r>
          </a:p>
          <a:p>
            <a:r>
              <a:rPr lang="fr-FR" sz="2400" dirty="0"/>
              <a:t>Le protocole HTTP utilise des méthodes (GET, POST, DELETE, PUT) pour communiquer entre un navigateur et une machine</a:t>
            </a:r>
          </a:p>
          <a:p>
            <a:endParaRPr lang="fr-FR" sz="24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9540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263</TotalTime>
  <Words>976</Words>
  <Application>Microsoft Office PowerPoint</Application>
  <PresentationFormat>Affichage à l'écran (4:3)</PresentationFormat>
  <Paragraphs>84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Capitaux</vt:lpstr>
      <vt:lpstr>Réseaux et protocoles</vt:lpstr>
      <vt:lpstr>INTRODUCTION</vt:lpstr>
      <vt:lpstr>Le modèle OSI</vt:lpstr>
      <vt:lpstr>Le protocole IP</vt:lpstr>
      <vt:lpstr>Le protocole IP et le routage</vt:lpstr>
      <vt:lpstr>Le protocole IP et les ports</vt:lpstr>
      <vt:lpstr>Le protocole TCP/IP</vt:lpstr>
      <vt:lpstr>Exemple d’un échange avec TCP/IP</vt:lpstr>
      <vt:lpstr>Le protocole HTTP</vt:lpstr>
      <vt:lpstr>Quelques protocoles utilisées dans le Web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protocole HTTP</dc:title>
  <dc:creator>Utilisateur</dc:creator>
  <cp:lastModifiedBy>L570</cp:lastModifiedBy>
  <cp:revision>49</cp:revision>
  <dcterms:created xsi:type="dcterms:W3CDTF">2019-07-08T19:19:09Z</dcterms:created>
  <dcterms:modified xsi:type="dcterms:W3CDTF">2020-01-05T22:27:53Z</dcterms:modified>
</cp:coreProperties>
</file>