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C. </a:t>
            </a:r>
            <a:r>
              <a:rPr lang="fr-FR" dirty="0"/>
              <a:t>BENSARI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Notions sur le développements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496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Introduction</a:t>
            </a:r>
            <a:endParaRPr lang="fr-FR" dirty="0"/>
          </a:p>
          <a:p>
            <a:r>
              <a:rPr lang="fr-FR" dirty="0" smtClean="0"/>
              <a:t>Notions de base</a:t>
            </a:r>
          </a:p>
          <a:p>
            <a:r>
              <a:rPr lang="fr-FR" dirty="0" smtClean="0"/>
              <a:t>Langages du web</a:t>
            </a:r>
          </a:p>
          <a:p>
            <a:r>
              <a:rPr lang="fr-FR" dirty="0" smtClean="0"/>
              <a:t>Architectures du web</a:t>
            </a:r>
          </a:p>
          <a:p>
            <a:r>
              <a:rPr lang="fr-FR" dirty="0" smtClean="0"/>
              <a:t>Pages statiques et pages dynamiques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096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4929222"/>
          </a:xfrm>
        </p:spPr>
        <p:txBody>
          <a:bodyPr/>
          <a:lstStyle/>
          <a:p>
            <a:r>
              <a:rPr lang="fr-FR" dirty="0" smtClean="0"/>
              <a:t>Le web a été inventé </a:t>
            </a:r>
            <a:r>
              <a:rPr lang="fr-FR" dirty="0" smtClean="0"/>
              <a:t>en 1989 par Tim </a:t>
            </a:r>
            <a:r>
              <a:rPr lang="fr-FR" dirty="0" err="1" smtClean="0"/>
              <a:t>Berners</a:t>
            </a:r>
            <a:r>
              <a:rPr lang="fr-FR" dirty="0" smtClean="0"/>
              <a:t>-Lee :  Diffusion de l’information en physique nucléaire, pour l’échange des documents scientifiques entre chercheurs</a:t>
            </a:r>
          </a:p>
          <a:p>
            <a:r>
              <a:rPr lang="fr-FR" dirty="0" smtClean="0"/>
              <a:t>Un site Web peut contenir n’import quel type d’information: texte, hypertexte, son, images, vidéos, graphiques, ..</a:t>
            </a:r>
          </a:p>
          <a:p>
            <a:r>
              <a:rPr lang="fr-FR" dirty="0" smtClean="0"/>
              <a:t>En plus de la navigation hypertextuel, le fait que le web peut contenir différents types de documents a contribué beaucoup à son essor</a:t>
            </a:r>
          </a:p>
          <a:p>
            <a:r>
              <a:rPr lang="fr-FR" dirty="0" smtClean="0"/>
              <a:t>Il existe un organisme  officiel de normalisation du web. Il propose et normalise les technologies, protocoles et langages du web, Ex: XML, HTML, HTTP, CSS, ..</a:t>
            </a:r>
          </a:p>
          <a:p>
            <a:pPr lvl="1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6208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r>
              <a:rPr lang="fr-FR" dirty="0" smtClean="0"/>
              <a:t>Notions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URL: Uniform Resource Locator, est un identifiant indiquant le protocole, l’adresse du serveur et le chemin vers la ressource</a:t>
            </a:r>
          </a:p>
          <a:p>
            <a:pPr marL="0" indent="0">
              <a:buNone/>
            </a:pPr>
            <a:r>
              <a:rPr lang="fr-FR" dirty="0" smtClean="0"/>
              <a:t>    Exemple: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    https</a:t>
            </a:r>
            <a:r>
              <a:rPr lang="fr-FR" sz="2000" dirty="0" smtClean="0"/>
              <a:t>://</a:t>
            </a:r>
            <a:r>
              <a:rPr lang="fr-FR" sz="2000" dirty="0" smtClean="0">
                <a:solidFill>
                  <a:srgbClr val="0070C0"/>
                </a:solidFill>
              </a:rPr>
              <a:t>www.mon_site.com</a:t>
            </a:r>
            <a:r>
              <a:rPr lang="fr-FR" sz="2000" dirty="0" smtClean="0"/>
              <a:t>/mon_dossier/mon_sous_dossier/accueil.html</a:t>
            </a:r>
            <a:endParaRPr lang="fr-FR" sz="2000" dirty="0" smtClean="0"/>
          </a:p>
          <a:p>
            <a:r>
              <a:rPr lang="fr-FR" dirty="0" smtClean="0"/>
              <a:t>Format de transfert: Le codage MIME permet d’encoder les différents formats de données en un seul format pour que le navigateur puisse l’interpréter</a:t>
            </a:r>
          </a:p>
          <a:p>
            <a:r>
              <a:rPr lang="fr-FR" dirty="0" smtClean="0"/>
              <a:t>Protocoles: Un protocole peut être défini comme une séquence d’étapes à suivre pour permettre une communication entre des ordinateurs (émission et </a:t>
            </a:r>
            <a:r>
              <a:rPr lang="fr-FR" dirty="0" smtClean="0"/>
              <a:t>réception). Exemple</a:t>
            </a:r>
            <a:r>
              <a:rPr lang="fr-FR" dirty="0" smtClean="0"/>
              <a:t>: HTTP, FTP, SMTP,…</a:t>
            </a:r>
          </a:p>
          <a:p>
            <a:pPr marL="0" indent="0">
              <a:buNone/>
            </a:pPr>
            <a:endParaRPr lang="fr-FR" sz="20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fr-FR" dirty="0" smtClean="0"/>
              <a:t>Langages du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7282"/>
          </a:xfrm>
        </p:spPr>
        <p:txBody>
          <a:bodyPr/>
          <a:lstStyle/>
          <a:p>
            <a:r>
              <a:rPr lang="fr-FR" dirty="0" smtClean="0"/>
              <a:t>HTML: HyperText </a:t>
            </a:r>
            <a:r>
              <a:rPr lang="fr-FR" dirty="0" err="1" smtClean="0"/>
              <a:t>Markup</a:t>
            </a:r>
            <a:r>
              <a:rPr lang="fr-FR" dirty="0" smtClean="0"/>
              <a:t> Langage. Langage de base du web. Il définit des documents liées entre eux (HyperText)</a:t>
            </a:r>
          </a:p>
          <a:p>
            <a:r>
              <a:rPr lang="fr-FR" dirty="0" smtClean="0"/>
              <a:t>XHTML: Introduction de nouvelles balises (définissables), Permis un passage évolutif vers le XML  et de bénéficier de sa rigueur </a:t>
            </a:r>
          </a:p>
          <a:p>
            <a:r>
              <a:rPr lang="fr-FR" dirty="0" smtClean="0"/>
              <a:t>XML: Extensible </a:t>
            </a:r>
            <a:r>
              <a:rPr lang="fr-FR" dirty="0" err="1" smtClean="0"/>
              <a:t>Markup</a:t>
            </a:r>
            <a:r>
              <a:rPr lang="fr-FR" dirty="0" smtClean="0"/>
              <a:t> Langage. Langage de balisage précisant comment sont imbriqués des éléments dans d’autres</a:t>
            </a:r>
          </a:p>
          <a:p>
            <a:pPr lvl="1"/>
            <a:r>
              <a:rPr lang="fr-FR" dirty="0" smtClean="0"/>
              <a:t>Fermeture des balises obligatoire, chevauchements interdits</a:t>
            </a:r>
          </a:p>
          <a:p>
            <a:pPr lvl="1"/>
            <a:r>
              <a:rPr lang="fr-FR" dirty="0" smtClean="0"/>
              <a:t>La définition de nouvelles balises est possible syntaxique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Architectures du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Architecture à 2 niveaux: </a:t>
            </a:r>
          </a:p>
          <a:p>
            <a:pPr marL="0" indent="0">
              <a:buNone/>
            </a:pPr>
            <a:r>
              <a:rPr lang="fr-FR" sz="2400" dirty="0" smtClean="0"/>
              <a:t>Architecture de base pour un site web avec un client et un serveur</a:t>
            </a:r>
            <a:endParaRPr lang="fr-FR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6489239" y="2732542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71600" y="4709902"/>
            <a:ext cx="139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Navigateur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105264" y="4567175"/>
            <a:ext cx="1050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Serveur</a:t>
            </a:r>
          </a:p>
          <a:p>
            <a:r>
              <a:rPr lang="fr-FR" sz="2400" dirty="0" smtClean="0"/>
              <a:t>HTTP</a:t>
            </a:r>
            <a:endParaRPr lang="fr-FR" sz="16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915816" y="3140968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15816" y="4293096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834298" y="2731507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</a:t>
            </a:r>
            <a:r>
              <a:rPr lang="fr-FR" dirty="0" smtClean="0"/>
              <a:t> / page.html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533510" y="3861048"/>
            <a:ext cx="21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Text</a:t>
            </a:r>
            <a:r>
              <a:rPr lang="fr-FR" dirty="0" smtClean="0"/>
              <a:t>/Html    page.html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1538" y="5572140"/>
            <a:ext cx="1182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Html, CSS, </a:t>
            </a:r>
          </a:p>
          <a:p>
            <a:r>
              <a:rPr lang="fr-FR" dirty="0" smtClean="0"/>
              <a:t>JavaScript, </a:t>
            </a:r>
          </a:p>
          <a:p>
            <a:r>
              <a:rPr lang="fr-FR" dirty="0" err="1" smtClean="0"/>
              <a:t>JQuery</a:t>
            </a:r>
            <a:r>
              <a:rPr lang="fr-FR" dirty="0" smtClean="0"/>
              <a:t>, ..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858016" y="5643578"/>
            <a:ext cx="118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Java, PHP, </a:t>
            </a:r>
          </a:p>
          <a:p>
            <a:r>
              <a:rPr lang="fr-FR" dirty="0" smtClean="0"/>
              <a:t>Python, C#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389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Architectures du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Architecture à </a:t>
            </a:r>
            <a:r>
              <a:rPr lang="fr-FR" dirty="0" smtClean="0"/>
              <a:t>3 </a:t>
            </a:r>
            <a:r>
              <a:rPr lang="fr-FR" dirty="0"/>
              <a:t>niveaux: </a:t>
            </a:r>
          </a:p>
          <a:p>
            <a:endParaRPr lang="fr-FR" dirty="0"/>
          </a:p>
        </p:txBody>
      </p:sp>
      <p:pic>
        <p:nvPicPr>
          <p:cNvPr id="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919" y="2502626"/>
            <a:ext cx="1191737" cy="12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3395466" y="2596120"/>
            <a:ext cx="1200940" cy="126983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8335" y="3965859"/>
            <a:ext cx="9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Navigateur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47538" y="3965443"/>
            <a:ext cx="696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Serveur</a:t>
            </a:r>
          </a:p>
          <a:p>
            <a:r>
              <a:rPr lang="fr-FR" sz="1400" dirty="0" smtClean="0"/>
              <a:t>HTTP</a:t>
            </a:r>
            <a:endParaRPr lang="fr-FR" sz="105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475656" y="2934674"/>
            <a:ext cx="183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1460060" y="3429000"/>
            <a:ext cx="1854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763688" y="2596120"/>
            <a:ext cx="132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Get</a:t>
            </a:r>
            <a:r>
              <a:rPr lang="fr-FR" sz="1400" dirty="0" smtClean="0"/>
              <a:t> / page.html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40410" y="3525315"/>
            <a:ext cx="17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Text</a:t>
            </a:r>
            <a:r>
              <a:rPr lang="fr-FR" sz="1400" dirty="0" smtClean="0"/>
              <a:t>/Html    page.html</a:t>
            </a:r>
            <a:endParaRPr lang="fr-FR" sz="1400" dirty="0"/>
          </a:p>
        </p:txBody>
      </p:sp>
      <p:sp>
        <p:nvSpPr>
          <p:cNvPr id="20" name="Organigramme : Disque magnétique 19"/>
          <p:cNvSpPr/>
          <p:nvPr/>
        </p:nvSpPr>
        <p:spPr>
          <a:xfrm>
            <a:off x="8042022" y="2596120"/>
            <a:ext cx="648072" cy="11765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Ã©sultat de recherche d'images pour &quot;files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03030"/>
            <a:ext cx="936104" cy="7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5772323" y="3603420"/>
            <a:ext cx="1127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Programmes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6718602" y="2934674"/>
            <a:ext cx="1237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6718602" y="3419832"/>
            <a:ext cx="12377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4716016" y="34290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4716016" y="293467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837732" y="2601206"/>
            <a:ext cx="90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Paramètres</a:t>
            </a:r>
            <a:endParaRPr lang="fr-FR" dirty="0"/>
          </a:p>
        </p:txBody>
      </p:sp>
      <p:sp>
        <p:nvSpPr>
          <p:cNvPr id="2048" name="ZoneTexte 2047"/>
          <p:cNvSpPr txBox="1"/>
          <p:nvPr/>
        </p:nvSpPr>
        <p:spPr>
          <a:xfrm>
            <a:off x="7119320" y="2657675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SQL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119320" y="3464920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Données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428992" y="4786322"/>
            <a:ext cx="118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Java, PHP, </a:t>
            </a:r>
          </a:p>
          <a:p>
            <a:r>
              <a:rPr lang="fr-FR" dirty="0" smtClean="0"/>
              <a:t>Python, C#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85720" y="4643446"/>
            <a:ext cx="1182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Html, CSS, </a:t>
            </a:r>
          </a:p>
          <a:p>
            <a:r>
              <a:rPr lang="fr-FR" dirty="0" smtClean="0"/>
              <a:t>JavaScript, </a:t>
            </a:r>
          </a:p>
          <a:p>
            <a:r>
              <a:rPr lang="fr-FR" dirty="0" err="1" smtClean="0"/>
              <a:t>JQuery</a:t>
            </a:r>
            <a:r>
              <a:rPr lang="fr-FR" dirty="0" smtClean="0"/>
              <a:t>, 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108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Pages statiques et pages dynamiques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Initialement, les pages web étaient statiques et figées. Elle étaient destinées à des articles scientifiques</a:t>
            </a:r>
          </a:p>
          <a:p>
            <a:r>
              <a:rPr lang="fr-FR" dirty="0" smtClean="0"/>
              <a:t>Un navigateur envoi une requête HTTP vers un serveur et reçoit la page HTML correspondante</a:t>
            </a:r>
          </a:p>
          <a:p>
            <a:r>
              <a:rPr lang="fr-FR" dirty="0" smtClean="0"/>
              <a:t>Une page dynamique propose plus de fonctionnalités à l’utilisateur (Java, </a:t>
            </a:r>
            <a:r>
              <a:rPr lang="fr-FR" dirty="0" err="1" smtClean="0"/>
              <a:t>Purl</a:t>
            </a:r>
            <a:r>
              <a:rPr lang="fr-FR" dirty="0" smtClean="0"/>
              <a:t>, </a:t>
            </a:r>
            <a:r>
              <a:rPr lang="fr-FR" dirty="0" err="1" smtClean="0"/>
              <a:t>Php</a:t>
            </a:r>
            <a:r>
              <a:rPr lang="fr-FR" dirty="0" smtClean="0"/>
              <a:t>, ..) et plus de contenu grâce aux bases de données</a:t>
            </a:r>
          </a:p>
          <a:p>
            <a:r>
              <a:rPr lang="fr-FR" dirty="0" smtClean="0"/>
              <a:t>Avant de concevoir un site, il faut savoir ce que l’on veut diffuser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1996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</TotalTime>
  <Words>459</Words>
  <Application>Microsoft Office PowerPoint</Application>
  <PresentationFormat>Affichage à l'écran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Capitaux</vt:lpstr>
      <vt:lpstr>Notions sur le développements Web</vt:lpstr>
      <vt:lpstr>Plan</vt:lpstr>
      <vt:lpstr>Introduction</vt:lpstr>
      <vt:lpstr>Notions de base</vt:lpstr>
      <vt:lpstr>Langages du Web</vt:lpstr>
      <vt:lpstr>Architectures du web</vt:lpstr>
      <vt:lpstr>Architectures du web</vt:lpstr>
      <vt:lpstr>Pages statiques et pages dynamiques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l’algorithmique et à la programmation</dc:title>
  <dc:creator>Utilisateur</dc:creator>
  <cp:lastModifiedBy>Utilisateur</cp:lastModifiedBy>
  <cp:revision>55</cp:revision>
  <dcterms:created xsi:type="dcterms:W3CDTF">2019-06-23T19:08:19Z</dcterms:created>
  <dcterms:modified xsi:type="dcterms:W3CDTF">2019-07-14T22:10:06Z</dcterms:modified>
</cp:coreProperties>
</file>