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05/01/2020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05/01/2020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05/01/2020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05/01/2020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05/01/2020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C.BENSARI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 </a:t>
            </a:r>
            <a:r>
              <a:rPr lang="fr-FR" dirty="0" smtClean="0"/>
              <a:t>au monde du numérique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24968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Comment stocker des caractères en</a:t>
            </a:r>
            <a:br>
              <a:rPr lang="fr-F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numérique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Alphabet = 26 caractères, x 2 pour </a:t>
            </a:r>
            <a:r>
              <a:rPr lang="fr-FR" sz="2400" dirty="0" smtClean="0"/>
              <a:t>les majuscules</a:t>
            </a:r>
            <a:r>
              <a:rPr lang="fr-FR" sz="2400" dirty="0"/>
              <a:t>, + </a:t>
            </a:r>
            <a:r>
              <a:rPr lang="fr-FR" sz="2400" dirty="0" smtClean="0"/>
              <a:t>ponctuation, parenthèses</a:t>
            </a:r>
            <a:r>
              <a:rPr lang="fr-FR" sz="2400" dirty="0"/>
              <a:t>, symboles spéciaux </a:t>
            </a:r>
            <a:r>
              <a:rPr lang="fr-FR" sz="2400" dirty="0" smtClean="0"/>
              <a:t>(&amp;@§!$..), </a:t>
            </a:r>
            <a:r>
              <a:rPr lang="fr-FR" sz="2400" dirty="0"/>
              <a:t>lettres accentuées (ù ñ ö Å </a:t>
            </a:r>
            <a:r>
              <a:rPr lang="fr-FR" sz="2400" dirty="0" smtClean="0"/>
              <a:t>Ø…)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Un peu plus de 100 </a:t>
            </a:r>
            <a:r>
              <a:rPr lang="fr-FR" sz="2400" dirty="0" smtClean="0"/>
              <a:t>caractères</a:t>
            </a:r>
          </a:p>
          <a:p>
            <a:pPr marL="0" indent="0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800" dirty="0"/>
              <a:t>Un octet </a:t>
            </a:r>
            <a:r>
              <a:rPr lang="fr-FR" sz="2800" dirty="0" smtClean="0"/>
              <a:t>suffit !</a:t>
            </a:r>
            <a:endParaRPr lang="fr-FR" sz="2800" dirty="0"/>
          </a:p>
        </p:txBody>
      </p:sp>
    </p:spTree>
    <p:extLst>
      <p:ext uri="{BB962C8B-B14F-4D97-AF65-F5344CB8AC3E}">
        <p14:creationId xmlns="" xmlns:p14="http://schemas.microsoft.com/office/powerpoint/2010/main" val="104839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14290"/>
            <a:ext cx="7772400" cy="71438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Pour lire un fichier ASCII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457200" indent="-457200">
              <a:buNone/>
            </a:pPr>
            <a:r>
              <a:rPr lang="fr-FR" sz="2400" dirty="0" smtClean="0"/>
              <a:t>1. Lire </a:t>
            </a:r>
            <a:r>
              <a:rPr lang="fr-FR" sz="2400" dirty="0"/>
              <a:t>les données octet par </a:t>
            </a:r>
            <a:r>
              <a:rPr lang="fr-FR" sz="2400" dirty="0" smtClean="0"/>
              <a:t>octet</a:t>
            </a:r>
          </a:p>
          <a:p>
            <a:pPr marL="457200" indent="-457200">
              <a:buAutoNum type="arabicPeriod"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2. lire dans la </a:t>
            </a:r>
            <a:r>
              <a:rPr lang="fr-FR" sz="2400" dirty="0" smtClean="0"/>
              <a:t>table des associations (caractère et représentation binaire) </a:t>
            </a:r>
            <a:r>
              <a:rPr lang="fr-FR" sz="2400" dirty="0"/>
              <a:t>le </a:t>
            </a:r>
            <a:r>
              <a:rPr lang="fr-FR" sz="2400" dirty="0" smtClean="0"/>
              <a:t>caractère correspondant </a:t>
            </a:r>
            <a:r>
              <a:rPr lang="fr-FR" sz="2400" dirty="0"/>
              <a:t>à chaque </a:t>
            </a:r>
            <a:r>
              <a:rPr lang="fr-FR" sz="2400" dirty="0" smtClean="0"/>
              <a:t>octet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3. Afficher le caractère</a:t>
            </a:r>
          </a:p>
        </p:txBody>
      </p:sp>
    </p:spTree>
    <p:extLst>
      <p:ext uri="{BB962C8B-B14F-4D97-AF65-F5344CB8AC3E}">
        <p14:creationId xmlns="" xmlns:p14="http://schemas.microsoft.com/office/powerpoint/2010/main" val="32171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Les images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1"/>
            <a:ext cx="7920881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17474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7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Les images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42910" y="1214422"/>
            <a:ext cx="8043890" cy="5000660"/>
          </a:xfrm>
        </p:spPr>
        <p:txBody>
          <a:bodyPr/>
          <a:lstStyle/>
          <a:p>
            <a:r>
              <a:rPr lang="fr-FR" dirty="0" smtClean="0"/>
              <a:t>Pour chaque Pixel, on calcule l’intensité lumineuse, représentée par un nombre entier entre 0 et 255 (un octet) pour les images noirs et blancs, ou 3 entiers entre 0 et 255 pour la couleur (RGB: </a:t>
            </a:r>
            <a:r>
              <a:rPr lang="fr-FR" dirty="0" err="1" smtClean="0"/>
              <a:t>Red</a:t>
            </a:r>
            <a:r>
              <a:rPr lang="fr-FR" dirty="0" smtClean="0"/>
              <a:t> Green Blue) </a:t>
            </a:r>
          </a:p>
          <a:p>
            <a:r>
              <a:rPr lang="fr-FR" dirty="0" smtClean="0"/>
              <a:t>Avec la combinaison des trois codes des couleurs on peut avoir jusqu’à 16 millions de couleurs (256 * 256 * 256) 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564846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6908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Structure des ordinateurs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6122"/>
            <a:ext cx="800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59149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>
                <a:solidFill>
                  <a:schemeClr val="bg1">
                    <a:lumMod val="50000"/>
                  </a:schemeClr>
                </a:solidFill>
              </a:rPr>
              <a:t>Comment entrer les données et </a:t>
            </a:r>
            <a:r>
              <a:rPr lang="fr-FR" sz="4000" dirty="0" smtClean="0">
                <a:solidFill>
                  <a:schemeClr val="bg1">
                    <a:lumMod val="50000"/>
                  </a:schemeClr>
                </a:solidFill>
              </a:rPr>
              <a:t>récupérer les </a:t>
            </a:r>
            <a:r>
              <a:rPr lang="fr-FR" sz="4000" dirty="0">
                <a:solidFill>
                  <a:schemeClr val="bg1">
                    <a:lumMod val="50000"/>
                  </a:schemeClr>
                </a:solidFill>
              </a:rPr>
              <a:t>résultats ?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1</a:t>
            </a:r>
            <a:r>
              <a:rPr lang="fr-FR" sz="2400" dirty="0"/>
              <a:t>. </a:t>
            </a:r>
            <a:r>
              <a:rPr lang="fr-FR" sz="2400" dirty="0" smtClean="0"/>
              <a:t>Programmation </a:t>
            </a:r>
            <a:r>
              <a:rPr lang="fr-FR" sz="2400" dirty="0"/>
              <a:t>directement en </a:t>
            </a:r>
            <a:r>
              <a:rPr lang="fr-FR" sz="2400" dirty="0" smtClean="0"/>
              <a:t>langage machine</a:t>
            </a:r>
            <a:r>
              <a:rPr lang="fr-FR" sz="2400" dirty="0"/>
              <a:t>, création d’une interface </a:t>
            </a:r>
            <a:r>
              <a:rPr lang="fr-FR" sz="2400" dirty="0" smtClean="0"/>
              <a:t>avec les </a:t>
            </a:r>
            <a:r>
              <a:rPr lang="fr-FR" sz="2400" dirty="0"/>
              <a:t>bus externes de la RAM</a:t>
            </a:r>
            <a:r>
              <a:rPr lang="fr-FR" sz="2400" dirty="0" smtClean="0"/>
              <a:t>...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2. Utiliser une machine dotée </a:t>
            </a:r>
            <a:r>
              <a:rPr lang="fr-FR" sz="2400" dirty="0" smtClean="0"/>
              <a:t>d’un système </a:t>
            </a:r>
            <a:r>
              <a:rPr lang="fr-FR" sz="2400" dirty="0"/>
              <a:t>d’exploitation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031547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46"/>
          </a:xfrm>
        </p:spPr>
        <p:txBody>
          <a:bodyPr/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Système d’exploitation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400" dirty="0" smtClean="0"/>
              <a:t>Pour communiquer les données à l’ordinateur et récupérer les résultats,  la machine est dotée d’un système d’exploitation: </a:t>
            </a:r>
          </a:p>
          <a:p>
            <a:r>
              <a:rPr lang="fr-FR" sz="2400" dirty="0" smtClean="0"/>
              <a:t>Un système d’exploitation (</a:t>
            </a:r>
            <a:r>
              <a:rPr lang="fr-FR" sz="2400" dirty="0" smtClean="0"/>
              <a:t>OS: Operating System) </a:t>
            </a:r>
            <a:r>
              <a:rPr lang="fr-FR" sz="2400" dirty="0" smtClean="0"/>
              <a:t>fait </a:t>
            </a:r>
            <a:r>
              <a:rPr lang="fr-FR" sz="2400" dirty="0"/>
              <a:t>le lien entre </a:t>
            </a:r>
            <a:r>
              <a:rPr lang="fr-FR" sz="2400" dirty="0" smtClean="0"/>
              <a:t>utilisateur(logiciel) et processeur</a:t>
            </a:r>
          </a:p>
          <a:p>
            <a:endParaRPr lang="fr-FR" sz="2400" dirty="0"/>
          </a:p>
          <a:p>
            <a:r>
              <a:rPr lang="fr-FR" sz="2400" dirty="0"/>
              <a:t>Il se caractérise par des </a:t>
            </a:r>
            <a:r>
              <a:rPr lang="fr-FR" sz="2400" dirty="0" smtClean="0"/>
              <a:t>commandes utilisateur </a:t>
            </a:r>
            <a:r>
              <a:rPr lang="fr-FR" sz="2400" dirty="0"/>
              <a:t>qui lui sont </a:t>
            </a:r>
            <a:r>
              <a:rPr lang="fr-FR" sz="2400" dirty="0" smtClean="0"/>
              <a:t>propres</a:t>
            </a:r>
          </a:p>
          <a:p>
            <a:endParaRPr lang="fr-FR" sz="2400" dirty="0" smtClean="0"/>
          </a:p>
          <a:p>
            <a:r>
              <a:rPr lang="fr-FR" sz="2400" dirty="0"/>
              <a:t>U</a:t>
            </a:r>
            <a:r>
              <a:rPr lang="fr-FR" sz="2400" dirty="0" smtClean="0"/>
              <a:t>n </a:t>
            </a:r>
            <a:r>
              <a:rPr lang="fr-FR" sz="2400" dirty="0"/>
              <a:t>OS peut être développé </a:t>
            </a:r>
            <a:r>
              <a:rPr lang="fr-FR" sz="2400" dirty="0" smtClean="0"/>
              <a:t>pour n’importe </a:t>
            </a:r>
            <a:r>
              <a:rPr lang="fr-FR" sz="2400" dirty="0"/>
              <a:t>quelle </a:t>
            </a:r>
            <a:r>
              <a:rPr lang="fr-FR" sz="2400" dirty="0" smtClean="0"/>
              <a:t>machine</a:t>
            </a:r>
            <a:endParaRPr lang="fr-FR" sz="2400" dirty="0"/>
          </a:p>
        </p:txBody>
      </p:sp>
    </p:spTree>
    <p:extLst>
      <p:ext uri="{BB962C8B-B14F-4D97-AF65-F5344CB8AC3E}">
        <p14:creationId xmlns="" xmlns:p14="http://schemas.microsoft.com/office/powerpoint/2010/main" val="3899171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7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Structure en couche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7" y="1412776"/>
            <a:ext cx="557212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53276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7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Notions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sur la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Il </a:t>
            </a:r>
            <a:r>
              <a:rPr lang="fr-FR" dirty="0"/>
              <a:t>existe 3 familles de </a:t>
            </a:r>
            <a:r>
              <a:rPr lang="fr-FR" dirty="0" smtClean="0"/>
              <a:t>langages de programmation :</a:t>
            </a:r>
            <a:endParaRPr lang="fr-FR" dirty="0"/>
          </a:p>
          <a:p>
            <a:pPr lvl="1"/>
            <a:r>
              <a:rPr lang="fr-FR" dirty="0" smtClean="0"/>
              <a:t>Compilés</a:t>
            </a:r>
          </a:p>
          <a:p>
            <a:pPr lvl="1"/>
            <a:r>
              <a:rPr lang="fr-FR" dirty="0" smtClean="0"/>
              <a:t>Semi-interprétés </a:t>
            </a:r>
            <a:r>
              <a:rPr lang="fr-FR" dirty="0"/>
              <a:t>et</a:t>
            </a:r>
          </a:p>
          <a:p>
            <a:pPr lvl="1"/>
            <a:r>
              <a:rPr lang="fr-FR" dirty="0"/>
              <a:t>I</a:t>
            </a:r>
            <a:r>
              <a:rPr lang="fr-FR" dirty="0" smtClean="0"/>
              <a:t>nterprétés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773086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7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Langage compilé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838720"/>
          </a:xfrm>
        </p:spPr>
        <p:txBody>
          <a:bodyPr>
            <a:normAutofit/>
          </a:bodyPr>
          <a:lstStyle/>
          <a:p>
            <a:r>
              <a:rPr lang="fr-FR" sz="2400" dirty="0"/>
              <a:t>Le langage compilé est le résultat de la compilation (logiciel spécial appelé « le </a:t>
            </a:r>
            <a:r>
              <a:rPr lang="fr-FR" sz="2400" dirty="0" smtClean="0"/>
              <a:t>compilateur ») </a:t>
            </a:r>
            <a:r>
              <a:rPr lang="fr-FR" sz="2400" dirty="0"/>
              <a:t>d’un fichier en langage </a:t>
            </a:r>
            <a:r>
              <a:rPr lang="fr-FR" sz="2400" dirty="0" smtClean="0"/>
              <a:t>de haut niveau</a:t>
            </a:r>
          </a:p>
          <a:p>
            <a:pPr>
              <a:buNone/>
            </a:pPr>
            <a:endParaRPr lang="fr-FR" sz="2400" dirty="0" smtClean="0"/>
          </a:p>
          <a:p>
            <a:r>
              <a:rPr lang="fr-FR" sz="2400" dirty="0" smtClean="0"/>
              <a:t>Un langage compilé est un langage qui peut être exécuté (fichier exécutable) par un ordinateur (langage machine)</a:t>
            </a:r>
          </a:p>
          <a:p>
            <a:pPr lvl="1">
              <a:buNone/>
            </a:pPr>
            <a:r>
              <a:rPr lang="fr-FR" sz="2000" dirty="0" smtClean="0"/>
              <a:t>   Inconvénient: Recompilation chaque modification</a:t>
            </a:r>
          </a:p>
          <a:p>
            <a:pPr marL="457200" lvl="1" indent="0">
              <a:buNone/>
            </a:pPr>
            <a:r>
              <a:rPr lang="fr-FR" sz="2000" dirty="0" smtClean="0"/>
              <a:t>Avantage:   Être sûr que le programme peut être exécuté</a:t>
            </a:r>
          </a:p>
          <a:p>
            <a:pPr marL="457200" lvl="1" indent="0">
              <a:buNone/>
            </a:pPr>
            <a:endParaRPr lang="fr-FR" sz="2000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fr-FR" dirty="0" smtClean="0"/>
              <a:t>Exemples de langages </a:t>
            </a:r>
            <a:r>
              <a:rPr lang="fr-FR" dirty="0" smtClean="0"/>
              <a:t>compilés</a:t>
            </a:r>
            <a:r>
              <a:rPr lang="fr-FR" dirty="0" smtClean="0"/>
              <a:t>: </a:t>
            </a:r>
            <a:r>
              <a:rPr lang="fr-FR" dirty="0" smtClean="0"/>
              <a:t>PHP, </a:t>
            </a:r>
            <a:r>
              <a:rPr lang="fr-FR" dirty="0" smtClean="0"/>
              <a:t>Fortran</a:t>
            </a:r>
            <a:r>
              <a:rPr lang="fr-FR" dirty="0"/>
              <a:t>, C, ..</a:t>
            </a:r>
          </a:p>
        </p:txBody>
      </p:sp>
    </p:spTree>
    <p:extLst>
      <p:ext uri="{BB962C8B-B14F-4D97-AF65-F5344CB8AC3E}">
        <p14:creationId xmlns="" xmlns:p14="http://schemas.microsoft.com/office/powerpoint/2010/main" val="164138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 smtClean="0"/>
              <a:t>Historique</a:t>
            </a:r>
            <a:endParaRPr lang="fr-FR" dirty="0"/>
          </a:p>
          <a:p>
            <a:r>
              <a:rPr lang="fr-FR" dirty="0" smtClean="0"/>
              <a:t>Notions de </a:t>
            </a:r>
            <a:r>
              <a:rPr lang="fr-FR" dirty="0" smtClean="0"/>
              <a:t>base </a:t>
            </a:r>
            <a:r>
              <a:rPr lang="fr-FR" dirty="0" smtClean="0"/>
              <a:t>sur les ordinateurs</a:t>
            </a:r>
            <a:endParaRPr lang="fr-FR" dirty="0"/>
          </a:p>
          <a:p>
            <a:r>
              <a:rPr lang="fr-FR" dirty="0" smtClean="0"/>
              <a:t>Systèmes d’exploitations</a:t>
            </a:r>
          </a:p>
          <a:p>
            <a:r>
              <a:rPr lang="fr-FR" dirty="0" smtClean="0"/>
              <a:t>Notions de programmation</a:t>
            </a:r>
            <a:endParaRPr lang="fr-FR" dirty="0"/>
          </a:p>
          <a:p>
            <a:endParaRPr lang="fr-FR" dirty="0"/>
          </a:p>
          <a:p>
            <a:pPr>
              <a:buNone/>
            </a:pP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309663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46"/>
          </a:xfrm>
        </p:spPr>
        <p:txBody>
          <a:bodyPr/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Langage interprété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Utilisation directe du langage source</a:t>
            </a:r>
          </a:p>
          <a:p>
            <a:endParaRPr lang="fr-FR" sz="2400" dirty="0" smtClean="0"/>
          </a:p>
          <a:p>
            <a:r>
              <a:rPr lang="fr-FR" sz="2400" dirty="0" smtClean="0"/>
              <a:t>Chaque commande est transformée en langage machine lors de l’exécution. L’erreur n’est détectée qu’en phase d’exécution</a:t>
            </a:r>
          </a:p>
          <a:p>
            <a:endParaRPr lang="fr-FR" sz="2400" dirty="0" smtClean="0"/>
          </a:p>
          <a:p>
            <a:r>
              <a:rPr lang="fr-FR" sz="2400" dirty="0" smtClean="0"/>
              <a:t>Plus lent à exécuter par rapport à un langage compilé</a:t>
            </a:r>
          </a:p>
          <a:p>
            <a:endParaRPr lang="fr-FR" sz="2400" dirty="0" smtClean="0"/>
          </a:p>
          <a:p>
            <a:r>
              <a:rPr lang="fr-FR" sz="2400" dirty="0" smtClean="0"/>
              <a:t>Exemples: </a:t>
            </a:r>
            <a:r>
              <a:rPr lang="fr-FR" sz="2400" dirty="0" smtClean="0"/>
              <a:t>HTML</a:t>
            </a:r>
            <a:r>
              <a:rPr lang="fr-FR" sz="2400" dirty="0" smtClean="0"/>
              <a:t>, CSS, JavaScript, Basic..</a:t>
            </a:r>
            <a:endParaRPr lang="fr-FR" sz="2400" dirty="0"/>
          </a:p>
        </p:txBody>
      </p:sp>
    </p:spTree>
    <p:extLst>
      <p:ext uri="{BB962C8B-B14F-4D97-AF65-F5344CB8AC3E}">
        <p14:creationId xmlns="" xmlns:p14="http://schemas.microsoft.com/office/powerpoint/2010/main" val="3144302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Langage semi-interprété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800" dirty="0" smtClean="0"/>
          </a:p>
          <a:p>
            <a:r>
              <a:rPr lang="fr-FR" sz="2800" dirty="0" smtClean="0"/>
              <a:t>Langage interprété avec une vérification de la syntaxe avant l’exécution (ne garantit pas que le programme est correcte)</a:t>
            </a:r>
          </a:p>
          <a:p>
            <a:endParaRPr lang="fr-FR" sz="2800" dirty="0" smtClean="0"/>
          </a:p>
          <a:p>
            <a:r>
              <a:rPr lang="fr-FR" sz="2800" dirty="0" smtClean="0"/>
              <a:t>Exemple: Java</a:t>
            </a:r>
            <a:endParaRPr lang="fr-FR" sz="2800" dirty="0"/>
          </a:p>
        </p:txBody>
      </p:sp>
    </p:spTree>
    <p:extLst>
      <p:ext uri="{BB962C8B-B14F-4D97-AF65-F5344CB8AC3E}">
        <p14:creationId xmlns="" xmlns:p14="http://schemas.microsoft.com/office/powerpoint/2010/main" val="65923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8662" y="285728"/>
            <a:ext cx="7772400" cy="774720"/>
          </a:xfrm>
        </p:spPr>
        <p:txBody>
          <a:bodyPr>
            <a:normAutofit/>
          </a:bodyPr>
          <a:lstStyle/>
          <a:p>
            <a:r>
              <a:rPr lang="fr-FR" dirty="0" smtClean="0"/>
              <a:t>Histoires des ordinateurs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28596" y="1142984"/>
            <a:ext cx="8258204" cy="52864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 smtClean="0"/>
              <a:t>	Le monde du matériel informatique  (Hardware) a connu trois époques principales:</a:t>
            </a:r>
          </a:p>
          <a:p>
            <a:r>
              <a:rPr lang="fr-FR" b="1" dirty="0" smtClean="0"/>
              <a:t>Epoque mécanique </a:t>
            </a:r>
            <a:r>
              <a:rPr lang="fr-FR" dirty="0" smtClean="0"/>
              <a:t>: Utilisation des roues dentées pour la réalisation d’une machine capable de faire des opérations de calcul (addition, multiplication, ..). Exemple de machines:</a:t>
            </a:r>
          </a:p>
          <a:p>
            <a:pPr marL="0" indent="0">
              <a:buNone/>
            </a:pPr>
            <a:r>
              <a:rPr lang="fr-FR" sz="2000" dirty="0" smtClean="0"/>
              <a:t>     Machine de </a:t>
            </a:r>
            <a:r>
              <a:rPr lang="fr-FR" sz="2000" dirty="0" err="1" smtClean="0"/>
              <a:t>Chickardt</a:t>
            </a:r>
            <a:r>
              <a:rPr lang="fr-FR" sz="2000" dirty="0" smtClean="0"/>
              <a:t>, machine de Pascal, machine de Leibniz</a:t>
            </a:r>
            <a:endParaRPr lang="fr-FR" sz="2800" dirty="0" smtClean="0"/>
          </a:p>
          <a:p>
            <a:r>
              <a:rPr lang="fr-FR" b="1" dirty="0" smtClean="0"/>
              <a:t>Epoque électromécanique </a:t>
            </a:r>
            <a:r>
              <a:rPr lang="fr-FR" dirty="0" smtClean="0"/>
              <a:t>: Introduction de la notion des cartes perforées et des relais qui remplacent les roues. Exemple de machines: </a:t>
            </a:r>
            <a:r>
              <a:rPr lang="fr-FR" sz="2000" dirty="0" smtClean="0"/>
              <a:t>Machines Harvard-IBM: 5 tonnes, avait 16,6 m de long et 2,60 de haut</a:t>
            </a:r>
          </a:p>
          <a:p>
            <a:r>
              <a:rPr lang="fr-FR" sz="2800" b="1" dirty="0" smtClean="0"/>
              <a:t>Epoque électronique</a:t>
            </a:r>
            <a:r>
              <a:rPr lang="fr-FR" sz="2800" dirty="0" smtClean="0"/>
              <a:t> : Utilisation des tubes électriques, semi-conducteurs, circuits imprimés jusqu’à l’arrivée de la micro-informatique. Exemple de machines: </a:t>
            </a:r>
            <a:r>
              <a:rPr lang="fr-FR" sz="2200" dirty="0" smtClean="0"/>
              <a:t>ENIAC, </a:t>
            </a:r>
            <a:r>
              <a:rPr lang="sv-SE" sz="2200" dirty="0" smtClean="0"/>
              <a:t>STRETCH, GAMMA 60, IBM PC, </a:t>
            </a:r>
            <a:r>
              <a:rPr lang="fr-FR" sz="2200" dirty="0" err="1" smtClean="0"/>
              <a:t>MacIntosh</a:t>
            </a:r>
            <a:r>
              <a:rPr lang="fr-FR" sz="2200" dirty="0" smtClean="0"/>
              <a:t>, </a:t>
            </a:r>
            <a:r>
              <a:rPr lang="fr-FR" sz="2200" dirty="0" err="1" smtClean="0"/>
              <a:t>IPad</a:t>
            </a:r>
            <a:endParaRPr lang="fr-FR" sz="2800" dirty="0" smtClean="0"/>
          </a:p>
          <a:p>
            <a:endParaRPr lang="fr-FR" sz="2800" dirty="0" smtClean="0"/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14290"/>
            <a:ext cx="7772400" cy="71438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Histoire des logiciels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85720" y="1000108"/>
            <a:ext cx="8501122" cy="5429288"/>
          </a:xfrm>
        </p:spPr>
        <p:txBody>
          <a:bodyPr>
            <a:normAutofit/>
          </a:bodyPr>
          <a:lstStyle/>
          <a:p>
            <a:r>
              <a:rPr lang="fr-FR" dirty="0" smtClean="0"/>
              <a:t>Le programmation des logiciels (SOFTWARE) a connu plusieurs étapes selon le type de langage de programmation utilisé. </a:t>
            </a:r>
          </a:p>
          <a:p>
            <a:r>
              <a:rPr lang="fr-FR" dirty="0" smtClean="0"/>
              <a:t>Un langage de programmation est le seul moyen de communication entre une machine et un être humain. Historiquement, voici la liste des types de langages :</a:t>
            </a:r>
          </a:p>
          <a:p>
            <a:pPr lvl="1"/>
            <a:r>
              <a:rPr lang="fr-FR" sz="2200" dirty="0" smtClean="0"/>
              <a:t>Programmation avec le langage machine (fastidieuse)</a:t>
            </a:r>
            <a:endParaRPr lang="fr-FR" sz="2400" dirty="0" smtClean="0"/>
          </a:p>
          <a:p>
            <a:pPr lvl="1"/>
            <a:r>
              <a:rPr lang="fr-FR" sz="2200" dirty="0" smtClean="0"/>
              <a:t>Programmation avec un langage mnémonique et symbolique</a:t>
            </a:r>
            <a:endParaRPr lang="fr-FR" sz="2400" dirty="0" smtClean="0"/>
          </a:p>
          <a:p>
            <a:pPr lvl="1"/>
            <a:r>
              <a:rPr lang="fr-FR" sz="2200" dirty="0" smtClean="0"/>
              <a:t>Programmation avec un langage proche des mathématiques (Fortran 1)</a:t>
            </a:r>
            <a:endParaRPr lang="fr-FR" sz="2400" dirty="0" smtClean="0"/>
          </a:p>
          <a:p>
            <a:pPr lvl="1"/>
            <a:r>
              <a:rPr lang="fr-FR" sz="2200" dirty="0" smtClean="0"/>
              <a:t>Programmation avec les langages universels (Cobol)</a:t>
            </a:r>
            <a:endParaRPr lang="fr-FR" sz="2400" dirty="0" smtClean="0"/>
          </a:p>
          <a:p>
            <a:pPr lvl="1"/>
            <a:r>
              <a:rPr lang="fr-FR" sz="2200" dirty="0" smtClean="0"/>
              <a:t>Programmation orientée objet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6908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Notions de base sur les ordinateurs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1214422"/>
            <a:ext cx="7772400" cy="48053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/>
              <a:t>Définition d’un ordinateur:</a:t>
            </a:r>
          </a:p>
          <a:p>
            <a:pPr>
              <a:buNone/>
            </a:pPr>
            <a:r>
              <a:rPr lang="fr-FR" sz="2800" dirty="0" smtClean="0"/>
              <a:t>	Un ordinateur est une machine capable de </a:t>
            </a:r>
            <a:r>
              <a:rPr lang="fr-FR" sz="2800" b="1" dirty="0" smtClean="0"/>
              <a:t>réaliser</a:t>
            </a:r>
            <a:r>
              <a:rPr lang="fr-FR" sz="2800" dirty="0" smtClean="0"/>
              <a:t> des </a:t>
            </a:r>
            <a:r>
              <a:rPr lang="fr-FR" sz="2800" b="1" dirty="0" smtClean="0"/>
              <a:t>traitements effectifs </a:t>
            </a:r>
            <a:r>
              <a:rPr lang="fr-FR" sz="2800" dirty="0" smtClean="0"/>
              <a:t>(algorithmes) sur des </a:t>
            </a:r>
            <a:r>
              <a:rPr lang="fr-FR" sz="2800" b="1" dirty="0" smtClean="0"/>
              <a:t>données discrètes</a:t>
            </a:r>
            <a:r>
              <a:rPr lang="fr-FR" sz="2800" dirty="0" smtClean="0"/>
              <a:t> (finies).</a:t>
            </a:r>
          </a:p>
          <a:p>
            <a:pPr>
              <a:buNone/>
            </a:pPr>
            <a:endParaRPr lang="fr-FR" sz="2800" dirty="0" smtClean="0"/>
          </a:p>
          <a:p>
            <a:pPr>
              <a:buNone/>
            </a:pPr>
            <a:r>
              <a:rPr lang="fr-FR" sz="2800" dirty="0" smtClean="0"/>
              <a:t>	</a:t>
            </a:r>
            <a:r>
              <a:rPr lang="fr-FR" sz="2800" u="sng" dirty="0" smtClean="0"/>
              <a:t>Réalisation</a:t>
            </a:r>
            <a:r>
              <a:rPr lang="fr-FR" sz="2800" dirty="0" smtClean="0"/>
              <a:t> : interpréter, exécuter, calculer, afficher, ..</a:t>
            </a:r>
          </a:p>
          <a:p>
            <a:pPr>
              <a:buNone/>
            </a:pPr>
            <a:r>
              <a:rPr lang="fr-FR" sz="2800" dirty="0" smtClean="0"/>
              <a:t>	</a:t>
            </a:r>
            <a:r>
              <a:rPr lang="fr-FR" sz="2800" u="sng" dirty="0" smtClean="0"/>
              <a:t>Traitement effectif </a:t>
            </a:r>
            <a:r>
              <a:rPr lang="fr-FR" sz="2800" dirty="0" smtClean="0"/>
              <a:t>: Suite d’opérations arithmétiques, modifications de données, ..</a:t>
            </a:r>
          </a:p>
          <a:p>
            <a:pPr>
              <a:buNone/>
            </a:pPr>
            <a:r>
              <a:rPr lang="fr-FR" sz="2800" dirty="0" smtClean="0"/>
              <a:t>	</a:t>
            </a:r>
            <a:r>
              <a:rPr lang="fr-FR" sz="2800" u="sng" dirty="0" smtClean="0"/>
              <a:t>Données discrètes</a:t>
            </a:r>
            <a:r>
              <a:rPr lang="fr-FR" sz="2800" dirty="0" smtClean="0"/>
              <a:t>: des opérants, des valeurs, ..</a:t>
            </a:r>
            <a:endParaRPr lang="fr-FR" sz="2800" dirty="0"/>
          </a:p>
        </p:txBody>
      </p:sp>
    </p:spTree>
    <p:extLst>
      <p:ext uri="{BB962C8B-B14F-4D97-AF65-F5344CB8AC3E}">
        <p14:creationId xmlns="" xmlns:p14="http://schemas.microsoft.com/office/powerpoint/2010/main" val="294021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8662" y="285728"/>
            <a:ext cx="7772400" cy="846158"/>
          </a:xfrm>
        </p:spPr>
        <p:txBody>
          <a:bodyPr/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Algorithme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Origine du nom du Mathématicien </a:t>
            </a:r>
            <a:r>
              <a:rPr lang="fr-FR" sz="2800" dirty="0" smtClean="0">
                <a:latin typeface="Century" pitchFamily="18" charset="0"/>
              </a:rPr>
              <a:t>AL KHAWARIZMI</a:t>
            </a:r>
          </a:p>
          <a:p>
            <a:pPr marL="0" indent="0">
              <a:buNone/>
            </a:pPr>
            <a:endParaRPr lang="fr-FR" sz="2800" dirty="0" smtClean="0">
              <a:latin typeface="Century" pitchFamily="18" charset="0"/>
            </a:endParaRPr>
          </a:p>
          <a:p>
            <a:r>
              <a:rPr lang="fr-FR" sz="2800" dirty="0" smtClean="0"/>
              <a:t>Méthode </a:t>
            </a:r>
            <a:r>
              <a:rPr lang="fr-FR" sz="2800" b="1" dirty="0" smtClean="0"/>
              <a:t>systématique</a:t>
            </a:r>
            <a:r>
              <a:rPr lang="fr-FR" sz="2800" dirty="0" smtClean="0"/>
              <a:t> en </a:t>
            </a:r>
            <a:r>
              <a:rPr lang="fr-FR" sz="2800" b="1" dirty="0" smtClean="0"/>
              <a:t>étapes élémentaires </a:t>
            </a:r>
            <a:r>
              <a:rPr lang="fr-FR" sz="2800" dirty="0" smtClean="0"/>
              <a:t>permettant de résoudre d’un </a:t>
            </a:r>
            <a:r>
              <a:rPr lang="fr-FR" sz="2800" b="1" dirty="0" smtClean="0"/>
              <a:t>coup sûr </a:t>
            </a:r>
            <a:r>
              <a:rPr lang="fr-FR" sz="2800" dirty="0" smtClean="0"/>
              <a:t>un </a:t>
            </a:r>
            <a:r>
              <a:rPr lang="fr-FR" sz="2800" b="1" dirty="0" smtClean="0"/>
              <a:t>type donné </a:t>
            </a:r>
            <a:r>
              <a:rPr lang="fr-FR" sz="2800" dirty="0" smtClean="0"/>
              <a:t>de problème. </a:t>
            </a:r>
            <a:endParaRPr lang="fr-FR" sz="2800" dirty="0"/>
          </a:p>
        </p:txBody>
      </p:sp>
    </p:spTree>
    <p:extLst>
      <p:ext uri="{BB962C8B-B14F-4D97-AF65-F5344CB8AC3E}">
        <p14:creationId xmlns="" xmlns:p14="http://schemas.microsoft.com/office/powerpoint/2010/main" val="230617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8662" y="285728"/>
            <a:ext cx="7772400" cy="77472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Ce qu’on peut faire avec un algorithme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4348" y="1447800"/>
            <a:ext cx="7972452" cy="457200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Exemple: Déterminer si un nombre n </a:t>
            </a:r>
            <a:r>
              <a:rPr lang="fr-FR" sz="2800" dirty="0" smtClean="0"/>
              <a:t>(n&gt;2) est </a:t>
            </a:r>
            <a:r>
              <a:rPr lang="fr-FR" sz="2800" dirty="0" smtClean="0"/>
              <a:t>premier :</a:t>
            </a:r>
          </a:p>
          <a:p>
            <a:pPr lvl="1"/>
            <a:r>
              <a:rPr lang="fr-FR" sz="2400" dirty="0" smtClean="0"/>
              <a:t>Prendre tous les entiers i entre 2 et n</a:t>
            </a:r>
          </a:p>
          <a:p>
            <a:pPr lvl="2"/>
            <a:r>
              <a:rPr lang="fr-FR" sz="2000" dirty="0" smtClean="0"/>
              <a:t>Effectuer la division de n par i</a:t>
            </a:r>
          </a:p>
          <a:p>
            <a:pPr lvl="1"/>
            <a:r>
              <a:rPr lang="fr-FR" sz="2400" dirty="0"/>
              <a:t>Si au moins un reste est nul, le nombre n’est pas premier</a:t>
            </a:r>
          </a:p>
        </p:txBody>
      </p:sp>
    </p:spTree>
    <p:extLst>
      <p:ext uri="{BB962C8B-B14F-4D97-AF65-F5344CB8AC3E}">
        <p14:creationId xmlns="" xmlns:p14="http://schemas.microsoft.com/office/powerpoint/2010/main" val="215406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0100" y="285728"/>
            <a:ext cx="7772400" cy="774720"/>
          </a:xfrm>
        </p:spPr>
        <p:txBody>
          <a:bodyPr/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Les données informatiques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4348" y="1142984"/>
            <a:ext cx="7972452" cy="5214974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L’ordinateur  permet de réaliser des traitements sur des données qu’il reçoit en entrée et d’afficher les résultats à l’écran de l’utilisateur</a:t>
            </a:r>
          </a:p>
          <a:p>
            <a:r>
              <a:rPr lang="fr-FR" sz="2400" dirty="0" smtClean="0"/>
              <a:t>Pour manipuler ces données,  l’ordinateur a besoin de les sauvegarder dans sa mémoire (RAM) </a:t>
            </a:r>
          </a:p>
          <a:p>
            <a:r>
              <a:rPr lang="fr-FR" sz="2400" dirty="0" smtClean="0"/>
              <a:t>Les données sont enregistrée dans la mémoire dans un format que l’ordinateur est capable d’interpréter</a:t>
            </a:r>
          </a:p>
          <a:p>
            <a:r>
              <a:rPr lang="fr-FR" sz="2400" dirty="0" smtClean="0"/>
              <a:t>Un dispositif physique n’est capable d’interpréter que deux états: Eteint/Allumé</a:t>
            </a:r>
          </a:p>
          <a:p>
            <a:r>
              <a:rPr lang="fr-FR" sz="2400" dirty="0" smtClean="0"/>
              <a:t>Pour représenter ces deux états les machines utilisent le langage binaire (« 0 » pour éteint et « 1 » pour allumé)</a:t>
            </a:r>
          </a:p>
          <a:p>
            <a:r>
              <a:rPr lang="fr-FR" sz="2400" dirty="0" smtClean="0"/>
              <a:t>Le langage machine ne connait donc que des « 0 » et des « 1 »  comme le langage humain qui connait que des lettres </a:t>
            </a:r>
            <a:r>
              <a:rPr lang="fr-FR" sz="2400" dirty="0" smtClean="0"/>
              <a:t>et des chiffres</a:t>
            </a:r>
            <a:endParaRPr lang="fr-FR" sz="2400" dirty="0"/>
          </a:p>
        </p:txBody>
      </p:sp>
    </p:spTree>
    <p:extLst>
      <p:ext uri="{BB962C8B-B14F-4D97-AF65-F5344CB8AC3E}">
        <p14:creationId xmlns="" xmlns:p14="http://schemas.microsoft.com/office/powerpoint/2010/main" val="347919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2547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Unités utilisées en informatique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815" t="-809"/>
            </a:stretch>
          </a:blipFill>
        </p:spPr>
        <p:txBody>
          <a:bodyPr/>
          <a:lstStyle/>
          <a:p>
            <a:pPr>
              <a:buNone/>
            </a:pPr>
            <a:r>
              <a:rPr lang="fr-FR" dirty="0">
                <a:noFill/>
              </a:rPr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8497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362</TotalTime>
  <Words>634</Words>
  <Application>Microsoft Office PowerPoint</Application>
  <PresentationFormat>Affichage à l'écran (4:3)</PresentationFormat>
  <Paragraphs>105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Capitaux</vt:lpstr>
      <vt:lpstr>Introduction au monde du numérique</vt:lpstr>
      <vt:lpstr>Plan</vt:lpstr>
      <vt:lpstr>Histoires des ordinateurs</vt:lpstr>
      <vt:lpstr>Histoire des logiciels</vt:lpstr>
      <vt:lpstr>Notions de base sur les ordinateurs</vt:lpstr>
      <vt:lpstr>Algorithme</vt:lpstr>
      <vt:lpstr>Ce qu’on peut faire avec un algorithme</vt:lpstr>
      <vt:lpstr>Les données informatiques</vt:lpstr>
      <vt:lpstr>Unités utilisées en informatique</vt:lpstr>
      <vt:lpstr>Comment stocker des caractères en numérique ?</vt:lpstr>
      <vt:lpstr>Pour lire un fichier ASCII</vt:lpstr>
      <vt:lpstr>Les images</vt:lpstr>
      <vt:lpstr>Les images</vt:lpstr>
      <vt:lpstr>Structure des ordinateurs</vt:lpstr>
      <vt:lpstr>Comment entrer les données et récupérer les résultats ?</vt:lpstr>
      <vt:lpstr>Système d’exploitation</vt:lpstr>
      <vt:lpstr>Structure en couche</vt:lpstr>
      <vt:lpstr>Notions sur la programmation</vt:lpstr>
      <vt:lpstr>Langage compilé</vt:lpstr>
      <vt:lpstr>Langage interprété</vt:lpstr>
      <vt:lpstr>Langage semi-interprété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l’algorithmique et à la programmation</dc:title>
  <dc:creator>Utilisateur</dc:creator>
  <cp:lastModifiedBy>L570</cp:lastModifiedBy>
  <cp:revision>91</cp:revision>
  <dcterms:created xsi:type="dcterms:W3CDTF">2019-06-23T19:08:19Z</dcterms:created>
  <dcterms:modified xsi:type="dcterms:W3CDTF">2020-01-05T17:59:59Z</dcterms:modified>
</cp:coreProperties>
</file>