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63"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21" d="100"/>
          <a:sy n="21" d="100"/>
        </p:scale>
        <p:origin x="1383" y="42"/>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ky royal" userId="a421d992388d5c16" providerId="LiveId" clId="{6A69DD85-69CC-419E-A1BB-E08E76B8BA23}"/>
    <pc:docChg chg="undo custSel modSld">
      <pc:chgData name="lucky royal" userId="a421d992388d5c16" providerId="LiveId" clId="{6A69DD85-69CC-419E-A1BB-E08E76B8BA23}" dt="2024-09-06T09:52:49.375" v="721" actId="20577"/>
      <pc:docMkLst>
        <pc:docMk/>
      </pc:docMkLst>
      <pc:sldChg chg="addSp delSp modSp mod">
        <pc:chgData name="lucky royal" userId="a421d992388d5c16" providerId="LiveId" clId="{6A69DD85-69CC-419E-A1BB-E08E76B8BA23}" dt="2024-09-06T09:52:49.375" v="721" actId="20577"/>
        <pc:sldMkLst>
          <pc:docMk/>
          <pc:sldMk cId="853481849" sldId="263"/>
        </pc:sldMkLst>
        <pc:spChg chg="mod">
          <ac:chgData name="lucky royal" userId="a421d992388d5c16" providerId="LiveId" clId="{6A69DD85-69CC-419E-A1BB-E08E76B8BA23}" dt="2024-09-06T09:46:00.150" v="68" actId="6549"/>
          <ac:spMkLst>
            <pc:docMk/>
            <pc:sldMk cId="853481849" sldId="263"/>
            <ac:spMk id="15" creationId="{F0006A55-82E5-5FDD-4A12-734471761870}"/>
          </ac:spMkLst>
        </pc:spChg>
        <pc:spChg chg="mod">
          <ac:chgData name="lucky royal" userId="a421d992388d5c16" providerId="LiveId" clId="{6A69DD85-69CC-419E-A1BB-E08E76B8BA23}" dt="2024-09-06T09:52:49.375" v="721" actId="20577"/>
          <ac:spMkLst>
            <pc:docMk/>
            <pc:sldMk cId="853481849" sldId="263"/>
            <ac:spMk id="18" creationId="{51C7DBA8-B523-3CEF-F0A0-D21A8317C1B8}"/>
          </ac:spMkLst>
        </pc:spChg>
        <pc:spChg chg="del mod">
          <ac:chgData name="lucky royal" userId="a421d992388d5c16" providerId="LiveId" clId="{6A69DD85-69CC-419E-A1BB-E08E76B8BA23}" dt="2024-09-06T09:52:44.404" v="719"/>
          <ac:spMkLst>
            <pc:docMk/>
            <pc:sldMk cId="853481849" sldId="263"/>
            <ac:spMk id="32" creationId="{62D5A794-FF8C-9AF7-50B3-83D99643A57F}"/>
          </ac:spMkLst>
        </pc:spChg>
        <pc:spChg chg="mod">
          <ac:chgData name="lucky royal" userId="a421d992388d5c16" providerId="LiveId" clId="{6A69DD85-69CC-419E-A1BB-E08E76B8BA23}" dt="2024-09-06T09:48:23.262" v="359" actId="14100"/>
          <ac:spMkLst>
            <pc:docMk/>
            <pc:sldMk cId="853481849" sldId="263"/>
            <ac:spMk id="34" creationId="{B4C3A4EF-E6FF-3D7D-2C5F-E1F533942D5A}"/>
          </ac:spMkLst>
        </pc:spChg>
        <pc:spChg chg="del mod">
          <ac:chgData name="lucky royal" userId="a421d992388d5c16" providerId="LiveId" clId="{6A69DD85-69CC-419E-A1BB-E08E76B8BA23}" dt="2024-09-06T09:44:42.120" v="39"/>
          <ac:spMkLst>
            <pc:docMk/>
            <pc:sldMk cId="853481849" sldId="263"/>
            <ac:spMk id="36" creationId="{298ED9DB-29F4-1396-3469-2884A260F26E}"/>
          </ac:spMkLst>
        </pc:spChg>
        <pc:spChg chg="mod">
          <ac:chgData name="lucky royal" userId="a421d992388d5c16" providerId="LiveId" clId="{6A69DD85-69CC-419E-A1BB-E08E76B8BA23}" dt="2024-09-06T09:44:06.239" v="32" actId="255"/>
          <ac:spMkLst>
            <pc:docMk/>
            <pc:sldMk cId="853481849" sldId="263"/>
            <ac:spMk id="37" creationId="{B412C119-3668-82FF-BE7B-25EECC898EC5}"/>
          </ac:spMkLst>
        </pc:spChg>
        <pc:spChg chg="del mod">
          <ac:chgData name="lucky royal" userId="a421d992388d5c16" providerId="LiveId" clId="{6A69DD85-69CC-419E-A1BB-E08E76B8BA23}" dt="2024-09-06T09:52:44.404" v="717"/>
          <ac:spMkLst>
            <pc:docMk/>
            <pc:sldMk cId="853481849" sldId="263"/>
            <ac:spMk id="38" creationId="{BBDE6B47-93C1-4A30-E741-DD059543FFBB}"/>
          </ac:spMkLst>
        </pc:spChg>
        <pc:spChg chg="add mod">
          <ac:chgData name="lucky royal" userId="a421d992388d5c16" providerId="LiveId" clId="{6A69DD85-69CC-419E-A1BB-E08E76B8BA23}" dt="2024-09-06T09:44:40.371" v="37"/>
          <ac:spMkLst>
            <pc:docMk/>
            <pc:sldMk cId="853481849" sldId="263"/>
            <ac:spMk id="39" creationId="{8260330F-524D-B980-1D00-DE4762BC48D6}"/>
          </ac:spMkLst>
        </pc:spChg>
        <pc:spChg chg="add mod">
          <ac:chgData name="lucky royal" userId="a421d992388d5c16" providerId="LiveId" clId="{6A69DD85-69CC-419E-A1BB-E08E76B8BA23}" dt="2024-09-06T09:48:00.509" v="356" actId="20577"/>
          <ac:spMkLst>
            <pc:docMk/>
            <pc:sldMk cId="853481849" sldId="263"/>
            <ac:spMk id="43" creationId="{32A3968B-C350-971D-2CE1-CE7F55336E2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81044" y="-242074"/>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rgbClr val="FFF7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rgbClr val="DACD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8911870" y="980984"/>
              <a:ext cx="12996667" cy="1166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3600" baseline="0" dirty="0">
                  <a:latin typeface="Poppins" panose="00000500000000000000" pitchFamily="2" charset="0"/>
                  <a:ea typeface="SimSun" pitchFamily="2" charset="-122"/>
                  <a:cs typeface="Poppins" panose="00000500000000000000" pitchFamily="2" charset="0"/>
                </a:rPr>
                <a:t>[ Image &amp; video processing ,analysis of traffic  signal areas using deep learning ,AI Models ]</a:t>
              </a: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491445" y="375977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a:t>
              </a:r>
              <a:r>
                <a:rPr lang="en-US" altLang="zh-CN" sz="4500" baseline="0">
                  <a:latin typeface="Poppins" panose="00000500000000000000" pitchFamily="2" charset="0"/>
                  <a:ea typeface="SimSun" pitchFamily="2" charset="-122"/>
                  <a:cs typeface="Poppins" panose="00000500000000000000" pitchFamily="2" charset="0"/>
                </a:rPr>
                <a:t>Sanhita manna&gt;&gt;</a:t>
              </a:r>
              <a:endParaRPr lang="en-US" altLang="zh-CN" sz="4500" baseline="0" dirty="0">
                <a:latin typeface="Poppins" panose="00000500000000000000" pitchFamily="2" charset="0"/>
                <a:ea typeface="SimSun" pitchFamily="2" charset="-122"/>
                <a:cs typeface="Poppins" panose="00000500000000000000" pitchFamily="2" charset="0"/>
              </a:endParaRP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tx1"/>
                </a:solidFill>
              </a:endParaRPr>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1059018" y="4573310"/>
              <a:ext cx="10515597" cy="19810740"/>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160538"/>
              <a:ext cx="20678015" cy="4879217"/>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solidFill>
              </a:endParaRPr>
            </a:p>
            <a:p>
              <a:endParaRPr lang="en-US" sz="2800" dirty="0">
                <a:solidFill>
                  <a:schemeClr val="tx1"/>
                </a:solidFill>
              </a:endParaRPr>
            </a:p>
            <a:p>
              <a:r>
                <a:rPr lang="en-US" sz="2800" dirty="0">
                  <a:solidFill>
                    <a:schemeClr val="tx1"/>
                  </a:solidFill>
                </a:rPr>
                <a:t>The integration of AI and deep learning models into traffic management systems marks the beginning of a larger transformation in urban mobility and infrastructure. As cities continue to grow and traffic volumes increase, the demand for more intelligent, adaptive, and efficient traffic control systems will rise. Looking ahead, several key developments can be anticipated in this field.</a:t>
              </a:r>
            </a:p>
            <a:p>
              <a:r>
                <a:rPr lang="en-US" sz="2800" b="1" dirty="0">
                  <a:solidFill>
                    <a:schemeClr val="tx1"/>
                  </a:solidFill>
                </a:rPr>
                <a:t>1.Smart Cities and IoT Integration</a:t>
              </a:r>
            </a:p>
            <a:p>
              <a:r>
                <a:rPr lang="en-US" sz="2800" b="1" dirty="0">
                  <a:solidFill>
                    <a:schemeClr val="tx1"/>
                  </a:solidFill>
                </a:rPr>
                <a:t>2.</a:t>
              </a:r>
              <a:r>
                <a:rPr lang="en-IN" sz="2800" dirty="0"/>
                <a:t> </a:t>
              </a:r>
              <a:r>
                <a:rPr lang="en-IN" sz="2800" b="1" dirty="0">
                  <a:solidFill>
                    <a:schemeClr val="tx1"/>
                  </a:solidFill>
                </a:rPr>
                <a:t>Autonomous Vehicle Coordination</a:t>
              </a:r>
            </a:p>
            <a:p>
              <a:endParaRPr lang="en-IN" sz="2800" b="1" dirty="0">
                <a:solidFill>
                  <a:schemeClr val="tx1"/>
                </a:solidFill>
              </a:endParaRPr>
            </a:p>
            <a:p>
              <a:endParaRPr lang="en-US" sz="2800" dirty="0">
                <a:solidFill>
                  <a:schemeClr val="tx1"/>
                </a:solidFill>
              </a:endParaRPr>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871584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grpSp>
      <p:sp>
        <p:nvSpPr>
          <p:cNvPr id="34" name="TextBox 33">
            <a:extLst>
              <a:ext uri="{FF2B5EF4-FFF2-40B4-BE49-F238E27FC236}">
                <a16:creationId xmlns:a16="http://schemas.microsoft.com/office/drawing/2014/main" id="{B4C3A4EF-E6FF-3D7D-2C5F-E1F533942D5A}"/>
              </a:ext>
            </a:extLst>
          </p:cNvPr>
          <p:cNvSpPr txBox="1"/>
          <p:nvPr/>
        </p:nvSpPr>
        <p:spPr>
          <a:xfrm>
            <a:off x="11148183" y="25733351"/>
            <a:ext cx="20093818" cy="3108543"/>
          </a:xfrm>
          <a:prstGeom prst="rect">
            <a:avLst/>
          </a:prstGeom>
          <a:noFill/>
        </p:spPr>
        <p:txBody>
          <a:bodyPr wrap="square" rtlCol="0">
            <a:spAutoFit/>
          </a:bodyPr>
          <a:lstStyle/>
          <a:p>
            <a:r>
              <a:rPr lang="en-US" sz="2800" dirty="0"/>
              <a:t>The implementation of advanced AI and deep learning models in traffic signal management holds immense potential to transform the way urban traffic systems function. By utilizing real-time image and video processing technologies, the proposed system can dynamically analyze traffic density, prioritize high-priority vehicles like ambulances and fire engines, and adjust signal timings to ensure optimal traffic flow.</a:t>
            </a:r>
          </a:p>
          <a:p>
            <a:r>
              <a:rPr lang="en-US" sz="2800" dirty="0"/>
              <a:t>The system's ability to reduce unnecessary waiting times, clear paths for emergency vehicles, and provide real-time decision-making marks a significant improvement over traditional static traffic light systems. Through the use of edge computing, these models can operate efficiently, with minimal latency, ensuring that traffic signal adjustments are made in real-time.</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42523" y="5362014"/>
            <a:ext cx="9967333" cy="12157174"/>
          </a:xfrm>
          <a:prstGeom prst="rect">
            <a:avLst/>
          </a:prstGeom>
          <a:noFill/>
        </p:spPr>
        <p:txBody>
          <a:bodyPr wrap="square" rtlCol="0">
            <a:spAutoFit/>
          </a:bodyPr>
          <a:lstStyle/>
          <a:p>
            <a:r>
              <a:rPr lang="en-US" sz="2800" dirty="0"/>
              <a:t>In any part of our life, each of us has encountered high-priority vehicles like ambulances, fire engines, and police vehicles waiting during their time of emergency. We have also experienced waiting for 90 seconds at traffic signal lanes even if the other lanes are empty. We can save significant time and prioritize vehicles at traffic signals by analyzing and executing better algorithms with the help of video processing and Al models.</a:t>
            </a:r>
          </a:p>
          <a:p>
            <a:r>
              <a:rPr lang="en-US" sz="2800" dirty="0"/>
              <a:t>                             The main motto of this project is to eliminate the excess time and prioritize the vehicles at the traffic signals. This can be achieved by training deep learning models. Firstly, the models will analyze the density of the vehicles at each lane of traffic areas. Additionally, the models will identify high priority vehicles such as ambulances and fire engines.</a:t>
            </a:r>
          </a:p>
          <a:p>
            <a:r>
              <a:rPr lang="en-US" sz="2800" dirty="0"/>
              <a:t>                           Based on the density of vehicles, the models will then assign time to each lane, ensuring the time assigned is within the range of 5 to 120 seconds.                 </a:t>
            </a:r>
          </a:p>
          <a:p>
            <a:r>
              <a:rPr lang="en-US" sz="2800" dirty="0"/>
              <a:t>                           Furthermore, to facilitate the movement of high priority vehicles, the models will direct traffic junctions to display lane directions, making the lane free for these vehicles. The tools and equipment required for this project include data sets of traffic signal areas and high-priority vehicles, CCTV access, Al and deep learning models, video and image processing tools, and an IDE compatible with training and testing Al models. Edge computing devices can be used to process data locally and provide real-time responses. Finally, traffic signal control systems need to be integrated with the Al models to dynamically adjust signal timings based on real-time traffic conditions and the presence of high- priority vehicles.</a:t>
            </a:r>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8728" y="2881059"/>
            <a:ext cx="31633359" cy="584775"/>
          </a:xfrm>
          <a:prstGeom prst="rect">
            <a:avLst/>
          </a:prstGeom>
          <a:noFill/>
        </p:spPr>
        <p:txBody>
          <a:bodyPr wrap="square">
            <a:spAutoFit/>
          </a:bodyPr>
          <a:lstStyle/>
          <a:p>
            <a:pPr algn="ctr"/>
            <a:r>
              <a:rPr lang="en-US" sz="1800" dirty="0">
                <a:latin typeface="Poppins" panose="00000500000000000000" pitchFamily="2" charset="0"/>
                <a:cs typeface="Poppins" panose="00000500000000000000" pitchFamily="2" charset="0"/>
              </a:rPr>
              <a:t>[</a:t>
            </a:r>
            <a:r>
              <a:rPr lang="en-US" sz="3200" b="1" dirty="0">
                <a:latin typeface="Poppins" panose="00000500000000000000" pitchFamily="2" charset="0"/>
                <a:ea typeface="SimSun" pitchFamily="2" charset="-122"/>
                <a:cs typeface="Poppins" panose="00000500000000000000" pitchFamily="2" charset="0"/>
              </a:rPr>
              <a:t>P . Lakshmi Vignesh [BU21EECE0100515]                       </a:t>
            </a:r>
            <a:r>
              <a:rPr lang="en-US" sz="3200" b="1" dirty="0" err="1">
                <a:latin typeface="Poppins" panose="00000500000000000000" pitchFamily="2" charset="0"/>
                <a:ea typeface="SimSun" pitchFamily="2" charset="-122"/>
                <a:cs typeface="Poppins" panose="00000500000000000000" pitchFamily="2" charset="0"/>
              </a:rPr>
              <a:t>Lalam</a:t>
            </a:r>
            <a:r>
              <a:rPr lang="en-US" sz="3200" b="1" dirty="0">
                <a:latin typeface="Poppins" panose="00000500000000000000" pitchFamily="2" charset="0"/>
                <a:ea typeface="SimSun" pitchFamily="2" charset="-122"/>
                <a:cs typeface="Poppins" panose="00000500000000000000" pitchFamily="2" charset="0"/>
              </a:rPr>
              <a:t> </a:t>
            </a:r>
            <a:r>
              <a:rPr lang="en-US" sz="3200" b="1" dirty="0" err="1">
                <a:latin typeface="Poppins" panose="00000500000000000000" pitchFamily="2" charset="0"/>
                <a:ea typeface="SimSun" pitchFamily="2" charset="-122"/>
                <a:cs typeface="Poppins" panose="00000500000000000000" pitchFamily="2" charset="0"/>
              </a:rPr>
              <a:t>Jithendhra</a:t>
            </a:r>
            <a:r>
              <a:rPr lang="en-US" sz="3200" b="1" dirty="0">
                <a:latin typeface="Poppins" panose="00000500000000000000" pitchFamily="2" charset="0"/>
                <a:ea typeface="SimSun" pitchFamily="2" charset="-122"/>
                <a:cs typeface="Poppins" panose="00000500000000000000" pitchFamily="2" charset="0"/>
              </a:rPr>
              <a:t>[BU21EECE0100487]                      Moda </a:t>
            </a:r>
            <a:r>
              <a:rPr lang="en-US" sz="3200" b="1" dirty="0" err="1">
                <a:latin typeface="Poppins" panose="00000500000000000000" pitchFamily="2" charset="0"/>
                <a:ea typeface="SimSun" pitchFamily="2" charset="-122"/>
                <a:cs typeface="Poppins" panose="00000500000000000000" pitchFamily="2" charset="0"/>
              </a:rPr>
              <a:t>SriRangaManjula</a:t>
            </a:r>
            <a:r>
              <a:rPr lang="en-US" sz="3200" b="1" dirty="0">
                <a:latin typeface="Poppins" panose="00000500000000000000" pitchFamily="2" charset="0"/>
                <a:ea typeface="SimSun" pitchFamily="2" charset="-122"/>
                <a:cs typeface="Poppins" panose="00000500000000000000" pitchFamily="2" charset="0"/>
              </a:rPr>
              <a:t>[BU21EECE0100104] </a:t>
            </a:r>
          </a:p>
        </p:txBody>
      </p:sp>
      <p:pic>
        <p:nvPicPr>
          <p:cNvPr id="8" name="Picture 7">
            <a:extLst>
              <a:ext uri="{FF2B5EF4-FFF2-40B4-BE49-F238E27FC236}">
                <a16:creationId xmlns:a16="http://schemas.microsoft.com/office/drawing/2014/main" id="{D0B7CEF0-1536-F402-6A74-158831182267}"/>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13" name="Picture 12">
            <a:extLst>
              <a:ext uri="{FF2B5EF4-FFF2-40B4-BE49-F238E27FC236}">
                <a16:creationId xmlns:a16="http://schemas.microsoft.com/office/drawing/2014/main" id="{AE3EA6B8-2312-2D8D-0D17-8EAB69225CFF}"/>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67476"/>
            <a:ext cx="3865337" cy="2113153"/>
          </a:xfrm>
          <a:prstGeom prst="rect">
            <a:avLst/>
          </a:prstGeom>
        </p:spPr>
      </p:pic>
      <p:sp>
        <p:nvSpPr>
          <p:cNvPr id="4" name="Rectangle: Rounded Corners 3">
            <a:extLst>
              <a:ext uri="{FF2B5EF4-FFF2-40B4-BE49-F238E27FC236}">
                <a16:creationId xmlns:a16="http://schemas.microsoft.com/office/drawing/2014/main" id="{555A46D4-B71A-EB0A-3747-684CE29ABEC4}"/>
              </a:ext>
            </a:extLst>
          </p:cNvPr>
          <p:cNvSpPr/>
          <p:nvPr/>
        </p:nvSpPr>
        <p:spPr>
          <a:xfrm>
            <a:off x="13956153" y="6888734"/>
            <a:ext cx="2310104" cy="1363892"/>
          </a:xfrm>
          <a:prstGeom prst="round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400" dirty="0"/>
              <a:t>Real time Video Capturing at traffic Junctions</a:t>
            </a:r>
          </a:p>
        </p:txBody>
      </p:sp>
      <p:cxnSp>
        <p:nvCxnSpPr>
          <p:cNvPr id="11" name="Straight Arrow Connector 10">
            <a:extLst>
              <a:ext uri="{FF2B5EF4-FFF2-40B4-BE49-F238E27FC236}">
                <a16:creationId xmlns:a16="http://schemas.microsoft.com/office/drawing/2014/main" id="{AF79EE51-486F-547A-2A73-83496984019E}"/>
              </a:ext>
            </a:extLst>
          </p:cNvPr>
          <p:cNvCxnSpPr/>
          <p:nvPr/>
        </p:nvCxnSpPr>
        <p:spPr>
          <a:xfrm>
            <a:off x="15219545" y="8252626"/>
            <a:ext cx="0" cy="7523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Rounded Corners 39">
            <a:extLst>
              <a:ext uri="{FF2B5EF4-FFF2-40B4-BE49-F238E27FC236}">
                <a16:creationId xmlns:a16="http://schemas.microsoft.com/office/drawing/2014/main" id="{A6605E4F-9B7E-8AA8-A76B-391823C791DB}"/>
              </a:ext>
            </a:extLst>
          </p:cNvPr>
          <p:cNvSpPr/>
          <p:nvPr/>
        </p:nvSpPr>
        <p:spPr>
          <a:xfrm>
            <a:off x="14089456" y="8982450"/>
            <a:ext cx="2260179" cy="1407601"/>
          </a:xfrm>
          <a:prstGeom prst="roundRect">
            <a:avLst>
              <a:gd name="adj" fmla="val 19851"/>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400" dirty="0"/>
              <a:t>Video processing through AI</a:t>
            </a:r>
          </a:p>
        </p:txBody>
      </p:sp>
      <p:cxnSp>
        <p:nvCxnSpPr>
          <p:cNvPr id="41" name="Connector: Elbow 40">
            <a:extLst>
              <a:ext uri="{FF2B5EF4-FFF2-40B4-BE49-F238E27FC236}">
                <a16:creationId xmlns:a16="http://schemas.microsoft.com/office/drawing/2014/main" id="{7A62A8A9-C840-0C6E-5A4D-77EEF4988794}"/>
              </a:ext>
            </a:extLst>
          </p:cNvPr>
          <p:cNvCxnSpPr>
            <a:cxnSpLocks/>
          </p:cNvCxnSpPr>
          <p:nvPr/>
        </p:nvCxnSpPr>
        <p:spPr>
          <a:xfrm rot="10800000" flipV="1">
            <a:off x="12981837" y="9637395"/>
            <a:ext cx="1088569" cy="113149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ctor: Elbow 43">
            <a:extLst>
              <a:ext uri="{FF2B5EF4-FFF2-40B4-BE49-F238E27FC236}">
                <a16:creationId xmlns:a16="http://schemas.microsoft.com/office/drawing/2014/main" id="{547D9AC8-84A8-9AFA-7009-A42A09F61DFF}"/>
              </a:ext>
            </a:extLst>
          </p:cNvPr>
          <p:cNvCxnSpPr/>
          <p:nvPr/>
        </p:nvCxnSpPr>
        <p:spPr>
          <a:xfrm>
            <a:off x="16349635" y="9701329"/>
            <a:ext cx="1013929" cy="117410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D126D537-5D6A-2F0A-6ED8-4F283D1BD4E9}"/>
              </a:ext>
            </a:extLst>
          </p:cNvPr>
          <p:cNvSpPr/>
          <p:nvPr/>
        </p:nvSpPr>
        <p:spPr>
          <a:xfrm>
            <a:off x="11676924" y="10805296"/>
            <a:ext cx="2260179" cy="140760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Vehicle density Analysis</a:t>
            </a:r>
          </a:p>
        </p:txBody>
      </p:sp>
      <p:sp>
        <p:nvSpPr>
          <p:cNvPr id="46" name="Rectangle: Rounded Corners 45">
            <a:extLst>
              <a:ext uri="{FF2B5EF4-FFF2-40B4-BE49-F238E27FC236}">
                <a16:creationId xmlns:a16="http://schemas.microsoft.com/office/drawing/2014/main" id="{F5A9266B-0289-641E-BB20-2366D5F29A81}"/>
              </a:ext>
            </a:extLst>
          </p:cNvPr>
          <p:cNvSpPr/>
          <p:nvPr/>
        </p:nvSpPr>
        <p:spPr>
          <a:xfrm>
            <a:off x="16238085" y="10841004"/>
            <a:ext cx="2260179" cy="140760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Identifying High priority vehicles</a:t>
            </a:r>
          </a:p>
        </p:txBody>
      </p:sp>
      <p:cxnSp>
        <p:nvCxnSpPr>
          <p:cNvPr id="47" name="Connector: Elbow 46">
            <a:extLst>
              <a:ext uri="{FF2B5EF4-FFF2-40B4-BE49-F238E27FC236}">
                <a16:creationId xmlns:a16="http://schemas.microsoft.com/office/drawing/2014/main" id="{D89D22EE-65B7-9C0D-D757-B1134875DB91}"/>
              </a:ext>
            </a:extLst>
          </p:cNvPr>
          <p:cNvCxnSpPr>
            <a:cxnSpLocks/>
          </p:cNvCxnSpPr>
          <p:nvPr/>
        </p:nvCxnSpPr>
        <p:spPr>
          <a:xfrm rot="10800000" flipV="1">
            <a:off x="15252834" y="11598785"/>
            <a:ext cx="967273" cy="109602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60D27E5A-30A6-3AE2-A39E-C748B0F1D81C}"/>
              </a:ext>
            </a:extLst>
          </p:cNvPr>
          <p:cNvCxnSpPr>
            <a:cxnSpLocks/>
          </p:cNvCxnSpPr>
          <p:nvPr/>
        </p:nvCxnSpPr>
        <p:spPr>
          <a:xfrm>
            <a:off x="18516242" y="11575907"/>
            <a:ext cx="1032589" cy="115822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E4EB0449-74FD-682E-DDD9-F5847E48709D}"/>
              </a:ext>
            </a:extLst>
          </p:cNvPr>
          <p:cNvSpPr/>
          <p:nvPr/>
        </p:nvSpPr>
        <p:spPr>
          <a:xfrm>
            <a:off x="14364838" y="12734133"/>
            <a:ext cx="2260179" cy="14282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Vehicle detection through YOLO model</a:t>
            </a:r>
          </a:p>
        </p:txBody>
      </p:sp>
      <p:sp>
        <p:nvSpPr>
          <p:cNvPr id="50" name="Rectangle: Rounded Corners 49">
            <a:extLst>
              <a:ext uri="{FF2B5EF4-FFF2-40B4-BE49-F238E27FC236}">
                <a16:creationId xmlns:a16="http://schemas.microsoft.com/office/drawing/2014/main" id="{C404054B-5D69-449D-4A09-0AD173943432}"/>
              </a:ext>
            </a:extLst>
          </p:cNvPr>
          <p:cNvSpPr/>
          <p:nvPr/>
        </p:nvSpPr>
        <p:spPr>
          <a:xfrm>
            <a:off x="18238162" y="12747204"/>
            <a:ext cx="2391471" cy="14282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Vehicle classification through CNN</a:t>
            </a:r>
          </a:p>
        </p:txBody>
      </p:sp>
      <p:sp>
        <p:nvSpPr>
          <p:cNvPr id="51" name="Rectangle: Rounded Corners 50">
            <a:extLst>
              <a:ext uri="{FF2B5EF4-FFF2-40B4-BE49-F238E27FC236}">
                <a16:creationId xmlns:a16="http://schemas.microsoft.com/office/drawing/2014/main" id="{F6CCA0F6-1275-08A8-BE5A-D442DE07862E}"/>
              </a:ext>
            </a:extLst>
          </p:cNvPr>
          <p:cNvSpPr/>
          <p:nvPr/>
        </p:nvSpPr>
        <p:spPr>
          <a:xfrm>
            <a:off x="11712954" y="13060009"/>
            <a:ext cx="2153816" cy="13659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Prediction of time required to clear the lane(5&lt;t&lt;120)</a:t>
            </a:r>
          </a:p>
        </p:txBody>
      </p:sp>
      <p:cxnSp>
        <p:nvCxnSpPr>
          <p:cNvPr id="52" name="Straight Arrow Connector 51">
            <a:extLst>
              <a:ext uri="{FF2B5EF4-FFF2-40B4-BE49-F238E27FC236}">
                <a16:creationId xmlns:a16="http://schemas.microsoft.com/office/drawing/2014/main" id="{8425106B-B5A2-F16B-F2FB-FE89805EA04B}"/>
              </a:ext>
            </a:extLst>
          </p:cNvPr>
          <p:cNvCxnSpPr>
            <a:cxnSpLocks/>
          </p:cNvCxnSpPr>
          <p:nvPr/>
        </p:nvCxnSpPr>
        <p:spPr>
          <a:xfrm flipH="1">
            <a:off x="12751692" y="12219756"/>
            <a:ext cx="1" cy="828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3F547D00-BF2C-C959-52C0-3D810C039712}"/>
              </a:ext>
            </a:extLst>
          </p:cNvPr>
          <p:cNvCxnSpPr>
            <a:cxnSpLocks/>
          </p:cNvCxnSpPr>
          <p:nvPr/>
        </p:nvCxnSpPr>
        <p:spPr>
          <a:xfrm>
            <a:off x="12696341" y="14426008"/>
            <a:ext cx="0" cy="8832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Rounded Corners 53">
            <a:extLst>
              <a:ext uri="{FF2B5EF4-FFF2-40B4-BE49-F238E27FC236}">
                <a16:creationId xmlns:a16="http://schemas.microsoft.com/office/drawing/2014/main" id="{086F3056-010E-8556-61B5-8B3961BFCA9B}"/>
              </a:ext>
            </a:extLst>
          </p:cNvPr>
          <p:cNvSpPr/>
          <p:nvPr/>
        </p:nvSpPr>
        <p:spPr>
          <a:xfrm>
            <a:off x="11597969" y="15339214"/>
            <a:ext cx="2196744" cy="13253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Assigns the predicted time to that lane</a:t>
            </a:r>
          </a:p>
        </p:txBody>
      </p:sp>
      <p:cxnSp>
        <p:nvCxnSpPr>
          <p:cNvPr id="55" name="Straight Arrow Connector 54">
            <a:extLst>
              <a:ext uri="{FF2B5EF4-FFF2-40B4-BE49-F238E27FC236}">
                <a16:creationId xmlns:a16="http://schemas.microsoft.com/office/drawing/2014/main" id="{2C7BD819-9727-4F9B-31B6-B4C287E5DFF9}"/>
              </a:ext>
            </a:extLst>
          </p:cNvPr>
          <p:cNvCxnSpPr>
            <a:cxnSpLocks/>
          </p:cNvCxnSpPr>
          <p:nvPr/>
        </p:nvCxnSpPr>
        <p:spPr>
          <a:xfrm>
            <a:off x="12573000" y="16664595"/>
            <a:ext cx="0" cy="8086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Rounded Corners 55">
            <a:extLst>
              <a:ext uri="{FF2B5EF4-FFF2-40B4-BE49-F238E27FC236}">
                <a16:creationId xmlns:a16="http://schemas.microsoft.com/office/drawing/2014/main" id="{FBF3DB26-68D8-9294-9ABE-5712C2F36D81}"/>
              </a:ext>
            </a:extLst>
          </p:cNvPr>
          <p:cNvSpPr/>
          <p:nvPr/>
        </p:nvSpPr>
        <p:spPr>
          <a:xfrm>
            <a:off x="11566255" y="17515610"/>
            <a:ext cx="2260171" cy="13712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Make sures no high priority vehicles is waiting</a:t>
            </a:r>
          </a:p>
        </p:txBody>
      </p:sp>
      <p:cxnSp>
        <p:nvCxnSpPr>
          <p:cNvPr id="57" name="Connector: Elbow 56">
            <a:extLst>
              <a:ext uri="{FF2B5EF4-FFF2-40B4-BE49-F238E27FC236}">
                <a16:creationId xmlns:a16="http://schemas.microsoft.com/office/drawing/2014/main" id="{2CAE4C56-C46E-23DE-D64B-D5BEDDAB1E44}"/>
              </a:ext>
            </a:extLst>
          </p:cNvPr>
          <p:cNvCxnSpPr>
            <a:cxnSpLocks/>
          </p:cNvCxnSpPr>
          <p:nvPr/>
        </p:nvCxnSpPr>
        <p:spPr>
          <a:xfrm rot="10800000">
            <a:off x="15252833" y="14147502"/>
            <a:ext cx="789992" cy="126273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Flowchart: Decision 57">
            <a:extLst>
              <a:ext uri="{FF2B5EF4-FFF2-40B4-BE49-F238E27FC236}">
                <a16:creationId xmlns:a16="http://schemas.microsoft.com/office/drawing/2014/main" id="{0DC1DD04-D07D-142D-18AC-A7615688000D}"/>
              </a:ext>
            </a:extLst>
          </p:cNvPr>
          <p:cNvSpPr/>
          <p:nvPr/>
        </p:nvSpPr>
        <p:spPr>
          <a:xfrm>
            <a:off x="16041463" y="14470600"/>
            <a:ext cx="2756839" cy="1829391"/>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Displaying the identified vehicles </a:t>
            </a:r>
          </a:p>
        </p:txBody>
      </p:sp>
      <p:cxnSp>
        <p:nvCxnSpPr>
          <p:cNvPr id="59" name="Connector: Elbow 58">
            <a:extLst>
              <a:ext uri="{FF2B5EF4-FFF2-40B4-BE49-F238E27FC236}">
                <a16:creationId xmlns:a16="http://schemas.microsoft.com/office/drawing/2014/main" id="{E154CA19-E639-FE03-0B9F-858694914A44}"/>
              </a:ext>
            </a:extLst>
          </p:cNvPr>
          <p:cNvCxnSpPr>
            <a:cxnSpLocks/>
          </p:cNvCxnSpPr>
          <p:nvPr/>
        </p:nvCxnSpPr>
        <p:spPr>
          <a:xfrm flipV="1">
            <a:off x="18758839" y="14198185"/>
            <a:ext cx="789992" cy="1169437"/>
          </a:xfrm>
          <a:prstGeom prst="bentConnector2">
            <a:avLst/>
          </a:prstGeom>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01E48DAE-1B3A-6128-A613-68CE87C0A3C4}"/>
              </a:ext>
            </a:extLst>
          </p:cNvPr>
          <p:cNvCxnSpPr>
            <a:cxnSpLocks/>
          </p:cNvCxnSpPr>
          <p:nvPr/>
        </p:nvCxnSpPr>
        <p:spPr>
          <a:xfrm flipH="1">
            <a:off x="17413661" y="16330843"/>
            <a:ext cx="6221" cy="634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Rounded Corners 63">
            <a:extLst>
              <a:ext uri="{FF2B5EF4-FFF2-40B4-BE49-F238E27FC236}">
                <a16:creationId xmlns:a16="http://schemas.microsoft.com/office/drawing/2014/main" id="{243B2C67-065B-8491-4F55-5795C2CF54C4}"/>
              </a:ext>
            </a:extLst>
          </p:cNvPr>
          <p:cNvSpPr/>
          <p:nvPr/>
        </p:nvSpPr>
        <p:spPr>
          <a:xfrm>
            <a:off x="16757269" y="16964518"/>
            <a:ext cx="2253950" cy="12627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Makes path to the displayed vehicle by traffic police</a:t>
            </a:r>
          </a:p>
        </p:txBody>
      </p:sp>
      <p:cxnSp>
        <p:nvCxnSpPr>
          <p:cNvPr id="65" name="Connector: Elbow 64">
            <a:extLst>
              <a:ext uri="{FF2B5EF4-FFF2-40B4-BE49-F238E27FC236}">
                <a16:creationId xmlns:a16="http://schemas.microsoft.com/office/drawing/2014/main" id="{DB87FEAF-41FC-3A51-6265-BC9036739C4E}"/>
              </a:ext>
            </a:extLst>
          </p:cNvPr>
          <p:cNvCxnSpPr>
            <a:cxnSpLocks/>
          </p:cNvCxnSpPr>
          <p:nvPr/>
        </p:nvCxnSpPr>
        <p:spPr>
          <a:xfrm rot="16200000" flipH="1">
            <a:off x="12496643" y="18854194"/>
            <a:ext cx="2058955" cy="21242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C27FC177-B8C9-BEA4-0FD5-FFECAFD6B32F}"/>
              </a:ext>
            </a:extLst>
          </p:cNvPr>
          <p:cNvCxnSpPr>
            <a:cxnSpLocks/>
          </p:cNvCxnSpPr>
          <p:nvPr/>
        </p:nvCxnSpPr>
        <p:spPr>
          <a:xfrm>
            <a:off x="18283936" y="18250582"/>
            <a:ext cx="0" cy="2671722"/>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4D5B0855-3DD9-8E92-16B3-D167A139CB38}"/>
              </a:ext>
            </a:extLst>
          </p:cNvPr>
          <p:cNvCxnSpPr>
            <a:cxnSpLocks/>
          </p:cNvCxnSpPr>
          <p:nvPr/>
        </p:nvCxnSpPr>
        <p:spPr>
          <a:xfrm flipH="1">
            <a:off x="16857692" y="20922304"/>
            <a:ext cx="14262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Rectangle: Rounded Corners 87">
            <a:extLst>
              <a:ext uri="{FF2B5EF4-FFF2-40B4-BE49-F238E27FC236}">
                <a16:creationId xmlns:a16="http://schemas.microsoft.com/office/drawing/2014/main" id="{F76DE8FC-D907-D015-4AE9-AEFBD06493B5}"/>
              </a:ext>
            </a:extLst>
          </p:cNvPr>
          <p:cNvSpPr/>
          <p:nvPr/>
        </p:nvSpPr>
        <p:spPr>
          <a:xfrm>
            <a:off x="14618851" y="20315438"/>
            <a:ext cx="2263413" cy="12137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Turns the red light -&gt; Yellow </a:t>
            </a:r>
          </a:p>
          <a:p>
            <a:pPr algn="ctr"/>
            <a:r>
              <a:rPr lang="en-IN" sz="1400" dirty="0"/>
              <a:t>-&gt; Green</a:t>
            </a:r>
          </a:p>
        </p:txBody>
      </p:sp>
      <p:sp>
        <p:nvSpPr>
          <p:cNvPr id="39" name="TextBox 38">
            <a:extLst>
              <a:ext uri="{FF2B5EF4-FFF2-40B4-BE49-F238E27FC236}">
                <a16:creationId xmlns:a16="http://schemas.microsoft.com/office/drawing/2014/main" id="{8260330F-524D-B980-1D00-DE4762BC48D6}"/>
              </a:ext>
            </a:extLst>
          </p:cNvPr>
          <p:cNvSpPr txBox="1"/>
          <p:nvPr/>
        </p:nvSpPr>
        <p:spPr>
          <a:xfrm>
            <a:off x="21556117" y="5781051"/>
            <a:ext cx="9685883" cy="16035159"/>
          </a:xfrm>
          <a:prstGeom prst="rect">
            <a:avLst/>
          </a:prstGeom>
          <a:noFill/>
        </p:spPr>
        <p:txBody>
          <a:bodyPr wrap="square">
            <a:spAutoFit/>
          </a:bodyPr>
          <a:lstStyle/>
          <a:p>
            <a:r>
              <a:rPr lang="en-US" sz="2800" b="1" dirty="0"/>
              <a:t>1. Real-Time Vehicle Detection &amp; Classification:</a:t>
            </a:r>
          </a:p>
          <a:p>
            <a:pPr>
              <a:buFont typeface="Arial" panose="020B0604020202020204" pitchFamily="34" charset="0"/>
              <a:buChar char="•"/>
            </a:pPr>
            <a:r>
              <a:rPr lang="en-US" sz="2800" dirty="0"/>
              <a:t>Accurate detection and classification of vehicles, including high-priority vehicles like ambulances, fire engines, and police cars.</a:t>
            </a:r>
          </a:p>
          <a:p>
            <a:pPr>
              <a:buFont typeface="Arial" panose="020B0604020202020204" pitchFamily="34" charset="0"/>
              <a:buChar char="•"/>
            </a:pPr>
            <a:r>
              <a:rPr lang="en-US" sz="2800" dirty="0"/>
              <a:t>Achieve detection accuracy of around 90-95%, with minimal false positives or false negatives for priority vehicles.</a:t>
            </a:r>
          </a:p>
          <a:p>
            <a:r>
              <a:rPr lang="en-US" sz="2800" b="1" dirty="0"/>
              <a:t>2. Density-Based Traffic Signal Control:</a:t>
            </a:r>
          </a:p>
          <a:p>
            <a:pPr>
              <a:buFont typeface="Arial" panose="020B0604020202020204" pitchFamily="34" charset="0"/>
              <a:buChar char="•"/>
            </a:pPr>
            <a:r>
              <a:rPr lang="en-US" sz="2800" dirty="0"/>
              <a:t>Efficient analysis of vehicle density in each lane, allowing dynamic allocation of green light time between 5 to 120 seconds.</a:t>
            </a:r>
          </a:p>
          <a:p>
            <a:pPr>
              <a:buFont typeface="Arial" panose="020B0604020202020204" pitchFamily="34" charset="0"/>
              <a:buChar char="•"/>
            </a:pPr>
            <a:r>
              <a:rPr lang="en-US" sz="2800" dirty="0"/>
              <a:t>Reduced waiting time for vehicles in less crowded lanes, improving overall traffic flow.</a:t>
            </a:r>
          </a:p>
          <a:p>
            <a:pPr>
              <a:buFont typeface="Arial" panose="020B0604020202020204" pitchFamily="34" charset="0"/>
              <a:buChar char="•"/>
            </a:pPr>
            <a:r>
              <a:rPr lang="en-US" sz="2800" dirty="0"/>
              <a:t>Potential reduction in average waiting time at traffic signals by up to 30-50%, depending on the traffic volume and model efficiency.</a:t>
            </a:r>
          </a:p>
          <a:p>
            <a:r>
              <a:rPr lang="en-US" sz="2800" b="1" dirty="0"/>
              <a:t>3. High-Priority Vehicle Route Clearance:</a:t>
            </a:r>
          </a:p>
          <a:p>
            <a:pPr>
              <a:buFont typeface="Arial" panose="020B0604020202020204" pitchFamily="34" charset="0"/>
              <a:buChar char="•"/>
            </a:pPr>
            <a:r>
              <a:rPr lang="en-US" sz="2800" dirty="0"/>
              <a:t>Priority vehicles detected and provided clear routes through automated adjustments in traffic light signals at intersections.</a:t>
            </a:r>
          </a:p>
          <a:p>
            <a:pPr>
              <a:buFont typeface="Arial" panose="020B0604020202020204" pitchFamily="34" charset="0"/>
              <a:buChar char="•"/>
            </a:pPr>
            <a:r>
              <a:rPr lang="en-US" sz="2800" dirty="0"/>
              <a:t>Response time for priority vehicles could be significantly reduced by 40-60%, allowing for quicker passage during emergencies.</a:t>
            </a:r>
          </a:p>
          <a:p>
            <a:r>
              <a:rPr lang="en-US" sz="2800" b="1" dirty="0"/>
              <a:t>4. Real-Time Decision Making:</a:t>
            </a:r>
          </a:p>
          <a:p>
            <a:pPr>
              <a:buFont typeface="Arial" panose="020B0604020202020204" pitchFamily="34" charset="0"/>
              <a:buChar char="•"/>
            </a:pPr>
            <a:r>
              <a:rPr lang="en-US" sz="2800" dirty="0"/>
              <a:t>Edge computing devices process video data in real-time, ensuring near-instantaneous adjustments to traffic light timings (with a latency of less than 1 second).</a:t>
            </a:r>
          </a:p>
          <a:p>
            <a:pPr>
              <a:buFont typeface="Arial" panose="020B0604020202020204" pitchFamily="34" charset="0"/>
              <a:buChar char="•"/>
            </a:pPr>
            <a:r>
              <a:rPr lang="en-US" sz="2800" dirty="0"/>
              <a:t>Improved responsiveness of the system to changing traffic conditions, optimizing signal times dynamically and adjusting lanes for priority vehicles in real-time.</a:t>
            </a:r>
          </a:p>
          <a:p>
            <a:r>
              <a:rPr lang="en-US" sz="2800" b="1" dirty="0"/>
              <a:t>5. Improved Traffic Flow:</a:t>
            </a:r>
          </a:p>
          <a:p>
            <a:pPr>
              <a:buFont typeface="Arial" panose="020B0604020202020204" pitchFamily="34" charset="0"/>
              <a:buChar char="•"/>
            </a:pPr>
            <a:r>
              <a:rPr lang="en-US" sz="2800" dirty="0"/>
              <a:t>Significant improvement in the flow of traffic at congested intersections.</a:t>
            </a:r>
          </a:p>
          <a:p>
            <a:pPr>
              <a:buFont typeface="Arial" panose="020B0604020202020204" pitchFamily="34" charset="0"/>
              <a:buChar char="•"/>
            </a:pPr>
            <a:r>
              <a:rPr lang="en-US" sz="2800" dirty="0"/>
              <a:t>Potential 20-30% reduction in traffic jams at peak hours, due to better utilization of available road space and optimized signal timings.</a:t>
            </a:r>
          </a:p>
          <a:p>
            <a:r>
              <a:rPr lang="en-US" sz="2800" b="1" dirty="0"/>
              <a:t>6. Emergency Response Optimization:</a:t>
            </a:r>
          </a:p>
          <a:p>
            <a:pPr>
              <a:buFont typeface="Arial" panose="020B0604020202020204" pitchFamily="34" charset="0"/>
              <a:buChar char="•"/>
            </a:pPr>
            <a:r>
              <a:rPr lang="en-US" sz="2800" dirty="0"/>
              <a:t>Enhanced public safety through reduced delays for emergency vehicles.</a:t>
            </a:r>
          </a:p>
          <a:p>
            <a:pPr>
              <a:buFont typeface="Arial" panose="020B0604020202020204" pitchFamily="34" charset="0"/>
              <a:buChar char="•"/>
            </a:pPr>
            <a:r>
              <a:rPr lang="en-US" sz="2800" dirty="0"/>
              <a:t>Emergency response times could see improvements of 50% in urban settings where traffic signals are integrated with AI models.</a:t>
            </a:r>
          </a:p>
          <a:p>
            <a:endParaRPr lang="en-US" sz="2800" dirty="0"/>
          </a:p>
        </p:txBody>
      </p:sp>
      <p:sp>
        <p:nvSpPr>
          <p:cNvPr id="43" name="TextBox 42">
            <a:extLst>
              <a:ext uri="{FF2B5EF4-FFF2-40B4-BE49-F238E27FC236}">
                <a16:creationId xmlns:a16="http://schemas.microsoft.com/office/drawing/2014/main" id="{32A3968B-C350-971D-2CE1-CE7F55336E29}"/>
              </a:ext>
            </a:extLst>
          </p:cNvPr>
          <p:cNvSpPr txBox="1"/>
          <p:nvPr/>
        </p:nvSpPr>
        <p:spPr>
          <a:xfrm>
            <a:off x="623533" y="19037797"/>
            <a:ext cx="9686323" cy="13880723"/>
          </a:xfrm>
          <a:prstGeom prst="rect">
            <a:avLst/>
          </a:prstGeom>
          <a:noFill/>
        </p:spPr>
        <p:txBody>
          <a:bodyPr wrap="square">
            <a:spAutoFit/>
          </a:bodyPr>
          <a:lstStyle/>
          <a:p>
            <a:r>
              <a:rPr lang="en-US" sz="2800" dirty="0">
                <a:solidFill>
                  <a:schemeClr val="tx1"/>
                </a:solidFill>
              </a:rPr>
              <a:t>Urban traffic management has always been a critical challenge for cities worldwide. The traditional traffic signal systems, which rely on fixed time intervals, often lead to inefficiencies, especially when dealing with varying traffic volumes at different times of the day. One of the major issues faced in current systems is the delay experienced by high-priority vehicles, such as ambulances, fire engines, and police vehicles, during emergencies. In such situations, even a few minutes of delay can be the difference between life and death.</a:t>
            </a:r>
          </a:p>
          <a:p>
            <a:r>
              <a:rPr lang="en-US" sz="2800" dirty="0">
                <a:solidFill>
                  <a:schemeClr val="tx1"/>
                </a:solidFill>
              </a:rPr>
              <a:t>In addition to this, fixed signal timings often result in unnecessary waiting times at intersections, where one lane remains empty while vehicles in the other lane are stuck at a red light. This inefficiency not only wastes time but also contributes to increased fuel consumption and air pollution.</a:t>
            </a:r>
          </a:p>
          <a:p>
            <a:endParaRPr lang="en-US" sz="2800" dirty="0">
              <a:solidFill>
                <a:schemeClr val="tx1"/>
              </a:solidFill>
            </a:endParaRPr>
          </a:p>
          <a:p>
            <a:r>
              <a:rPr lang="en-US" sz="2800" b="1" dirty="0"/>
              <a:t>Current Traffic Management Challenges:</a:t>
            </a:r>
          </a:p>
          <a:p>
            <a:pPr>
              <a:buFont typeface="+mj-lt"/>
              <a:buAutoNum type="arabicPeriod"/>
            </a:pPr>
            <a:r>
              <a:rPr lang="en-US" sz="2800" b="1" dirty="0"/>
              <a:t>Static Traffic Light Systems</a:t>
            </a:r>
            <a:r>
              <a:rPr lang="en-US" sz="2800" dirty="0"/>
              <a:t>: Most cities employ fixed-timing traffic signals that are unable to adjust dynamically based on real-time traffic conditions.</a:t>
            </a:r>
          </a:p>
          <a:p>
            <a:pPr>
              <a:buFont typeface="+mj-lt"/>
              <a:buAutoNum type="arabicPeriod"/>
            </a:pPr>
            <a:r>
              <a:rPr lang="en-US" sz="2800" b="1" dirty="0"/>
              <a:t>High-Priority Vehicle Delays</a:t>
            </a:r>
            <a:r>
              <a:rPr lang="en-US" sz="2800" dirty="0"/>
              <a:t>: Emergency vehicles often get stuck in traffic due to fixed signal times, causing delays in response times.</a:t>
            </a:r>
          </a:p>
          <a:p>
            <a:pPr>
              <a:buFont typeface="+mj-lt"/>
              <a:buAutoNum type="arabicPeriod"/>
            </a:pPr>
            <a:r>
              <a:rPr lang="en-US" sz="2800" b="1" dirty="0"/>
              <a:t>Congestion and Traffic Jams</a:t>
            </a:r>
            <a:r>
              <a:rPr lang="en-US" sz="2800" dirty="0"/>
              <a:t>: Inefficient traffic light management results in congestion during peak hours, leading to longer travel times for commuters.</a:t>
            </a:r>
          </a:p>
          <a:p>
            <a:pPr>
              <a:buFont typeface="+mj-lt"/>
              <a:buAutoNum type="arabicPeriod"/>
            </a:pPr>
            <a:r>
              <a:rPr lang="en-US" sz="2800" b="1" dirty="0"/>
              <a:t>Manual Control</a:t>
            </a:r>
            <a:r>
              <a:rPr lang="en-US" sz="2800" dirty="0"/>
              <a:t>: In some cases, traffic police are required to manually adjust traffic flows, which is inefficient and prone to human error.</a:t>
            </a:r>
          </a:p>
          <a:p>
            <a:pPr>
              <a:buFont typeface="+mj-lt"/>
              <a:buAutoNum type="arabicPeriod"/>
            </a:pPr>
            <a:r>
              <a:rPr lang="en-US" sz="2800" b="1" dirty="0"/>
              <a:t>Environmental Impact</a:t>
            </a:r>
            <a:r>
              <a:rPr lang="en-US" sz="2800" dirty="0"/>
              <a:t>: Unnecessary idling at traffic lights increases fuel consumption, leading to higher CO2 emissions and contributing to air pollution.</a:t>
            </a:r>
          </a:p>
          <a:p>
            <a:pPr algn="ctr"/>
            <a:endParaRPr lang="en-IN" sz="2800" dirty="0">
              <a:solidFill>
                <a:schemeClr val="tx1"/>
              </a:solidFill>
            </a:endParaRPr>
          </a:p>
        </p:txBody>
      </p:sp>
    </p:spTree>
    <p:extLst>
      <p:ext uri="{BB962C8B-B14F-4D97-AF65-F5344CB8AC3E}">
        <p14:creationId xmlns:p14="http://schemas.microsoft.com/office/powerpoint/2010/main" val="853481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6571</TotalTime>
  <Words>1202</Words>
  <Application>Microsoft Office PowerPoint</Application>
  <PresentationFormat>Custom</PresentationFormat>
  <Paragraphs>68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lucky royal</cp:lastModifiedBy>
  <cp:revision>201</cp:revision>
  <cp:lastPrinted>2013-08-04T02:58:23Z</cp:lastPrinted>
  <dcterms:created xsi:type="dcterms:W3CDTF">2011-10-21T15:46:33Z</dcterms:created>
  <dcterms:modified xsi:type="dcterms:W3CDTF">2024-09-06T09:53:01Z</dcterms:modified>
</cp:coreProperties>
</file>