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ky royal" userId="a421d992388d5c16" providerId="LiveId" clId="{611D3773-9FD7-4B2E-ACCD-355C368E0100}"/>
    <pc:docChg chg="modSld sldOrd">
      <pc:chgData name="lucky royal" userId="a421d992388d5c16" providerId="LiveId" clId="{611D3773-9FD7-4B2E-ACCD-355C368E0100}" dt="2024-10-18T03:44:05.105" v="11"/>
      <pc:docMkLst>
        <pc:docMk/>
      </pc:docMkLst>
      <pc:sldChg chg="ord">
        <pc:chgData name="lucky royal" userId="a421d992388d5c16" providerId="LiveId" clId="{611D3773-9FD7-4B2E-ACCD-355C368E0100}" dt="2024-10-18T03:43:30.309" v="3"/>
        <pc:sldMkLst>
          <pc:docMk/>
          <pc:sldMk cId="0" sldId="276"/>
        </pc:sldMkLst>
      </pc:sldChg>
      <pc:sldChg chg="ord">
        <pc:chgData name="lucky royal" userId="a421d992388d5c16" providerId="LiveId" clId="{611D3773-9FD7-4B2E-ACCD-355C368E0100}" dt="2024-10-18T03:43:39.659" v="5"/>
        <pc:sldMkLst>
          <pc:docMk/>
          <pc:sldMk cId="0" sldId="277"/>
        </pc:sldMkLst>
      </pc:sldChg>
      <pc:sldChg chg="ord">
        <pc:chgData name="lucky royal" userId="a421d992388d5c16" providerId="LiveId" clId="{611D3773-9FD7-4B2E-ACCD-355C368E0100}" dt="2024-10-18T03:44:05.105" v="11"/>
        <pc:sldMkLst>
          <pc:docMk/>
          <pc:sldMk cId="0" sldId="278"/>
        </pc:sldMkLst>
      </pc:sldChg>
      <pc:sldChg chg="ord">
        <pc:chgData name="lucky royal" userId="a421d992388d5c16" providerId="LiveId" clId="{611D3773-9FD7-4B2E-ACCD-355C368E0100}" dt="2024-10-18T03:43:58.823" v="9"/>
        <pc:sldMkLst>
          <pc:docMk/>
          <pc:sldMk cId="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2A3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2A3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856719" y="140207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5"/>
                </a:lnTo>
                <a:lnTo>
                  <a:pt x="224027" y="211835"/>
                </a:lnTo>
                <a:lnTo>
                  <a:pt x="224027" y="0"/>
                </a:lnTo>
                <a:close/>
              </a:path>
            </a:pathLst>
          </a:custGeom>
          <a:solidFill>
            <a:srgbClr val="3939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200" y="12191"/>
            <a:ext cx="1066798" cy="59893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127" y="257556"/>
            <a:ext cx="1505711" cy="4236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2A3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011" y="289791"/>
            <a:ext cx="1437062" cy="35459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56719" y="140207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5"/>
                </a:lnTo>
                <a:lnTo>
                  <a:pt x="224027" y="211835"/>
                </a:lnTo>
                <a:lnTo>
                  <a:pt x="224027" y="0"/>
                </a:lnTo>
                <a:close/>
              </a:path>
            </a:pathLst>
          </a:custGeom>
          <a:solidFill>
            <a:srgbClr val="3939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25200" y="12191"/>
            <a:ext cx="1066798" cy="5989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9538" y="3321811"/>
            <a:ext cx="3312922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2A3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3414" y="1569465"/>
            <a:ext cx="10485170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7011" y="660176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amedu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te.org/wp-content/uploads/papers/v8i3/C4323098219.pdf" TargetMode="External"/><Relationship Id="rId2" Type="http://schemas.openxmlformats.org/officeDocument/2006/relationships/hyperlink" Target="https://www.iosrjen.org/Papers/vol2_issue8%20(part-4)/A028010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84428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91"/>
            <a:ext cx="12192000" cy="6845934"/>
            <a:chOff x="0" y="12191"/>
            <a:chExt cx="12192000" cy="68459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526"/>
              <a:ext cx="12191999" cy="68244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139440"/>
              <a:ext cx="2432685" cy="594360"/>
            </a:xfrm>
            <a:custGeom>
              <a:avLst/>
              <a:gdLst/>
              <a:ahLst/>
              <a:cxnLst/>
              <a:rect l="l" t="t" r="r" b="b"/>
              <a:pathLst>
                <a:path w="2432685" h="594360">
                  <a:moveTo>
                    <a:pt x="2432304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2432304" y="594360"/>
                  </a:lnTo>
                  <a:lnTo>
                    <a:pt x="2432304" y="0"/>
                  </a:lnTo>
                  <a:close/>
                </a:path>
              </a:pathLst>
            </a:custGeom>
            <a:solidFill>
              <a:srgbClr val="DF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05078" y="3309366"/>
            <a:ext cx="8229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AY</a:t>
            </a:r>
            <a:r>
              <a:rPr sz="13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2021-25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35311" y="3139439"/>
            <a:ext cx="2456815" cy="594360"/>
          </a:xfrm>
          <a:custGeom>
            <a:avLst/>
            <a:gdLst/>
            <a:ahLst/>
            <a:cxnLst/>
            <a:rect l="l" t="t" r="r" b="b"/>
            <a:pathLst>
              <a:path w="2456815" h="594360">
                <a:moveTo>
                  <a:pt x="2456688" y="0"/>
                </a:moveTo>
                <a:lnTo>
                  <a:pt x="0" y="0"/>
                </a:lnTo>
                <a:lnTo>
                  <a:pt x="0" y="594360"/>
                </a:lnTo>
                <a:lnTo>
                  <a:pt x="2456688" y="594360"/>
                </a:lnTo>
                <a:lnTo>
                  <a:pt x="2456688" y="0"/>
                </a:lnTo>
                <a:close/>
              </a:path>
            </a:pathLst>
          </a:custGeom>
          <a:solidFill>
            <a:srgbClr val="DF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73690" y="3207461"/>
            <a:ext cx="980440" cy="43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sz="135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350">
              <a:latin typeface="Calibri"/>
              <a:cs typeface="Calibri"/>
            </a:endParaRPr>
          </a:p>
          <a:p>
            <a:pPr marL="17145">
              <a:lnSpc>
                <a:spcPts val="1614"/>
              </a:lnSpc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ID:</a:t>
            </a:r>
            <a:r>
              <a:rPr sz="13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XX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4464" y="2867101"/>
            <a:ext cx="5805170" cy="1196340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2410"/>
              </a:spcBef>
            </a:pPr>
            <a:r>
              <a:rPr sz="3600" spc="-5" dirty="0">
                <a:solidFill>
                  <a:srgbClr val="8B202C"/>
                </a:solidFill>
                <a:latin typeface="Arial MT"/>
                <a:cs typeface="Arial MT"/>
              </a:rPr>
              <a:t>GITAM</a:t>
            </a:r>
            <a:r>
              <a:rPr sz="3600" spc="-40" dirty="0">
                <a:solidFill>
                  <a:srgbClr val="8B202C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8B202C"/>
                </a:solidFill>
                <a:latin typeface="Arial MT"/>
                <a:cs typeface="Arial MT"/>
              </a:rPr>
              <a:t>UNIVERSITY</a:t>
            </a:r>
            <a:endParaRPr sz="3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400" spc="7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7E7E7E"/>
                </a:solidFill>
                <a:latin typeface="Verdana"/>
                <a:cs typeface="Verdana"/>
              </a:rPr>
              <a:t>University</a:t>
            </a:r>
            <a:r>
              <a:rPr sz="14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7E7E7E"/>
                </a:solidFill>
                <a:latin typeface="Verdana"/>
                <a:cs typeface="Verdana"/>
              </a:rPr>
              <a:t>should</a:t>
            </a:r>
            <a:r>
              <a:rPr sz="14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7E7E7E"/>
                </a:solidFill>
                <a:latin typeface="Verdana"/>
                <a:cs typeface="Verdana"/>
              </a:rPr>
              <a:t>be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7E7E7E"/>
                </a:solidFill>
                <a:latin typeface="Verdana"/>
                <a:cs typeface="Verdana"/>
              </a:rPr>
              <a:t>place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7E7E7E"/>
                </a:solidFill>
                <a:latin typeface="Verdana"/>
                <a:cs typeface="Verdana"/>
              </a:rPr>
              <a:t>light,</a:t>
            </a:r>
            <a:r>
              <a:rPr sz="14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7E7E7E"/>
                </a:solidFill>
                <a:latin typeface="Verdana"/>
                <a:cs typeface="Verdana"/>
              </a:rPr>
              <a:t>liberty,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7E7E7E"/>
                </a:solidFill>
                <a:latin typeface="Verdana"/>
                <a:cs typeface="Verdana"/>
              </a:rPr>
              <a:t>and</a:t>
            </a:r>
            <a:r>
              <a:rPr sz="14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7E7E7E"/>
                </a:solidFill>
                <a:latin typeface="Verdana"/>
                <a:cs typeface="Verdana"/>
              </a:rPr>
              <a:t>learning.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0217" y="6175654"/>
            <a:ext cx="1615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www</a:t>
            </a:r>
            <a:r>
              <a:rPr sz="1200" spc="-16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200" spc="3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gi</a:t>
            </a:r>
            <a:r>
              <a:rPr sz="1200" spc="2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t</a:t>
            </a:r>
            <a:r>
              <a:rPr sz="1200" spc="4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am</a:t>
            </a:r>
            <a:r>
              <a:rPr sz="1200" spc="40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ed</a:t>
            </a:r>
            <a:r>
              <a:rPr sz="1200" spc="50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u</a:t>
            </a:r>
            <a:r>
              <a:rPr sz="1200" spc="-16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200" spc="4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co</a:t>
            </a:r>
            <a:r>
              <a:rPr sz="1200" spc="100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m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7528" y="1324355"/>
            <a:ext cx="1534795" cy="4053840"/>
            <a:chOff x="5367528" y="1324355"/>
            <a:chExt cx="1534795" cy="40538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8647" y="5215889"/>
              <a:ext cx="323214" cy="1621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7528" y="1324355"/>
              <a:ext cx="1534667" cy="170078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01897" y="4454144"/>
            <a:ext cx="489775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13740" marR="5080" indent="-701675">
              <a:lnSpc>
                <a:spcPct val="100600"/>
              </a:lnSpc>
              <a:spcBef>
                <a:spcPts val="85"/>
              </a:spcBef>
            </a:pPr>
            <a:r>
              <a:rPr sz="1800" b="1" spc="-35" dirty="0">
                <a:latin typeface="Verdana"/>
                <a:cs typeface="Verdana"/>
              </a:rPr>
              <a:t>De</a:t>
            </a:r>
            <a:r>
              <a:rPr sz="1800" b="1" spc="-30" dirty="0">
                <a:latin typeface="Verdana"/>
                <a:cs typeface="Verdana"/>
              </a:rPr>
              <a:t>p</a:t>
            </a:r>
            <a:r>
              <a:rPr sz="1800" b="1" spc="-95" dirty="0">
                <a:latin typeface="Verdana"/>
                <a:cs typeface="Verdana"/>
              </a:rPr>
              <a:t>a</a:t>
            </a:r>
            <a:r>
              <a:rPr sz="1800" b="1" spc="-55" dirty="0">
                <a:latin typeface="Verdana"/>
                <a:cs typeface="Verdana"/>
              </a:rPr>
              <a:t>rtmen</a:t>
            </a:r>
            <a:r>
              <a:rPr sz="1800" b="1" spc="-40" dirty="0">
                <a:latin typeface="Verdana"/>
                <a:cs typeface="Verdana"/>
              </a:rPr>
              <a:t>t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65" dirty="0">
                <a:latin typeface="Verdana"/>
                <a:cs typeface="Verdana"/>
              </a:rPr>
              <a:t>of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El</a:t>
            </a:r>
            <a:r>
              <a:rPr sz="1800" b="1" spc="-60" dirty="0">
                <a:latin typeface="Verdana"/>
                <a:cs typeface="Verdana"/>
              </a:rPr>
              <a:t>e</a:t>
            </a:r>
            <a:r>
              <a:rPr sz="1800" b="1" spc="-55" dirty="0">
                <a:latin typeface="Verdana"/>
                <a:cs typeface="Verdana"/>
              </a:rPr>
              <a:t>ctr</a:t>
            </a:r>
            <a:r>
              <a:rPr sz="1800" b="1" spc="-50" dirty="0">
                <a:latin typeface="Verdana"/>
                <a:cs typeface="Verdana"/>
              </a:rPr>
              <a:t>ic</a:t>
            </a:r>
            <a:r>
              <a:rPr sz="1800" b="1" spc="-65" dirty="0">
                <a:latin typeface="Verdana"/>
                <a:cs typeface="Verdana"/>
              </a:rPr>
              <a:t>a</a:t>
            </a:r>
            <a:r>
              <a:rPr sz="1800" b="1" spc="-75" dirty="0">
                <a:latin typeface="Verdana"/>
                <a:cs typeface="Verdana"/>
              </a:rPr>
              <a:t>l</a:t>
            </a:r>
            <a:r>
              <a:rPr sz="1800" b="1" spc="-130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El</a:t>
            </a:r>
            <a:r>
              <a:rPr sz="1800" b="1" spc="-60" dirty="0">
                <a:latin typeface="Verdana"/>
                <a:cs typeface="Verdana"/>
              </a:rPr>
              <a:t>e</a:t>
            </a:r>
            <a:r>
              <a:rPr sz="1800" b="1" spc="-55" dirty="0">
                <a:latin typeface="Verdana"/>
                <a:cs typeface="Verdana"/>
              </a:rPr>
              <a:t>ctr</a:t>
            </a:r>
            <a:r>
              <a:rPr sz="1800" b="1" spc="-60" dirty="0">
                <a:latin typeface="Verdana"/>
                <a:cs typeface="Verdana"/>
              </a:rPr>
              <a:t>onics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Verdana"/>
                <a:cs typeface="Verdana"/>
              </a:rPr>
              <a:t>a</a:t>
            </a:r>
            <a:r>
              <a:rPr sz="1800" b="1" spc="-20" dirty="0">
                <a:latin typeface="Verdana"/>
                <a:cs typeface="Verdana"/>
              </a:rPr>
              <a:t>nd  </a:t>
            </a:r>
            <a:r>
              <a:rPr sz="1800" b="1" spc="-45" dirty="0">
                <a:latin typeface="Verdana"/>
                <a:cs typeface="Verdana"/>
              </a:rPr>
              <a:t>Communication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Engineering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82696" y="414527"/>
            <a:ext cx="5636260" cy="5943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789940" marR="357505" indent="-634365">
              <a:lnSpc>
                <a:spcPts val="2140"/>
              </a:lnSpc>
              <a:spcBef>
                <a:spcPts val="215"/>
              </a:spcBef>
            </a:pPr>
            <a:r>
              <a:rPr sz="1800" spc="-5" dirty="0">
                <a:solidFill>
                  <a:srgbClr val="000000"/>
                </a:solidFill>
              </a:rPr>
              <a:t>Image</a:t>
            </a:r>
            <a:r>
              <a:rPr sz="1800" dirty="0">
                <a:solidFill>
                  <a:srgbClr val="000000"/>
                </a:solidFill>
              </a:rPr>
              <a:t> &amp; </a:t>
            </a:r>
            <a:r>
              <a:rPr sz="1800" spc="-5" dirty="0">
                <a:solidFill>
                  <a:srgbClr val="000000"/>
                </a:solidFill>
              </a:rPr>
              <a:t>video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processing</a:t>
            </a:r>
            <a:r>
              <a:rPr sz="1800" spc="1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,analysis</a:t>
            </a:r>
            <a:r>
              <a:rPr sz="1800" spc="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of traffic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signal </a:t>
            </a:r>
            <a:r>
              <a:rPr sz="1800" spc="-484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areas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using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deep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learning</a:t>
            </a:r>
            <a:r>
              <a:rPr sz="1800" spc="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,AI</a:t>
            </a:r>
            <a:r>
              <a:rPr sz="1800" spc="-5" dirty="0">
                <a:solidFill>
                  <a:srgbClr val="000000"/>
                </a:solidFill>
              </a:rPr>
              <a:t> Models</a:t>
            </a:r>
            <a:endParaRPr sz="1800"/>
          </a:p>
        </p:txBody>
      </p:sp>
      <p:sp>
        <p:nvSpPr>
          <p:cNvPr id="15" name="object 15"/>
          <p:cNvSpPr txBox="1"/>
          <p:nvPr/>
        </p:nvSpPr>
        <p:spPr>
          <a:xfrm>
            <a:off x="14731" y="5579516"/>
            <a:ext cx="4282440" cy="9207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dirty="0">
                <a:latin typeface="Verdana"/>
                <a:cs typeface="Verdana"/>
              </a:rPr>
              <a:t>P</a:t>
            </a:r>
            <a:r>
              <a:rPr sz="1400" b="1" spc="-105" dirty="0">
                <a:latin typeface="Verdana"/>
                <a:cs typeface="Verdana"/>
              </a:rPr>
              <a:t>r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50" dirty="0">
                <a:latin typeface="Verdana"/>
                <a:cs typeface="Verdana"/>
              </a:rPr>
              <a:t>ject</a:t>
            </a:r>
            <a:r>
              <a:rPr sz="1400" b="1" spc="-105" dirty="0">
                <a:latin typeface="Verdana"/>
                <a:cs typeface="Verdana"/>
              </a:rPr>
              <a:t> </a:t>
            </a:r>
            <a:r>
              <a:rPr sz="1400" b="1" spc="-85" dirty="0">
                <a:latin typeface="Verdana"/>
                <a:cs typeface="Verdana"/>
              </a:rPr>
              <a:t>Team:</a:t>
            </a:r>
            <a:endParaRPr sz="1400">
              <a:latin typeface="Verdana"/>
              <a:cs typeface="Verdana"/>
            </a:endParaRPr>
          </a:p>
          <a:p>
            <a:pPr marL="791210" marR="5080" indent="10160">
              <a:lnSpc>
                <a:spcPct val="103099"/>
              </a:lnSpc>
              <a:spcBef>
                <a:spcPts val="229"/>
              </a:spcBef>
              <a:tabLst>
                <a:tab pos="2525395" algn="l"/>
              </a:tabLst>
            </a:pPr>
            <a:r>
              <a:rPr sz="1300" b="1" spc="-130" dirty="0">
                <a:latin typeface="Verdana"/>
                <a:cs typeface="Verdana"/>
              </a:rPr>
              <a:t>BU21EECE0100515	</a:t>
            </a:r>
            <a:r>
              <a:rPr sz="1300" b="1" spc="-5" dirty="0">
                <a:latin typeface="Arial"/>
                <a:cs typeface="Arial"/>
              </a:rPr>
              <a:t>P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Lakshmi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Vignesh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114" dirty="0">
                <a:latin typeface="Verdana"/>
                <a:cs typeface="Verdana"/>
              </a:rPr>
              <a:t>BU21EECE0100104</a:t>
            </a:r>
            <a:r>
              <a:rPr sz="1300" b="1" spc="2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Arial"/>
                <a:cs typeface="Arial"/>
              </a:rPr>
              <a:t>Moda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SriRangaManjula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BU21EECE0100487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Lalam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Jithendhra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9698" y="5322570"/>
            <a:ext cx="2238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P</a:t>
            </a:r>
            <a:r>
              <a:rPr sz="1400" b="1" spc="-105" dirty="0">
                <a:latin typeface="Verdana"/>
                <a:cs typeface="Verdana"/>
              </a:rPr>
              <a:t>r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50" dirty="0">
                <a:latin typeface="Verdana"/>
                <a:cs typeface="Verdana"/>
              </a:rPr>
              <a:t>ject</a:t>
            </a:r>
            <a:r>
              <a:rPr sz="1400" b="1" spc="-105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Me</a:t>
            </a:r>
            <a:r>
              <a:rPr sz="1400" b="1" spc="-35" dirty="0">
                <a:latin typeface="Verdana"/>
                <a:cs typeface="Verdana"/>
              </a:rPr>
              <a:t>nto</a:t>
            </a:r>
            <a:r>
              <a:rPr sz="1400" b="1" spc="-105" dirty="0">
                <a:latin typeface="Verdana"/>
                <a:cs typeface="Verdana"/>
              </a:rPr>
              <a:t>r</a:t>
            </a:r>
            <a:r>
              <a:rPr sz="1400" b="1" spc="-20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829310" indent="-287020">
              <a:lnSpc>
                <a:spcPct val="100000"/>
              </a:lnSpc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1400" b="1" spc="-100" dirty="0">
                <a:latin typeface="Verdana"/>
                <a:cs typeface="Verdana"/>
              </a:rPr>
              <a:t>S</a:t>
            </a:r>
            <a:r>
              <a:rPr sz="1400" b="1" spc="-50" dirty="0">
                <a:latin typeface="Verdana"/>
                <a:cs typeface="Verdana"/>
              </a:rPr>
              <a:t>anhita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-30" dirty="0">
                <a:latin typeface="Verdana"/>
                <a:cs typeface="Verdana"/>
              </a:rPr>
              <a:t>Mann</a:t>
            </a:r>
            <a:r>
              <a:rPr sz="1400" b="1" spc="-70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251282"/>
            <a:ext cx="2602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14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8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130" dirty="0">
                <a:solidFill>
                  <a:srgbClr val="000000"/>
                </a:solidFill>
                <a:latin typeface="Verdana"/>
                <a:cs typeface="Verdana"/>
              </a:rPr>
              <a:t>ysis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000000"/>
                </a:solidFill>
                <a:latin typeface="Verdana"/>
                <a:cs typeface="Verdana"/>
              </a:rPr>
              <a:t>4W1H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171" y="1329664"/>
            <a:ext cx="10806430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latin typeface="Verdana"/>
                <a:cs typeface="Verdana"/>
              </a:rPr>
              <a:t>Why: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Arial MT"/>
                <a:cs typeface="Arial MT"/>
              </a:rPr>
              <a:t>main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congestion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dynamically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light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timings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based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 real-time </a:t>
            </a:r>
            <a:r>
              <a:rPr sz="1400" spc="-5" dirty="0">
                <a:latin typeface="Arial MT"/>
                <a:cs typeface="Arial MT"/>
              </a:rPr>
              <a:t>vehicle </a:t>
            </a:r>
            <a:r>
              <a:rPr sz="1400" dirty="0">
                <a:latin typeface="Arial MT"/>
                <a:cs typeface="Arial MT"/>
              </a:rPr>
              <a:t>density </a:t>
            </a:r>
            <a:r>
              <a:rPr sz="1400" spc="-5" dirty="0">
                <a:latin typeface="Arial MT"/>
                <a:cs typeface="Arial MT"/>
              </a:rPr>
              <a:t>analysis. </a:t>
            </a:r>
            <a:r>
              <a:rPr sz="1400" dirty="0">
                <a:latin typeface="Arial MT"/>
                <a:cs typeface="Arial MT"/>
              </a:rPr>
              <a:t>Ensuring that </a:t>
            </a:r>
            <a:r>
              <a:rPr sz="1400" spc="-5" dirty="0">
                <a:latin typeface="Arial MT"/>
                <a:cs typeface="Arial MT"/>
              </a:rPr>
              <a:t>high-priority vehicles </a:t>
            </a:r>
            <a:r>
              <a:rPr sz="1400" dirty="0">
                <a:latin typeface="Arial MT"/>
                <a:cs typeface="Arial MT"/>
              </a:rPr>
              <a:t>like ambulances and fire trucks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a clear path, thereby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response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during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emergencies.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 marL="12700" marR="111760">
              <a:lnSpc>
                <a:spcPct val="150000"/>
              </a:lnSpc>
            </a:pPr>
            <a:r>
              <a:rPr sz="1400" b="1" spc="-5" dirty="0">
                <a:latin typeface="Verdana"/>
                <a:cs typeface="Verdana"/>
              </a:rPr>
              <a:t>What: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project </a:t>
            </a:r>
            <a:r>
              <a:rPr sz="1400" spc="-5" dirty="0">
                <a:latin typeface="Arial MT"/>
                <a:cs typeface="Arial MT"/>
              </a:rPr>
              <a:t>involves developing </a:t>
            </a:r>
            <a:r>
              <a:rPr sz="1400" dirty="0">
                <a:latin typeface="Arial MT"/>
                <a:cs typeface="Arial MT"/>
              </a:rPr>
              <a:t>a machine learning-based </a:t>
            </a:r>
            <a:r>
              <a:rPr sz="1400" spc="-5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for detecting and </a:t>
            </a:r>
            <a:r>
              <a:rPr sz="1400" spc="-5" dirty="0">
                <a:latin typeface="Arial MT"/>
                <a:cs typeface="Arial MT"/>
              </a:rPr>
              <a:t>classifying vehicles, analyzing vehicle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density,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accordingly.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Utilizing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video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preprocessing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techniques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analyze</a:t>
            </a:r>
            <a:r>
              <a:rPr sz="1400" dirty="0">
                <a:latin typeface="Arial MT"/>
                <a:cs typeface="Arial MT"/>
              </a:rPr>
              <a:t> traffic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conditions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 MT"/>
              <a:cs typeface="Arial MT"/>
            </a:endParaRPr>
          </a:p>
          <a:p>
            <a:pPr marL="12700" marR="500380">
              <a:lnSpc>
                <a:spcPct val="150000"/>
              </a:lnSpc>
              <a:spcBef>
                <a:spcPts val="5"/>
              </a:spcBef>
            </a:pPr>
            <a:r>
              <a:rPr sz="1400" b="1" spc="-5" dirty="0">
                <a:latin typeface="Verdana"/>
                <a:cs typeface="Verdana"/>
              </a:rPr>
              <a:t>Where: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particularly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urban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flow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safety.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Verdana"/>
                <a:cs typeface="Verdana"/>
              </a:rPr>
              <a:t>When: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Arial MT"/>
                <a:cs typeface="Arial MT"/>
              </a:rPr>
              <a:t>The system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particularly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urban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flow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enhance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safety.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3" y="1628880"/>
            <a:ext cx="1055624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1600" b="1" spc="5" dirty="0">
                <a:latin typeface="Arial"/>
                <a:cs typeface="Arial"/>
              </a:rPr>
              <a:t>How: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CCTV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cameras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security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cameras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installed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junctions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capture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real-time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video footage.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system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CCTV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cameras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security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cameras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installed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junctions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capture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real-time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video footage.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machine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learning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analyze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captured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footage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decisions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regarding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light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timings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high-priority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863" y="3824757"/>
            <a:ext cx="1078801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Refined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Objective: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AI-Powered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Enhances 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Flow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Safety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Dynamically Adjusting 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 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Real-Time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Density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Prioritizing High-Priority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Junctions.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system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aims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reduce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minimize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emergency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response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times,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improve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overall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efficiency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479" y="251282"/>
            <a:ext cx="2044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Architecture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3" y="781812"/>
            <a:ext cx="11774424" cy="60533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1063" y="816609"/>
            <a:ext cx="214185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Verdana"/>
                <a:cs typeface="Verdana"/>
              </a:rPr>
              <a:t>Structural</a:t>
            </a:r>
            <a:r>
              <a:rPr sz="1400" b="1" spc="-3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Diagram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Block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Diagram/Pin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Diagram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891539"/>
            <a:ext cx="2580131" cy="7208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48147" y="962913"/>
            <a:ext cx="964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DATASETS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10000" y="1281683"/>
            <a:ext cx="4081779" cy="1079500"/>
            <a:chOff x="3810000" y="1281683"/>
            <a:chExt cx="4081779" cy="1079500"/>
          </a:xfrm>
        </p:grpSpPr>
        <p:sp>
          <p:nvSpPr>
            <p:cNvPr id="8" name="object 8"/>
            <p:cNvSpPr/>
            <p:nvPr/>
          </p:nvSpPr>
          <p:spPr>
            <a:xfrm>
              <a:off x="5690616" y="1281683"/>
              <a:ext cx="76200" cy="519430"/>
            </a:xfrm>
            <a:custGeom>
              <a:avLst/>
              <a:gdLst/>
              <a:ahLst/>
              <a:cxnLst/>
              <a:rect l="l" t="t" r="r" b="b"/>
              <a:pathLst>
                <a:path w="76200" h="519430">
                  <a:moveTo>
                    <a:pt x="31750" y="442975"/>
                  </a:moveTo>
                  <a:lnTo>
                    <a:pt x="0" y="442975"/>
                  </a:lnTo>
                  <a:lnTo>
                    <a:pt x="38100" y="519175"/>
                  </a:lnTo>
                  <a:lnTo>
                    <a:pt x="69850" y="455675"/>
                  </a:lnTo>
                  <a:lnTo>
                    <a:pt x="31750" y="455675"/>
                  </a:lnTo>
                  <a:lnTo>
                    <a:pt x="31750" y="442975"/>
                  </a:lnTo>
                  <a:close/>
                </a:path>
                <a:path w="76200" h="519430">
                  <a:moveTo>
                    <a:pt x="44450" y="0"/>
                  </a:moveTo>
                  <a:lnTo>
                    <a:pt x="31750" y="0"/>
                  </a:lnTo>
                  <a:lnTo>
                    <a:pt x="31750" y="455675"/>
                  </a:lnTo>
                  <a:lnTo>
                    <a:pt x="44450" y="455675"/>
                  </a:lnTo>
                  <a:lnTo>
                    <a:pt x="44450" y="0"/>
                  </a:lnTo>
                  <a:close/>
                </a:path>
                <a:path w="76200" h="519430">
                  <a:moveTo>
                    <a:pt x="76200" y="442975"/>
                  </a:moveTo>
                  <a:lnTo>
                    <a:pt x="44450" y="442975"/>
                  </a:lnTo>
                  <a:lnTo>
                    <a:pt x="44450" y="455675"/>
                  </a:lnTo>
                  <a:lnTo>
                    <a:pt x="69850" y="455675"/>
                  </a:lnTo>
                  <a:lnTo>
                    <a:pt x="76200" y="442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0" y="1772411"/>
              <a:ext cx="4081272" cy="5882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6740" y="1863851"/>
              <a:ext cx="2907791" cy="458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7244" y="1799843"/>
              <a:ext cx="3986783" cy="4937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57244" y="1799843"/>
              <a:ext cx="3987165" cy="494030"/>
            </a:xfrm>
            <a:custGeom>
              <a:avLst/>
              <a:gdLst/>
              <a:ahLst/>
              <a:cxnLst/>
              <a:rect l="l" t="t" r="r" b="b"/>
              <a:pathLst>
                <a:path w="3987165" h="494030">
                  <a:moveTo>
                    <a:pt x="0" y="82295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lnTo>
                    <a:pt x="3904487" y="0"/>
                  </a:lnTo>
                  <a:lnTo>
                    <a:pt x="3936527" y="6465"/>
                  </a:lnTo>
                  <a:lnTo>
                    <a:pt x="3962685" y="24098"/>
                  </a:lnTo>
                  <a:lnTo>
                    <a:pt x="3980318" y="50256"/>
                  </a:lnTo>
                  <a:lnTo>
                    <a:pt x="3986783" y="82295"/>
                  </a:lnTo>
                  <a:lnTo>
                    <a:pt x="3986783" y="411479"/>
                  </a:lnTo>
                  <a:lnTo>
                    <a:pt x="3980318" y="443519"/>
                  </a:lnTo>
                  <a:lnTo>
                    <a:pt x="3962685" y="469677"/>
                  </a:lnTo>
                  <a:lnTo>
                    <a:pt x="3936527" y="487310"/>
                  </a:lnTo>
                  <a:lnTo>
                    <a:pt x="3904487" y="493775"/>
                  </a:lnTo>
                  <a:lnTo>
                    <a:pt x="82295" y="493775"/>
                  </a:lnTo>
                  <a:lnTo>
                    <a:pt x="50256" y="487310"/>
                  </a:lnTo>
                  <a:lnTo>
                    <a:pt x="24098" y="469677"/>
                  </a:lnTo>
                  <a:lnTo>
                    <a:pt x="6465" y="443519"/>
                  </a:lnTo>
                  <a:lnTo>
                    <a:pt x="0" y="411479"/>
                  </a:lnTo>
                  <a:lnTo>
                    <a:pt x="0" y="822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34280" y="1922145"/>
            <a:ext cx="2634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LABELLING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ANNOTATING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3547" y="2752344"/>
            <a:ext cx="3351276" cy="92354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14494" y="2903677"/>
            <a:ext cx="2273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Preprocessing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Images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83508" y="3857244"/>
            <a:ext cx="4081779" cy="611505"/>
            <a:chOff x="3683508" y="3857244"/>
            <a:chExt cx="4081779" cy="61150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508" y="3857244"/>
              <a:ext cx="4081272" cy="5882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6676" y="3902964"/>
              <a:ext cx="2157983" cy="5654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0752" y="3884676"/>
              <a:ext cx="3986783" cy="4937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30752" y="3884676"/>
              <a:ext cx="3987165" cy="494030"/>
            </a:xfrm>
            <a:custGeom>
              <a:avLst/>
              <a:gdLst/>
              <a:ahLst/>
              <a:cxnLst/>
              <a:rect l="l" t="t" r="r" b="b"/>
              <a:pathLst>
                <a:path w="3987165" h="494029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3904488" y="0"/>
                  </a:lnTo>
                  <a:lnTo>
                    <a:pt x="3936527" y="6465"/>
                  </a:lnTo>
                  <a:lnTo>
                    <a:pt x="3962685" y="24098"/>
                  </a:lnTo>
                  <a:lnTo>
                    <a:pt x="3980318" y="50256"/>
                  </a:lnTo>
                  <a:lnTo>
                    <a:pt x="3986783" y="82296"/>
                  </a:lnTo>
                  <a:lnTo>
                    <a:pt x="3986783" y="411480"/>
                  </a:lnTo>
                  <a:lnTo>
                    <a:pt x="3980318" y="443519"/>
                  </a:lnTo>
                  <a:lnTo>
                    <a:pt x="3962685" y="469677"/>
                  </a:lnTo>
                  <a:lnTo>
                    <a:pt x="3936527" y="487310"/>
                  </a:lnTo>
                  <a:lnTo>
                    <a:pt x="3904488" y="493775"/>
                  </a:lnTo>
                  <a:lnTo>
                    <a:pt x="82296" y="493775"/>
                  </a:lnTo>
                  <a:lnTo>
                    <a:pt x="50256" y="487310"/>
                  </a:lnTo>
                  <a:lnTo>
                    <a:pt x="24098" y="469677"/>
                  </a:lnTo>
                  <a:lnTo>
                    <a:pt x="6465" y="443519"/>
                  </a:lnTo>
                  <a:lnTo>
                    <a:pt x="0" y="411480"/>
                  </a:lnTo>
                  <a:lnTo>
                    <a:pt x="0" y="822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13553" y="3974719"/>
            <a:ext cx="182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Augmentation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52544" y="4968240"/>
            <a:ext cx="2785872" cy="83667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183885" y="5063108"/>
            <a:ext cx="146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6044" y="2293619"/>
            <a:ext cx="76200" cy="2634615"/>
          </a:xfrm>
          <a:custGeom>
            <a:avLst/>
            <a:gdLst/>
            <a:ahLst/>
            <a:cxnLst/>
            <a:rect l="l" t="t" r="r" b="b"/>
            <a:pathLst>
              <a:path w="76200" h="2634615">
                <a:moveTo>
                  <a:pt x="76200" y="2558288"/>
                </a:moveTo>
                <a:lnTo>
                  <a:pt x="44450" y="2558288"/>
                </a:lnTo>
                <a:lnTo>
                  <a:pt x="44450" y="2115312"/>
                </a:lnTo>
                <a:lnTo>
                  <a:pt x="31750" y="2115312"/>
                </a:lnTo>
                <a:lnTo>
                  <a:pt x="31750" y="2558288"/>
                </a:lnTo>
                <a:lnTo>
                  <a:pt x="0" y="2558288"/>
                </a:lnTo>
                <a:lnTo>
                  <a:pt x="38100" y="2634488"/>
                </a:lnTo>
                <a:lnTo>
                  <a:pt x="69850" y="2570988"/>
                </a:lnTo>
                <a:lnTo>
                  <a:pt x="76200" y="2558288"/>
                </a:lnTo>
                <a:close/>
              </a:path>
              <a:path w="76200" h="2634615">
                <a:moveTo>
                  <a:pt x="76200" y="1544828"/>
                </a:moveTo>
                <a:lnTo>
                  <a:pt x="44450" y="1544828"/>
                </a:lnTo>
                <a:lnTo>
                  <a:pt x="44450" y="1101852"/>
                </a:lnTo>
                <a:lnTo>
                  <a:pt x="31750" y="1101852"/>
                </a:lnTo>
                <a:lnTo>
                  <a:pt x="31750" y="1544828"/>
                </a:lnTo>
                <a:lnTo>
                  <a:pt x="0" y="1544828"/>
                </a:lnTo>
                <a:lnTo>
                  <a:pt x="38100" y="1621028"/>
                </a:lnTo>
                <a:lnTo>
                  <a:pt x="69850" y="1557528"/>
                </a:lnTo>
                <a:lnTo>
                  <a:pt x="76200" y="1544828"/>
                </a:lnTo>
                <a:close/>
              </a:path>
              <a:path w="76200" h="2634615">
                <a:moveTo>
                  <a:pt x="76200" y="442976"/>
                </a:moveTo>
                <a:lnTo>
                  <a:pt x="44450" y="442976"/>
                </a:lnTo>
                <a:lnTo>
                  <a:pt x="44450" y="0"/>
                </a:lnTo>
                <a:lnTo>
                  <a:pt x="31750" y="0"/>
                </a:lnTo>
                <a:lnTo>
                  <a:pt x="31750" y="442976"/>
                </a:lnTo>
                <a:lnTo>
                  <a:pt x="0" y="442976"/>
                </a:lnTo>
                <a:lnTo>
                  <a:pt x="38100" y="519176"/>
                </a:lnTo>
                <a:lnTo>
                  <a:pt x="69850" y="455676"/>
                </a:lnTo>
                <a:lnTo>
                  <a:pt x="76200" y="442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5" y="251282"/>
            <a:ext cx="3216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b="1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000000"/>
                </a:solidFill>
                <a:latin typeface="Verdana"/>
                <a:cs typeface="Verdana"/>
              </a:rPr>
              <a:t>Cas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25" dirty="0">
                <a:solidFill>
                  <a:srgbClr val="000000"/>
                </a:solidFill>
                <a:latin typeface="Verdana"/>
                <a:cs typeface="Verdana"/>
              </a:rPr>
              <a:t>&amp;</a:t>
            </a:r>
            <a:r>
              <a:rPr sz="2400" b="1" spc="-1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es</a:t>
            </a:r>
            <a:r>
              <a:rPr sz="2400" b="1" spc="-55" dirty="0">
                <a:solidFill>
                  <a:srgbClr val="000000"/>
                </a:solidFill>
                <a:latin typeface="Verdana"/>
                <a:cs typeface="Verdana"/>
              </a:rPr>
              <a:t>ti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063" y="745515"/>
            <a:ext cx="11123295" cy="17576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b="1" spc="-5" dirty="0">
                <a:latin typeface="Verdana"/>
                <a:cs typeface="Verdana"/>
              </a:rPr>
              <a:t>Use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Cases: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Times New Roman"/>
                <a:cs typeface="Times New Roman"/>
              </a:rPr>
              <a:t>Use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Multiple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Vehicle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Detection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with </a:t>
            </a:r>
            <a:r>
              <a:rPr sz="1600" b="1" spc="-5" dirty="0">
                <a:latin typeface="Times New Roman"/>
                <a:cs typeface="Times New Roman"/>
              </a:rPr>
              <a:t>Prioritization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spc="-5" dirty="0">
                <a:latin typeface="Times New Roman"/>
                <a:cs typeface="Times New Roman"/>
              </a:rPr>
              <a:t>Multiple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(e.g.,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cars,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ambulances)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intersection.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Action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classifies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priority,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emergency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(like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ambulances)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highest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priority.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Expected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Outcome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high-priority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cleared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first,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timings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adjusted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density.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691512"/>
            <a:ext cx="10523220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Use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Vehicle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Distance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Time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Assignment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Scenario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varying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traffic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signal.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Action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density,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assigns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dynamically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(5-120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seconds).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Expected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Outcome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closer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priority,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optimizing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flow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minimizing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waiting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08" y="2761488"/>
            <a:ext cx="1984248" cy="17891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3335" y="2891027"/>
            <a:ext cx="2090927" cy="18166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0084" y="2891027"/>
            <a:ext cx="1726691" cy="18013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1115" y="2843783"/>
            <a:ext cx="1930908" cy="17983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65" y="827037"/>
            <a:ext cx="11646535" cy="50698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b="1" spc="-5" dirty="0">
                <a:latin typeface="Times New Roman"/>
                <a:cs typeface="Times New Roman"/>
              </a:rPr>
              <a:t>Test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Greyscale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Augmentation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Impact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augmentation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(greyscale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conversion,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blurring,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noise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addition)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trained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greyscale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augmented</a:t>
            </a:r>
            <a:r>
              <a:rPr sz="1400" spc="-5" dirty="0">
                <a:latin typeface="Times New Roman"/>
                <a:cs typeface="Times New Roman"/>
              </a:rPr>
              <a:t> images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those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original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images.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Expected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Outcome</a:t>
            </a:r>
            <a:r>
              <a:rPr sz="1400" dirty="0">
                <a:latin typeface="Times New Roman"/>
                <a:cs typeface="Times New Roman"/>
              </a:rPr>
              <a:t>: The</a:t>
            </a:r>
            <a:r>
              <a:rPr sz="1400" spc="-5" dirty="0">
                <a:latin typeface="Times New Roman"/>
                <a:cs typeface="Times New Roman"/>
              </a:rPr>
              <a:t> augmented models </a:t>
            </a:r>
            <a:r>
              <a:rPr sz="1400" dirty="0">
                <a:latin typeface="Times New Roman"/>
                <a:cs typeface="Times New Roman"/>
              </a:rPr>
              <a:t>(with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greyscale,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blur,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noise)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robust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real-world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especially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low-quality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Times New Roman"/>
                <a:cs typeface="Times New Roman"/>
              </a:rPr>
              <a:t>noisy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b="1" spc="-5" dirty="0">
                <a:latin typeface="Times New Roman"/>
                <a:cs typeface="Times New Roman"/>
              </a:rPr>
              <a:t>Test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Case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YOLOv11n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Object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Model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 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YOLOv11n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ambulances,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regular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cars 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real-time.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Expected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Outcome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correctly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least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90%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spc="-5" dirty="0">
                <a:latin typeface="Times New Roman"/>
                <a:cs typeface="Times New Roman"/>
              </a:rPr>
              <a:t>Test Case 3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 Epoch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Testing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Model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Performance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settings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(10,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50).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epochs.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Evaluate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terms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speed,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error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Expected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Outcome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balancing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efficiency.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spc="-5" dirty="0">
                <a:latin typeface="Times New Roman"/>
                <a:cs typeface="Times New Roman"/>
              </a:rPr>
              <a:t>Test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Traffic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Signal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Timing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Based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Vehicle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Density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 the</a:t>
            </a:r>
            <a:r>
              <a:rPr sz="1400" spc="-10" dirty="0">
                <a:latin typeface="Times New Roman"/>
                <a:cs typeface="Times New Roman"/>
              </a:rPr>
              <a:t> system’s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ability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appropriate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traffic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timings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density.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Simulate </a:t>
            </a:r>
            <a:r>
              <a:rPr sz="1400" dirty="0">
                <a:latin typeface="Times New Roman"/>
                <a:cs typeface="Times New Roman"/>
              </a:rPr>
              <a:t>traffic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varying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densities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observe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time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5-120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seconds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808" y="338455"/>
            <a:ext cx="1155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STING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2411" y="656366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7011" y="251282"/>
            <a:ext cx="6483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Impleme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nt</a:t>
            </a: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tion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Re</a:t>
            </a:r>
            <a:r>
              <a:rPr sz="2400" b="1" spc="-110" dirty="0">
                <a:solidFill>
                  <a:srgbClr val="000000"/>
                </a:solidFill>
                <a:latin typeface="Verdana"/>
                <a:cs typeface="Verdana"/>
              </a:rPr>
              <a:t>su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ts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Verdana"/>
                <a:cs typeface="Verdana"/>
              </a:rPr>
              <a:t>Iter</a:t>
            </a:r>
            <a:r>
              <a:rPr sz="2400" b="1" spc="-229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tion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765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063" y="897128"/>
            <a:ext cx="11071225" cy="236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Implementation: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buSzPct val="93750"/>
              <a:buAutoNum type="arabicPeriod"/>
              <a:tabLst>
                <a:tab pos="16637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Dataset Collection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Collected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Kaggle,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Roboflow, 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open-source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containing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model.</a:t>
            </a:r>
            <a:endParaRPr sz="160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16637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Image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Labeling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 Annotation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CVAT.ai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label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annotate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included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drawing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bounding</a:t>
            </a:r>
            <a:endParaRPr sz="16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boxes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around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ambulances,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cars.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90" y="3500628"/>
            <a:ext cx="4820412" cy="3105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0155" y="3473196"/>
            <a:ext cx="5181600" cy="31059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494" y="1273581"/>
            <a:ext cx="9048115" cy="3683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060"/>
              </a:spcBef>
              <a:buAutoNum type="arabicPlain" startAt="3"/>
              <a:tabLst>
                <a:tab pos="165735" algn="l"/>
              </a:tabLst>
            </a:pP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b="1" spc="-5" dirty="0">
                <a:latin typeface="Times New Roman"/>
                <a:cs typeface="Times New Roman"/>
              </a:rPr>
              <a:t>Preprocessing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Images: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Resized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fixed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resolution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640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640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pixels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maintain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uniformity.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auto-orientation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correct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misaligned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greyscale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performed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cleaning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preprocessing.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Font typeface="Times New Roman"/>
              <a:buAutoNum type="arabicPlain" startAt="3"/>
              <a:tabLst>
                <a:tab pos="1651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.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Augmentation: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Times New Roman"/>
                <a:cs typeface="Times New Roman"/>
              </a:rPr>
              <a:t>Performed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augmentation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model's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ability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conditions:</a:t>
            </a:r>
            <a:endParaRPr sz="160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15% of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greyscale.</a:t>
            </a:r>
            <a:endParaRPr sz="160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1028699"/>
            <a:ext cx="9480804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758576"/>
            <a:ext cx="9377045" cy="18542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Model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Training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 Object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vehicles.</a:t>
            </a:r>
            <a:endParaRPr sz="16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Initially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compatibility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issues,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switched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YOLOv11n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" dirty="0">
                <a:latin typeface="Times New Roman"/>
                <a:cs typeface="Times New Roman"/>
              </a:rPr>
              <a:t> better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Trained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150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 </a:t>
            </a:r>
            <a:r>
              <a:rPr sz="1600" spc="-5" dirty="0">
                <a:latin typeface="Times New Roman"/>
                <a:cs typeface="Times New Roman"/>
              </a:rPr>
              <a:t>later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adjusted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results.</a:t>
            </a:r>
            <a:endParaRPr sz="16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iterations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(10,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fine-tune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17" y="3078513"/>
            <a:ext cx="3037289" cy="3005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1748" y="2955066"/>
            <a:ext cx="3265884" cy="32613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6821" y="327825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858" y="871849"/>
            <a:ext cx="3988250" cy="2624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4328" y="851916"/>
            <a:ext cx="3983735" cy="26548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918" y="3756724"/>
            <a:ext cx="3735156" cy="24915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2911" y="3756704"/>
            <a:ext cx="3661990" cy="2453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57556"/>
            <a:ext cx="1505711" cy="42367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7" name="object 7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13" name="object 13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16044" y="251282"/>
            <a:ext cx="3684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1" spc="-7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oj</a:t>
            </a:r>
            <a:r>
              <a:rPr sz="2400" b="1" spc="-16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25" dirty="0">
                <a:solidFill>
                  <a:srgbClr val="000000"/>
                </a:solidFill>
                <a:latin typeface="Verdana"/>
                <a:cs typeface="Verdana"/>
              </a:rPr>
              <a:t>ct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6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2400" b="1" spc="-11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400" b="1" spc="-8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1" spc="-2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000000"/>
                </a:solidFill>
                <a:latin typeface="Verdana"/>
                <a:cs typeface="Verdana"/>
              </a:rPr>
              <a:t>De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-114" dirty="0">
                <a:solidFill>
                  <a:srgbClr val="000000"/>
                </a:solidFill>
                <a:latin typeface="Verdana"/>
                <a:cs typeface="Verdana"/>
              </a:rPr>
              <a:t>ails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972" y="754380"/>
            <a:ext cx="2141220" cy="327660"/>
            <a:chOff x="537972" y="754380"/>
            <a:chExt cx="2141220" cy="327660"/>
          </a:xfrm>
        </p:grpSpPr>
        <p:sp>
          <p:nvSpPr>
            <p:cNvPr id="17" name="object 17"/>
            <p:cNvSpPr/>
            <p:nvPr/>
          </p:nvSpPr>
          <p:spPr>
            <a:xfrm>
              <a:off x="550926" y="767334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59">
                  <a:moveTo>
                    <a:pt x="2065020" y="0"/>
                  </a:moveTo>
                  <a:lnTo>
                    <a:pt x="50292" y="0"/>
                  </a:lnTo>
                  <a:lnTo>
                    <a:pt x="30716" y="3946"/>
                  </a:lnTo>
                  <a:lnTo>
                    <a:pt x="14730" y="14716"/>
                  </a:lnTo>
                  <a:lnTo>
                    <a:pt x="3952" y="30700"/>
                  </a:lnTo>
                  <a:lnTo>
                    <a:pt x="0" y="50291"/>
                  </a:lnTo>
                  <a:lnTo>
                    <a:pt x="0" y="251460"/>
                  </a:lnTo>
                  <a:lnTo>
                    <a:pt x="3952" y="271051"/>
                  </a:lnTo>
                  <a:lnTo>
                    <a:pt x="14730" y="287035"/>
                  </a:lnTo>
                  <a:lnTo>
                    <a:pt x="30716" y="297805"/>
                  </a:lnTo>
                  <a:lnTo>
                    <a:pt x="50292" y="301751"/>
                  </a:lnTo>
                  <a:lnTo>
                    <a:pt x="2065020" y="301751"/>
                  </a:lnTo>
                  <a:lnTo>
                    <a:pt x="2084611" y="297805"/>
                  </a:lnTo>
                  <a:lnTo>
                    <a:pt x="2100595" y="287035"/>
                  </a:lnTo>
                  <a:lnTo>
                    <a:pt x="2111365" y="271051"/>
                  </a:lnTo>
                  <a:lnTo>
                    <a:pt x="2115312" y="251460"/>
                  </a:lnTo>
                  <a:lnTo>
                    <a:pt x="2115312" y="50291"/>
                  </a:lnTo>
                  <a:lnTo>
                    <a:pt x="2111365" y="30700"/>
                  </a:lnTo>
                  <a:lnTo>
                    <a:pt x="2100595" y="14716"/>
                  </a:lnTo>
                  <a:lnTo>
                    <a:pt x="2084611" y="3946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926" y="767334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59">
                  <a:moveTo>
                    <a:pt x="0" y="50291"/>
                  </a:moveTo>
                  <a:lnTo>
                    <a:pt x="3952" y="30700"/>
                  </a:lnTo>
                  <a:lnTo>
                    <a:pt x="14730" y="14716"/>
                  </a:lnTo>
                  <a:lnTo>
                    <a:pt x="30716" y="3946"/>
                  </a:lnTo>
                  <a:lnTo>
                    <a:pt x="50292" y="0"/>
                  </a:lnTo>
                  <a:lnTo>
                    <a:pt x="2065020" y="0"/>
                  </a:lnTo>
                  <a:lnTo>
                    <a:pt x="2084611" y="3946"/>
                  </a:lnTo>
                  <a:lnTo>
                    <a:pt x="2100595" y="14716"/>
                  </a:lnTo>
                  <a:lnTo>
                    <a:pt x="2111365" y="30700"/>
                  </a:lnTo>
                  <a:lnTo>
                    <a:pt x="2115312" y="50291"/>
                  </a:lnTo>
                  <a:lnTo>
                    <a:pt x="2115312" y="251460"/>
                  </a:lnTo>
                  <a:lnTo>
                    <a:pt x="2111365" y="271051"/>
                  </a:lnTo>
                  <a:lnTo>
                    <a:pt x="2100595" y="287035"/>
                  </a:lnTo>
                  <a:lnTo>
                    <a:pt x="2084611" y="297805"/>
                  </a:lnTo>
                  <a:lnTo>
                    <a:pt x="2065020" y="301751"/>
                  </a:lnTo>
                  <a:lnTo>
                    <a:pt x="50292" y="301751"/>
                  </a:lnTo>
                  <a:lnTo>
                    <a:pt x="30716" y="297805"/>
                  </a:lnTo>
                  <a:lnTo>
                    <a:pt x="14730" y="287035"/>
                  </a:lnTo>
                  <a:lnTo>
                    <a:pt x="3952" y="271051"/>
                  </a:lnTo>
                  <a:lnTo>
                    <a:pt x="0" y="251460"/>
                  </a:lnTo>
                  <a:lnTo>
                    <a:pt x="0" y="50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77848" y="745997"/>
            <a:ext cx="859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Photo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46248" y="749808"/>
            <a:ext cx="1899285" cy="321945"/>
            <a:chOff x="2746248" y="749808"/>
            <a:chExt cx="1899285" cy="321945"/>
          </a:xfrm>
        </p:grpSpPr>
        <p:sp>
          <p:nvSpPr>
            <p:cNvPr id="21" name="object 21"/>
            <p:cNvSpPr/>
            <p:nvPr/>
          </p:nvSpPr>
          <p:spPr>
            <a:xfrm>
              <a:off x="2759202" y="762762"/>
              <a:ext cx="1873250" cy="295910"/>
            </a:xfrm>
            <a:custGeom>
              <a:avLst/>
              <a:gdLst/>
              <a:ahLst/>
              <a:cxnLst/>
              <a:rect l="l" t="t" r="r" b="b"/>
              <a:pathLst>
                <a:path w="1873250" h="295909">
                  <a:moveTo>
                    <a:pt x="182372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5"/>
                  </a:lnTo>
                  <a:lnTo>
                    <a:pt x="1823720" y="295655"/>
                  </a:lnTo>
                  <a:lnTo>
                    <a:pt x="1842885" y="291778"/>
                  </a:lnTo>
                  <a:lnTo>
                    <a:pt x="1858549" y="281209"/>
                  </a:lnTo>
                  <a:lnTo>
                    <a:pt x="1869118" y="265545"/>
                  </a:lnTo>
                  <a:lnTo>
                    <a:pt x="1872996" y="246379"/>
                  </a:lnTo>
                  <a:lnTo>
                    <a:pt x="1872996" y="49275"/>
                  </a:lnTo>
                  <a:lnTo>
                    <a:pt x="1869118" y="30110"/>
                  </a:lnTo>
                  <a:lnTo>
                    <a:pt x="1858549" y="14446"/>
                  </a:lnTo>
                  <a:lnTo>
                    <a:pt x="1842885" y="3877"/>
                  </a:lnTo>
                  <a:lnTo>
                    <a:pt x="18237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59202" y="762762"/>
              <a:ext cx="1873250" cy="295910"/>
            </a:xfrm>
            <a:custGeom>
              <a:avLst/>
              <a:gdLst/>
              <a:ahLst/>
              <a:cxnLst/>
              <a:rect l="l" t="t" r="r" b="b"/>
              <a:pathLst>
                <a:path w="1873250" h="29590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1823720" y="0"/>
                  </a:lnTo>
                  <a:lnTo>
                    <a:pt x="1842885" y="3877"/>
                  </a:lnTo>
                  <a:lnTo>
                    <a:pt x="1858549" y="14446"/>
                  </a:lnTo>
                  <a:lnTo>
                    <a:pt x="1869118" y="30110"/>
                  </a:lnTo>
                  <a:lnTo>
                    <a:pt x="1872996" y="49275"/>
                  </a:lnTo>
                  <a:lnTo>
                    <a:pt x="1872996" y="246379"/>
                  </a:lnTo>
                  <a:lnTo>
                    <a:pt x="1869118" y="265545"/>
                  </a:lnTo>
                  <a:lnTo>
                    <a:pt x="1858549" y="281209"/>
                  </a:lnTo>
                  <a:lnTo>
                    <a:pt x="1842885" y="291778"/>
                  </a:lnTo>
                  <a:lnTo>
                    <a:pt x="1823720" y="295655"/>
                  </a:lnTo>
                  <a:lnTo>
                    <a:pt x="49275" y="295655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87648" y="739520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Tra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86884" y="760476"/>
            <a:ext cx="2032000" cy="321945"/>
            <a:chOff x="4786884" y="760476"/>
            <a:chExt cx="2032000" cy="321945"/>
          </a:xfrm>
        </p:grpSpPr>
        <p:sp>
          <p:nvSpPr>
            <p:cNvPr id="25" name="object 25"/>
            <p:cNvSpPr/>
            <p:nvPr/>
          </p:nvSpPr>
          <p:spPr>
            <a:xfrm>
              <a:off x="4799838" y="773430"/>
              <a:ext cx="2005964" cy="295910"/>
            </a:xfrm>
            <a:custGeom>
              <a:avLst/>
              <a:gdLst/>
              <a:ahLst/>
              <a:cxnLst/>
              <a:rect l="l" t="t" r="r" b="b"/>
              <a:pathLst>
                <a:path w="2005965" h="295909">
                  <a:moveTo>
                    <a:pt x="1956308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80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6"/>
                  </a:lnTo>
                  <a:lnTo>
                    <a:pt x="1956308" y="295656"/>
                  </a:lnTo>
                  <a:lnTo>
                    <a:pt x="1975473" y="291778"/>
                  </a:lnTo>
                  <a:lnTo>
                    <a:pt x="1991137" y="281209"/>
                  </a:lnTo>
                  <a:lnTo>
                    <a:pt x="2001706" y="265545"/>
                  </a:lnTo>
                  <a:lnTo>
                    <a:pt x="2005584" y="246380"/>
                  </a:lnTo>
                  <a:lnTo>
                    <a:pt x="2005584" y="49275"/>
                  </a:lnTo>
                  <a:lnTo>
                    <a:pt x="2001706" y="30110"/>
                  </a:lnTo>
                  <a:lnTo>
                    <a:pt x="1991137" y="14446"/>
                  </a:lnTo>
                  <a:lnTo>
                    <a:pt x="1975473" y="3877"/>
                  </a:lnTo>
                  <a:lnTo>
                    <a:pt x="1956308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9838" y="773430"/>
              <a:ext cx="2005964" cy="295910"/>
            </a:xfrm>
            <a:custGeom>
              <a:avLst/>
              <a:gdLst/>
              <a:ahLst/>
              <a:cxnLst/>
              <a:rect l="l" t="t" r="r" b="b"/>
              <a:pathLst>
                <a:path w="2005965" h="29590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1956308" y="0"/>
                  </a:lnTo>
                  <a:lnTo>
                    <a:pt x="1975473" y="3877"/>
                  </a:lnTo>
                  <a:lnTo>
                    <a:pt x="1991137" y="14446"/>
                  </a:lnTo>
                  <a:lnTo>
                    <a:pt x="2001706" y="30110"/>
                  </a:lnTo>
                  <a:lnTo>
                    <a:pt x="2005584" y="49275"/>
                  </a:lnTo>
                  <a:lnTo>
                    <a:pt x="2005584" y="246380"/>
                  </a:lnTo>
                  <a:lnTo>
                    <a:pt x="2001706" y="265545"/>
                  </a:lnTo>
                  <a:lnTo>
                    <a:pt x="1991137" y="281209"/>
                  </a:lnTo>
                  <a:lnTo>
                    <a:pt x="1975473" y="291778"/>
                  </a:lnTo>
                  <a:lnTo>
                    <a:pt x="1956308" y="295656"/>
                  </a:lnTo>
                  <a:lnTo>
                    <a:pt x="49275" y="295656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80"/>
                  </a:lnTo>
                  <a:lnTo>
                    <a:pt x="0" y="4927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75834" y="748741"/>
            <a:ext cx="1050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Roll</a:t>
            </a:r>
            <a:r>
              <a:rPr sz="20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25056" y="749808"/>
            <a:ext cx="4604385" cy="321945"/>
            <a:chOff x="6925056" y="749808"/>
            <a:chExt cx="4604385" cy="321945"/>
          </a:xfrm>
        </p:grpSpPr>
        <p:sp>
          <p:nvSpPr>
            <p:cNvPr id="29" name="object 29"/>
            <p:cNvSpPr/>
            <p:nvPr/>
          </p:nvSpPr>
          <p:spPr>
            <a:xfrm>
              <a:off x="6938010" y="762762"/>
              <a:ext cx="4578350" cy="295910"/>
            </a:xfrm>
            <a:custGeom>
              <a:avLst/>
              <a:gdLst/>
              <a:ahLst/>
              <a:cxnLst/>
              <a:rect l="l" t="t" r="r" b="b"/>
              <a:pathLst>
                <a:path w="4578350" h="295909">
                  <a:moveTo>
                    <a:pt x="452882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5"/>
                  </a:lnTo>
                  <a:lnTo>
                    <a:pt x="4528820" y="295655"/>
                  </a:lnTo>
                  <a:lnTo>
                    <a:pt x="4547985" y="291778"/>
                  </a:lnTo>
                  <a:lnTo>
                    <a:pt x="4563649" y="281209"/>
                  </a:lnTo>
                  <a:lnTo>
                    <a:pt x="4574218" y="265545"/>
                  </a:lnTo>
                  <a:lnTo>
                    <a:pt x="4578096" y="246379"/>
                  </a:lnTo>
                  <a:lnTo>
                    <a:pt x="4578096" y="49275"/>
                  </a:lnTo>
                  <a:lnTo>
                    <a:pt x="4574218" y="30110"/>
                  </a:lnTo>
                  <a:lnTo>
                    <a:pt x="4563649" y="14446"/>
                  </a:lnTo>
                  <a:lnTo>
                    <a:pt x="4547985" y="3877"/>
                  </a:lnTo>
                  <a:lnTo>
                    <a:pt x="45288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8010" y="762762"/>
              <a:ext cx="4578350" cy="295910"/>
            </a:xfrm>
            <a:custGeom>
              <a:avLst/>
              <a:gdLst/>
              <a:ahLst/>
              <a:cxnLst/>
              <a:rect l="l" t="t" r="r" b="b"/>
              <a:pathLst>
                <a:path w="4578350" h="29590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4528820" y="0"/>
                  </a:lnTo>
                  <a:lnTo>
                    <a:pt x="4547985" y="3877"/>
                  </a:lnTo>
                  <a:lnTo>
                    <a:pt x="4563649" y="14446"/>
                  </a:lnTo>
                  <a:lnTo>
                    <a:pt x="4574218" y="30110"/>
                  </a:lnTo>
                  <a:lnTo>
                    <a:pt x="4578096" y="49275"/>
                  </a:lnTo>
                  <a:lnTo>
                    <a:pt x="4578096" y="246379"/>
                  </a:lnTo>
                  <a:lnTo>
                    <a:pt x="4574218" y="265545"/>
                  </a:lnTo>
                  <a:lnTo>
                    <a:pt x="4563649" y="281209"/>
                  </a:lnTo>
                  <a:lnTo>
                    <a:pt x="4547985" y="291778"/>
                  </a:lnTo>
                  <a:lnTo>
                    <a:pt x="4528820" y="295655"/>
                  </a:lnTo>
                  <a:lnTo>
                    <a:pt x="49275" y="295655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03385" y="739520"/>
            <a:ext cx="849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3063" y="1473708"/>
            <a:ext cx="1225550" cy="993775"/>
            <a:chOff x="893063" y="1473708"/>
            <a:chExt cx="1225550" cy="993775"/>
          </a:xfrm>
        </p:grpSpPr>
        <p:sp>
          <p:nvSpPr>
            <p:cNvPr id="33" name="object 33"/>
            <p:cNvSpPr/>
            <p:nvPr/>
          </p:nvSpPr>
          <p:spPr>
            <a:xfrm>
              <a:off x="906017" y="1500378"/>
              <a:ext cx="1199515" cy="942340"/>
            </a:xfrm>
            <a:custGeom>
              <a:avLst/>
              <a:gdLst/>
              <a:ahLst/>
              <a:cxnLst/>
              <a:rect l="l" t="t" r="r" b="b"/>
              <a:pathLst>
                <a:path w="1199514" h="942339">
                  <a:moveTo>
                    <a:pt x="1042415" y="0"/>
                  </a:moveTo>
                  <a:lnTo>
                    <a:pt x="156972" y="0"/>
                  </a:lnTo>
                  <a:lnTo>
                    <a:pt x="107357" y="7997"/>
                  </a:lnTo>
                  <a:lnTo>
                    <a:pt x="64267" y="30272"/>
                  </a:lnTo>
                  <a:lnTo>
                    <a:pt x="30287" y="64245"/>
                  </a:lnTo>
                  <a:lnTo>
                    <a:pt x="8002" y="107338"/>
                  </a:lnTo>
                  <a:lnTo>
                    <a:pt x="0" y="156972"/>
                  </a:lnTo>
                  <a:lnTo>
                    <a:pt x="0" y="784860"/>
                  </a:lnTo>
                  <a:lnTo>
                    <a:pt x="8002" y="834493"/>
                  </a:lnTo>
                  <a:lnTo>
                    <a:pt x="30287" y="877586"/>
                  </a:lnTo>
                  <a:lnTo>
                    <a:pt x="64267" y="911559"/>
                  </a:lnTo>
                  <a:lnTo>
                    <a:pt x="107357" y="933834"/>
                  </a:lnTo>
                  <a:lnTo>
                    <a:pt x="156972" y="941832"/>
                  </a:lnTo>
                  <a:lnTo>
                    <a:pt x="1042415" y="941832"/>
                  </a:lnTo>
                  <a:lnTo>
                    <a:pt x="1092049" y="933834"/>
                  </a:lnTo>
                  <a:lnTo>
                    <a:pt x="1135142" y="911559"/>
                  </a:lnTo>
                  <a:lnTo>
                    <a:pt x="1169115" y="877586"/>
                  </a:lnTo>
                  <a:lnTo>
                    <a:pt x="1191390" y="834493"/>
                  </a:lnTo>
                  <a:lnTo>
                    <a:pt x="1199388" y="784860"/>
                  </a:lnTo>
                  <a:lnTo>
                    <a:pt x="1199388" y="156972"/>
                  </a:lnTo>
                  <a:lnTo>
                    <a:pt x="1191390" y="107338"/>
                  </a:lnTo>
                  <a:lnTo>
                    <a:pt x="1169115" y="64245"/>
                  </a:lnTo>
                  <a:lnTo>
                    <a:pt x="1135142" y="30272"/>
                  </a:lnTo>
                  <a:lnTo>
                    <a:pt x="1092049" y="7997"/>
                  </a:lnTo>
                  <a:lnTo>
                    <a:pt x="10424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6017" y="1500378"/>
              <a:ext cx="1199515" cy="942340"/>
            </a:xfrm>
            <a:custGeom>
              <a:avLst/>
              <a:gdLst/>
              <a:ahLst/>
              <a:cxnLst/>
              <a:rect l="l" t="t" r="r" b="b"/>
              <a:pathLst>
                <a:path w="1199514" h="942339">
                  <a:moveTo>
                    <a:pt x="0" y="156972"/>
                  </a:moveTo>
                  <a:lnTo>
                    <a:pt x="8002" y="107338"/>
                  </a:lnTo>
                  <a:lnTo>
                    <a:pt x="30287" y="64245"/>
                  </a:lnTo>
                  <a:lnTo>
                    <a:pt x="64267" y="30272"/>
                  </a:lnTo>
                  <a:lnTo>
                    <a:pt x="107357" y="7997"/>
                  </a:lnTo>
                  <a:lnTo>
                    <a:pt x="156972" y="0"/>
                  </a:lnTo>
                  <a:lnTo>
                    <a:pt x="1042415" y="0"/>
                  </a:lnTo>
                  <a:lnTo>
                    <a:pt x="1092049" y="7997"/>
                  </a:lnTo>
                  <a:lnTo>
                    <a:pt x="1135142" y="30272"/>
                  </a:lnTo>
                  <a:lnTo>
                    <a:pt x="1169115" y="64245"/>
                  </a:lnTo>
                  <a:lnTo>
                    <a:pt x="1191390" y="107338"/>
                  </a:lnTo>
                  <a:lnTo>
                    <a:pt x="1199388" y="156972"/>
                  </a:lnTo>
                  <a:lnTo>
                    <a:pt x="1199388" y="784860"/>
                  </a:lnTo>
                  <a:lnTo>
                    <a:pt x="1191390" y="834493"/>
                  </a:lnTo>
                  <a:lnTo>
                    <a:pt x="1169115" y="877586"/>
                  </a:lnTo>
                  <a:lnTo>
                    <a:pt x="1135142" y="911559"/>
                  </a:lnTo>
                  <a:lnTo>
                    <a:pt x="1092049" y="933834"/>
                  </a:lnTo>
                  <a:lnTo>
                    <a:pt x="1042415" y="941832"/>
                  </a:lnTo>
                  <a:lnTo>
                    <a:pt x="156972" y="941832"/>
                  </a:lnTo>
                  <a:lnTo>
                    <a:pt x="107357" y="933834"/>
                  </a:lnTo>
                  <a:lnTo>
                    <a:pt x="64267" y="911559"/>
                  </a:lnTo>
                  <a:lnTo>
                    <a:pt x="30287" y="877586"/>
                  </a:lnTo>
                  <a:lnTo>
                    <a:pt x="8002" y="834493"/>
                  </a:lnTo>
                  <a:lnTo>
                    <a:pt x="0" y="784860"/>
                  </a:lnTo>
                  <a:lnTo>
                    <a:pt x="0" y="156972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655" y="1499616"/>
              <a:ext cx="859536" cy="9418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4701" y="1486662"/>
              <a:ext cx="885825" cy="967740"/>
            </a:xfrm>
            <a:custGeom>
              <a:avLst/>
              <a:gdLst/>
              <a:ahLst/>
              <a:cxnLst/>
              <a:rect l="l" t="t" r="r" b="b"/>
              <a:pathLst>
                <a:path w="885825" h="967739">
                  <a:moveTo>
                    <a:pt x="0" y="967739"/>
                  </a:moveTo>
                  <a:lnTo>
                    <a:pt x="885444" y="967739"/>
                  </a:lnTo>
                  <a:lnTo>
                    <a:pt x="885444" y="0"/>
                  </a:lnTo>
                  <a:lnTo>
                    <a:pt x="0" y="0"/>
                  </a:lnTo>
                  <a:lnTo>
                    <a:pt x="0" y="967739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746248" y="1773935"/>
            <a:ext cx="1899285" cy="396240"/>
            <a:chOff x="2746248" y="1773935"/>
            <a:chExt cx="1899285" cy="396240"/>
          </a:xfrm>
        </p:grpSpPr>
        <p:sp>
          <p:nvSpPr>
            <p:cNvPr id="38" name="object 38"/>
            <p:cNvSpPr/>
            <p:nvPr/>
          </p:nvSpPr>
          <p:spPr>
            <a:xfrm>
              <a:off x="2759202" y="1786889"/>
              <a:ext cx="1873250" cy="370840"/>
            </a:xfrm>
            <a:custGeom>
              <a:avLst/>
              <a:gdLst/>
              <a:ahLst/>
              <a:cxnLst/>
              <a:rect l="l" t="t" r="r" b="b"/>
              <a:pathLst>
                <a:path w="1873250" h="370839">
                  <a:moveTo>
                    <a:pt x="1811274" y="0"/>
                  </a:moveTo>
                  <a:lnTo>
                    <a:pt x="61722" y="0"/>
                  </a:lnTo>
                  <a:lnTo>
                    <a:pt x="37718" y="4857"/>
                  </a:lnTo>
                  <a:lnTo>
                    <a:pt x="18097" y="18097"/>
                  </a:lnTo>
                  <a:lnTo>
                    <a:pt x="4857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8" y="365474"/>
                  </a:lnTo>
                  <a:lnTo>
                    <a:pt x="61722" y="370332"/>
                  </a:lnTo>
                  <a:lnTo>
                    <a:pt x="1811274" y="370332"/>
                  </a:lnTo>
                  <a:lnTo>
                    <a:pt x="1835277" y="365474"/>
                  </a:lnTo>
                  <a:lnTo>
                    <a:pt x="1854898" y="352234"/>
                  </a:lnTo>
                  <a:lnTo>
                    <a:pt x="1868138" y="332613"/>
                  </a:lnTo>
                  <a:lnTo>
                    <a:pt x="1872996" y="308610"/>
                  </a:lnTo>
                  <a:lnTo>
                    <a:pt x="1872996" y="61722"/>
                  </a:lnTo>
                  <a:lnTo>
                    <a:pt x="1868138" y="37719"/>
                  </a:lnTo>
                  <a:lnTo>
                    <a:pt x="1854898" y="18097"/>
                  </a:lnTo>
                  <a:lnTo>
                    <a:pt x="1835277" y="4857"/>
                  </a:lnTo>
                  <a:lnTo>
                    <a:pt x="18112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59202" y="1786889"/>
              <a:ext cx="1873250" cy="370840"/>
            </a:xfrm>
            <a:custGeom>
              <a:avLst/>
              <a:gdLst/>
              <a:ahLst/>
              <a:cxnLst/>
              <a:rect l="l" t="t" r="r" b="b"/>
              <a:pathLst>
                <a:path w="1873250" h="370839">
                  <a:moveTo>
                    <a:pt x="0" y="61722"/>
                  </a:moveTo>
                  <a:lnTo>
                    <a:pt x="4857" y="37719"/>
                  </a:lnTo>
                  <a:lnTo>
                    <a:pt x="18097" y="18097"/>
                  </a:lnTo>
                  <a:lnTo>
                    <a:pt x="37718" y="4857"/>
                  </a:lnTo>
                  <a:lnTo>
                    <a:pt x="61722" y="0"/>
                  </a:lnTo>
                  <a:lnTo>
                    <a:pt x="1811274" y="0"/>
                  </a:lnTo>
                  <a:lnTo>
                    <a:pt x="1835277" y="4857"/>
                  </a:lnTo>
                  <a:lnTo>
                    <a:pt x="1854898" y="18097"/>
                  </a:lnTo>
                  <a:lnTo>
                    <a:pt x="1868138" y="37719"/>
                  </a:lnTo>
                  <a:lnTo>
                    <a:pt x="1872996" y="61722"/>
                  </a:lnTo>
                  <a:lnTo>
                    <a:pt x="1872996" y="308610"/>
                  </a:lnTo>
                  <a:lnTo>
                    <a:pt x="1868138" y="332613"/>
                  </a:lnTo>
                  <a:lnTo>
                    <a:pt x="1854898" y="352234"/>
                  </a:lnTo>
                  <a:lnTo>
                    <a:pt x="1835277" y="365474"/>
                  </a:lnTo>
                  <a:lnTo>
                    <a:pt x="1811274" y="370332"/>
                  </a:lnTo>
                  <a:lnTo>
                    <a:pt x="61722" y="370332"/>
                  </a:lnTo>
                  <a:lnTo>
                    <a:pt x="37718" y="365474"/>
                  </a:lnTo>
                  <a:lnTo>
                    <a:pt x="18097" y="352234"/>
                  </a:lnTo>
                  <a:lnTo>
                    <a:pt x="4857" y="332613"/>
                  </a:lnTo>
                  <a:lnTo>
                    <a:pt x="0" y="308610"/>
                  </a:lnTo>
                  <a:lnTo>
                    <a:pt x="0" y="61722"/>
                  </a:lnTo>
                  <a:close/>
                </a:path>
              </a:pathLst>
            </a:custGeom>
            <a:ln w="2590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385565" y="1815846"/>
            <a:ext cx="61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86884" y="1773935"/>
            <a:ext cx="2032000" cy="396240"/>
            <a:chOff x="4786884" y="1773935"/>
            <a:chExt cx="2032000" cy="396240"/>
          </a:xfrm>
        </p:grpSpPr>
        <p:sp>
          <p:nvSpPr>
            <p:cNvPr id="42" name="object 42"/>
            <p:cNvSpPr/>
            <p:nvPr/>
          </p:nvSpPr>
          <p:spPr>
            <a:xfrm>
              <a:off x="4799838" y="1786889"/>
              <a:ext cx="2005964" cy="370840"/>
            </a:xfrm>
            <a:custGeom>
              <a:avLst/>
              <a:gdLst/>
              <a:ahLst/>
              <a:cxnLst/>
              <a:rect l="l" t="t" r="r" b="b"/>
              <a:pathLst>
                <a:path w="2005965" h="370839">
                  <a:moveTo>
                    <a:pt x="1943862" y="0"/>
                  </a:moveTo>
                  <a:lnTo>
                    <a:pt x="61722" y="0"/>
                  </a:lnTo>
                  <a:lnTo>
                    <a:pt x="37719" y="4857"/>
                  </a:lnTo>
                  <a:lnTo>
                    <a:pt x="18097" y="18097"/>
                  </a:lnTo>
                  <a:lnTo>
                    <a:pt x="4857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9" y="365474"/>
                  </a:lnTo>
                  <a:lnTo>
                    <a:pt x="61722" y="370332"/>
                  </a:lnTo>
                  <a:lnTo>
                    <a:pt x="1943862" y="370332"/>
                  </a:lnTo>
                  <a:lnTo>
                    <a:pt x="1967864" y="365474"/>
                  </a:lnTo>
                  <a:lnTo>
                    <a:pt x="1987486" y="352234"/>
                  </a:lnTo>
                  <a:lnTo>
                    <a:pt x="2000726" y="332613"/>
                  </a:lnTo>
                  <a:lnTo>
                    <a:pt x="2005584" y="308610"/>
                  </a:lnTo>
                  <a:lnTo>
                    <a:pt x="2005584" y="61722"/>
                  </a:lnTo>
                  <a:lnTo>
                    <a:pt x="2000726" y="37719"/>
                  </a:lnTo>
                  <a:lnTo>
                    <a:pt x="1987486" y="18097"/>
                  </a:lnTo>
                  <a:lnTo>
                    <a:pt x="1967864" y="4857"/>
                  </a:lnTo>
                  <a:lnTo>
                    <a:pt x="19438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9838" y="1786889"/>
              <a:ext cx="2005964" cy="370840"/>
            </a:xfrm>
            <a:custGeom>
              <a:avLst/>
              <a:gdLst/>
              <a:ahLst/>
              <a:cxnLst/>
              <a:rect l="l" t="t" r="r" b="b"/>
              <a:pathLst>
                <a:path w="2005965" h="370839">
                  <a:moveTo>
                    <a:pt x="0" y="61722"/>
                  </a:moveTo>
                  <a:lnTo>
                    <a:pt x="4857" y="37719"/>
                  </a:lnTo>
                  <a:lnTo>
                    <a:pt x="18097" y="18097"/>
                  </a:lnTo>
                  <a:lnTo>
                    <a:pt x="37719" y="4857"/>
                  </a:lnTo>
                  <a:lnTo>
                    <a:pt x="61722" y="0"/>
                  </a:lnTo>
                  <a:lnTo>
                    <a:pt x="1943862" y="0"/>
                  </a:lnTo>
                  <a:lnTo>
                    <a:pt x="1967864" y="4857"/>
                  </a:lnTo>
                  <a:lnTo>
                    <a:pt x="1987486" y="18097"/>
                  </a:lnTo>
                  <a:lnTo>
                    <a:pt x="2000726" y="37719"/>
                  </a:lnTo>
                  <a:lnTo>
                    <a:pt x="2005584" y="61722"/>
                  </a:lnTo>
                  <a:lnTo>
                    <a:pt x="2005584" y="308610"/>
                  </a:lnTo>
                  <a:lnTo>
                    <a:pt x="2000726" y="332613"/>
                  </a:lnTo>
                  <a:lnTo>
                    <a:pt x="1987486" y="352234"/>
                  </a:lnTo>
                  <a:lnTo>
                    <a:pt x="1967864" y="365474"/>
                  </a:lnTo>
                  <a:lnTo>
                    <a:pt x="1943862" y="370332"/>
                  </a:lnTo>
                  <a:lnTo>
                    <a:pt x="61722" y="370332"/>
                  </a:lnTo>
                  <a:lnTo>
                    <a:pt x="37719" y="365474"/>
                  </a:lnTo>
                  <a:lnTo>
                    <a:pt x="18097" y="352234"/>
                  </a:lnTo>
                  <a:lnTo>
                    <a:pt x="4857" y="332613"/>
                  </a:lnTo>
                  <a:lnTo>
                    <a:pt x="0" y="308610"/>
                  </a:lnTo>
                  <a:lnTo>
                    <a:pt x="0" y="61722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23282" y="1850898"/>
            <a:ext cx="1757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BU21EECE0100515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925056" y="1773935"/>
            <a:ext cx="4604385" cy="396240"/>
            <a:chOff x="6925056" y="1773935"/>
            <a:chExt cx="4604385" cy="396240"/>
          </a:xfrm>
        </p:grpSpPr>
        <p:sp>
          <p:nvSpPr>
            <p:cNvPr id="46" name="object 46"/>
            <p:cNvSpPr/>
            <p:nvPr/>
          </p:nvSpPr>
          <p:spPr>
            <a:xfrm>
              <a:off x="6938010" y="1786889"/>
              <a:ext cx="4578350" cy="370840"/>
            </a:xfrm>
            <a:custGeom>
              <a:avLst/>
              <a:gdLst/>
              <a:ahLst/>
              <a:cxnLst/>
              <a:rect l="l" t="t" r="r" b="b"/>
              <a:pathLst>
                <a:path w="4578350" h="370839">
                  <a:moveTo>
                    <a:pt x="4516374" y="0"/>
                  </a:moveTo>
                  <a:lnTo>
                    <a:pt x="61722" y="0"/>
                  </a:lnTo>
                  <a:lnTo>
                    <a:pt x="37719" y="4857"/>
                  </a:lnTo>
                  <a:lnTo>
                    <a:pt x="18097" y="18097"/>
                  </a:lnTo>
                  <a:lnTo>
                    <a:pt x="4857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9" y="365474"/>
                  </a:lnTo>
                  <a:lnTo>
                    <a:pt x="61722" y="370332"/>
                  </a:lnTo>
                  <a:lnTo>
                    <a:pt x="4516374" y="370332"/>
                  </a:lnTo>
                  <a:lnTo>
                    <a:pt x="4540377" y="365474"/>
                  </a:lnTo>
                  <a:lnTo>
                    <a:pt x="4559998" y="352234"/>
                  </a:lnTo>
                  <a:lnTo>
                    <a:pt x="4573238" y="332613"/>
                  </a:lnTo>
                  <a:lnTo>
                    <a:pt x="4578096" y="308610"/>
                  </a:lnTo>
                  <a:lnTo>
                    <a:pt x="4578096" y="61722"/>
                  </a:lnTo>
                  <a:lnTo>
                    <a:pt x="4573238" y="37719"/>
                  </a:lnTo>
                  <a:lnTo>
                    <a:pt x="4559998" y="18097"/>
                  </a:lnTo>
                  <a:lnTo>
                    <a:pt x="4540377" y="4857"/>
                  </a:lnTo>
                  <a:lnTo>
                    <a:pt x="45163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38010" y="1786889"/>
              <a:ext cx="4578350" cy="370840"/>
            </a:xfrm>
            <a:custGeom>
              <a:avLst/>
              <a:gdLst/>
              <a:ahLst/>
              <a:cxnLst/>
              <a:rect l="l" t="t" r="r" b="b"/>
              <a:pathLst>
                <a:path w="4578350" h="370839">
                  <a:moveTo>
                    <a:pt x="0" y="61722"/>
                  </a:moveTo>
                  <a:lnTo>
                    <a:pt x="4857" y="37719"/>
                  </a:lnTo>
                  <a:lnTo>
                    <a:pt x="18097" y="18097"/>
                  </a:lnTo>
                  <a:lnTo>
                    <a:pt x="37719" y="4857"/>
                  </a:lnTo>
                  <a:lnTo>
                    <a:pt x="61722" y="0"/>
                  </a:lnTo>
                  <a:lnTo>
                    <a:pt x="4516374" y="0"/>
                  </a:lnTo>
                  <a:lnTo>
                    <a:pt x="4540377" y="4857"/>
                  </a:lnTo>
                  <a:lnTo>
                    <a:pt x="4559998" y="18097"/>
                  </a:lnTo>
                  <a:lnTo>
                    <a:pt x="4573238" y="37719"/>
                  </a:lnTo>
                  <a:lnTo>
                    <a:pt x="4578096" y="61722"/>
                  </a:lnTo>
                  <a:lnTo>
                    <a:pt x="4578096" y="308610"/>
                  </a:lnTo>
                  <a:lnTo>
                    <a:pt x="4573238" y="332613"/>
                  </a:lnTo>
                  <a:lnTo>
                    <a:pt x="4559998" y="352234"/>
                  </a:lnTo>
                  <a:lnTo>
                    <a:pt x="4540377" y="365474"/>
                  </a:lnTo>
                  <a:lnTo>
                    <a:pt x="4516374" y="370332"/>
                  </a:lnTo>
                  <a:lnTo>
                    <a:pt x="61722" y="370332"/>
                  </a:lnTo>
                  <a:lnTo>
                    <a:pt x="37719" y="365474"/>
                  </a:lnTo>
                  <a:lnTo>
                    <a:pt x="18097" y="352234"/>
                  </a:lnTo>
                  <a:lnTo>
                    <a:pt x="4857" y="332613"/>
                  </a:lnTo>
                  <a:lnTo>
                    <a:pt x="0" y="308610"/>
                  </a:lnTo>
                  <a:lnTo>
                    <a:pt x="0" y="61722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234933" y="1820418"/>
            <a:ext cx="188213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Lakshmi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Vignesh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93063" y="2819400"/>
            <a:ext cx="1225550" cy="992505"/>
            <a:chOff x="893063" y="2819400"/>
            <a:chExt cx="1225550" cy="992505"/>
          </a:xfrm>
        </p:grpSpPr>
        <p:sp>
          <p:nvSpPr>
            <p:cNvPr id="50" name="object 50"/>
            <p:cNvSpPr/>
            <p:nvPr/>
          </p:nvSpPr>
          <p:spPr>
            <a:xfrm>
              <a:off x="906017" y="2846069"/>
              <a:ext cx="1199515" cy="940435"/>
            </a:xfrm>
            <a:custGeom>
              <a:avLst/>
              <a:gdLst/>
              <a:ahLst/>
              <a:cxnLst/>
              <a:rect l="l" t="t" r="r" b="b"/>
              <a:pathLst>
                <a:path w="1199514" h="940435">
                  <a:moveTo>
                    <a:pt x="1042669" y="0"/>
                  </a:moveTo>
                  <a:lnTo>
                    <a:pt x="156718" y="0"/>
                  </a:lnTo>
                  <a:lnTo>
                    <a:pt x="107183" y="7983"/>
                  </a:lnTo>
                  <a:lnTo>
                    <a:pt x="64163" y="30219"/>
                  </a:lnTo>
                  <a:lnTo>
                    <a:pt x="30238" y="64136"/>
                  </a:lnTo>
                  <a:lnTo>
                    <a:pt x="7989" y="107159"/>
                  </a:lnTo>
                  <a:lnTo>
                    <a:pt x="0" y="156717"/>
                  </a:lnTo>
                  <a:lnTo>
                    <a:pt x="0" y="783589"/>
                  </a:lnTo>
                  <a:lnTo>
                    <a:pt x="7989" y="833148"/>
                  </a:lnTo>
                  <a:lnTo>
                    <a:pt x="30238" y="876171"/>
                  </a:lnTo>
                  <a:lnTo>
                    <a:pt x="64163" y="910088"/>
                  </a:lnTo>
                  <a:lnTo>
                    <a:pt x="107183" y="932324"/>
                  </a:lnTo>
                  <a:lnTo>
                    <a:pt x="156718" y="940307"/>
                  </a:lnTo>
                  <a:lnTo>
                    <a:pt x="1042669" y="940307"/>
                  </a:lnTo>
                  <a:lnTo>
                    <a:pt x="1092228" y="932324"/>
                  </a:lnTo>
                  <a:lnTo>
                    <a:pt x="1135251" y="910088"/>
                  </a:lnTo>
                  <a:lnTo>
                    <a:pt x="1169168" y="876171"/>
                  </a:lnTo>
                  <a:lnTo>
                    <a:pt x="1191404" y="833148"/>
                  </a:lnTo>
                  <a:lnTo>
                    <a:pt x="1199388" y="783589"/>
                  </a:lnTo>
                  <a:lnTo>
                    <a:pt x="1199388" y="156717"/>
                  </a:lnTo>
                  <a:lnTo>
                    <a:pt x="1191404" y="107159"/>
                  </a:lnTo>
                  <a:lnTo>
                    <a:pt x="1169168" y="64136"/>
                  </a:lnTo>
                  <a:lnTo>
                    <a:pt x="1135251" y="30219"/>
                  </a:lnTo>
                  <a:lnTo>
                    <a:pt x="1092228" y="7983"/>
                  </a:lnTo>
                  <a:lnTo>
                    <a:pt x="10426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6017" y="2846069"/>
              <a:ext cx="1199515" cy="940435"/>
            </a:xfrm>
            <a:custGeom>
              <a:avLst/>
              <a:gdLst/>
              <a:ahLst/>
              <a:cxnLst/>
              <a:rect l="l" t="t" r="r" b="b"/>
              <a:pathLst>
                <a:path w="1199514" h="940435">
                  <a:moveTo>
                    <a:pt x="0" y="156717"/>
                  </a:moveTo>
                  <a:lnTo>
                    <a:pt x="7989" y="107159"/>
                  </a:lnTo>
                  <a:lnTo>
                    <a:pt x="30238" y="64136"/>
                  </a:lnTo>
                  <a:lnTo>
                    <a:pt x="64163" y="30219"/>
                  </a:lnTo>
                  <a:lnTo>
                    <a:pt x="107183" y="7983"/>
                  </a:lnTo>
                  <a:lnTo>
                    <a:pt x="156718" y="0"/>
                  </a:lnTo>
                  <a:lnTo>
                    <a:pt x="1042669" y="0"/>
                  </a:lnTo>
                  <a:lnTo>
                    <a:pt x="1092228" y="7983"/>
                  </a:lnTo>
                  <a:lnTo>
                    <a:pt x="1135251" y="30219"/>
                  </a:lnTo>
                  <a:lnTo>
                    <a:pt x="1169168" y="64136"/>
                  </a:lnTo>
                  <a:lnTo>
                    <a:pt x="1191404" y="107159"/>
                  </a:lnTo>
                  <a:lnTo>
                    <a:pt x="1199388" y="156717"/>
                  </a:lnTo>
                  <a:lnTo>
                    <a:pt x="1199388" y="783589"/>
                  </a:lnTo>
                  <a:lnTo>
                    <a:pt x="1191404" y="833148"/>
                  </a:lnTo>
                  <a:lnTo>
                    <a:pt x="1169168" y="876171"/>
                  </a:lnTo>
                  <a:lnTo>
                    <a:pt x="1135251" y="910088"/>
                  </a:lnTo>
                  <a:lnTo>
                    <a:pt x="1092228" y="932324"/>
                  </a:lnTo>
                  <a:lnTo>
                    <a:pt x="1042669" y="940307"/>
                  </a:lnTo>
                  <a:lnTo>
                    <a:pt x="156718" y="940307"/>
                  </a:lnTo>
                  <a:lnTo>
                    <a:pt x="107183" y="932324"/>
                  </a:lnTo>
                  <a:lnTo>
                    <a:pt x="64163" y="910088"/>
                  </a:lnTo>
                  <a:lnTo>
                    <a:pt x="30238" y="876171"/>
                  </a:lnTo>
                  <a:lnTo>
                    <a:pt x="7989" y="833148"/>
                  </a:lnTo>
                  <a:lnTo>
                    <a:pt x="0" y="783589"/>
                  </a:lnTo>
                  <a:lnTo>
                    <a:pt x="0" y="15671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615" y="2845307"/>
              <a:ext cx="739140" cy="94030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05661" y="2832353"/>
              <a:ext cx="765175" cy="966469"/>
            </a:xfrm>
            <a:custGeom>
              <a:avLst/>
              <a:gdLst/>
              <a:ahLst/>
              <a:cxnLst/>
              <a:rect l="l" t="t" r="r" b="b"/>
              <a:pathLst>
                <a:path w="765175" h="966470">
                  <a:moveTo>
                    <a:pt x="0" y="966216"/>
                  </a:moveTo>
                  <a:lnTo>
                    <a:pt x="765048" y="966216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966216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746248" y="3119627"/>
            <a:ext cx="1899285" cy="394970"/>
            <a:chOff x="2746248" y="3119627"/>
            <a:chExt cx="1899285" cy="394970"/>
          </a:xfrm>
        </p:grpSpPr>
        <p:sp>
          <p:nvSpPr>
            <p:cNvPr id="55" name="object 55"/>
            <p:cNvSpPr/>
            <p:nvPr/>
          </p:nvSpPr>
          <p:spPr>
            <a:xfrm>
              <a:off x="2759202" y="3132581"/>
              <a:ext cx="1873250" cy="368935"/>
            </a:xfrm>
            <a:custGeom>
              <a:avLst/>
              <a:gdLst/>
              <a:ahLst/>
              <a:cxnLst/>
              <a:rect l="l" t="t" r="r" b="b"/>
              <a:pathLst>
                <a:path w="1873250" h="368935">
                  <a:moveTo>
                    <a:pt x="1811527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1811527" y="368807"/>
                  </a:lnTo>
                  <a:lnTo>
                    <a:pt x="1835437" y="363972"/>
                  </a:lnTo>
                  <a:lnTo>
                    <a:pt x="1854977" y="350789"/>
                  </a:lnTo>
                  <a:lnTo>
                    <a:pt x="1868160" y="331249"/>
                  </a:lnTo>
                  <a:lnTo>
                    <a:pt x="1872996" y="307339"/>
                  </a:lnTo>
                  <a:lnTo>
                    <a:pt x="1872996" y="61467"/>
                  </a:lnTo>
                  <a:lnTo>
                    <a:pt x="1868160" y="37558"/>
                  </a:lnTo>
                  <a:lnTo>
                    <a:pt x="1854977" y="18018"/>
                  </a:lnTo>
                  <a:lnTo>
                    <a:pt x="1835437" y="4835"/>
                  </a:lnTo>
                  <a:lnTo>
                    <a:pt x="18115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59202" y="3132581"/>
              <a:ext cx="1873250" cy="368935"/>
            </a:xfrm>
            <a:custGeom>
              <a:avLst/>
              <a:gdLst/>
              <a:ahLst/>
              <a:cxnLst/>
              <a:rect l="l" t="t" r="r" b="b"/>
              <a:pathLst>
                <a:path w="187325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1811527" y="0"/>
                  </a:lnTo>
                  <a:lnTo>
                    <a:pt x="1835437" y="4835"/>
                  </a:lnTo>
                  <a:lnTo>
                    <a:pt x="1854977" y="18018"/>
                  </a:lnTo>
                  <a:lnTo>
                    <a:pt x="1868160" y="37558"/>
                  </a:lnTo>
                  <a:lnTo>
                    <a:pt x="1872996" y="61467"/>
                  </a:lnTo>
                  <a:lnTo>
                    <a:pt x="1872996" y="307339"/>
                  </a:lnTo>
                  <a:lnTo>
                    <a:pt x="1868160" y="331249"/>
                  </a:lnTo>
                  <a:lnTo>
                    <a:pt x="1854977" y="350789"/>
                  </a:lnTo>
                  <a:lnTo>
                    <a:pt x="1835437" y="363972"/>
                  </a:lnTo>
                  <a:lnTo>
                    <a:pt x="1811527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005708" y="3160521"/>
            <a:ext cx="137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EECE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AI/ML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86884" y="3119627"/>
            <a:ext cx="2032000" cy="394970"/>
            <a:chOff x="4786884" y="3119627"/>
            <a:chExt cx="2032000" cy="394970"/>
          </a:xfrm>
        </p:grpSpPr>
        <p:sp>
          <p:nvSpPr>
            <p:cNvPr id="59" name="object 59"/>
            <p:cNvSpPr/>
            <p:nvPr/>
          </p:nvSpPr>
          <p:spPr>
            <a:xfrm>
              <a:off x="4799838" y="3132581"/>
              <a:ext cx="2005964" cy="368935"/>
            </a:xfrm>
            <a:custGeom>
              <a:avLst/>
              <a:gdLst/>
              <a:ahLst/>
              <a:cxnLst/>
              <a:rect l="l" t="t" r="r" b="b"/>
              <a:pathLst>
                <a:path w="2005965" h="368935">
                  <a:moveTo>
                    <a:pt x="1944115" y="0"/>
                  </a:moveTo>
                  <a:lnTo>
                    <a:pt x="61467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7" y="368807"/>
                  </a:lnTo>
                  <a:lnTo>
                    <a:pt x="1944115" y="368807"/>
                  </a:lnTo>
                  <a:lnTo>
                    <a:pt x="1968025" y="363972"/>
                  </a:lnTo>
                  <a:lnTo>
                    <a:pt x="1987565" y="350789"/>
                  </a:lnTo>
                  <a:lnTo>
                    <a:pt x="2000748" y="331249"/>
                  </a:lnTo>
                  <a:lnTo>
                    <a:pt x="2005584" y="307339"/>
                  </a:lnTo>
                  <a:lnTo>
                    <a:pt x="2005584" y="61467"/>
                  </a:lnTo>
                  <a:lnTo>
                    <a:pt x="2000748" y="37558"/>
                  </a:lnTo>
                  <a:lnTo>
                    <a:pt x="1987565" y="18018"/>
                  </a:lnTo>
                  <a:lnTo>
                    <a:pt x="1968025" y="4835"/>
                  </a:lnTo>
                  <a:lnTo>
                    <a:pt x="19441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9838" y="3132581"/>
              <a:ext cx="2005964" cy="368935"/>
            </a:xfrm>
            <a:custGeom>
              <a:avLst/>
              <a:gdLst/>
              <a:ahLst/>
              <a:cxnLst/>
              <a:rect l="l" t="t" r="r" b="b"/>
              <a:pathLst>
                <a:path w="2005965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7" y="0"/>
                  </a:lnTo>
                  <a:lnTo>
                    <a:pt x="1944115" y="0"/>
                  </a:lnTo>
                  <a:lnTo>
                    <a:pt x="1968025" y="4835"/>
                  </a:lnTo>
                  <a:lnTo>
                    <a:pt x="1987565" y="18018"/>
                  </a:lnTo>
                  <a:lnTo>
                    <a:pt x="2000748" y="37558"/>
                  </a:lnTo>
                  <a:lnTo>
                    <a:pt x="2005584" y="61467"/>
                  </a:lnTo>
                  <a:lnTo>
                    <a:pt x="2005584" y="307339"/>
                  </a:lnTo>
                  <a:lnTo>
                    <a:pt x="2000748" y="331249"/>
                  </a:lnTo>
                  <a:lnTo>
                    <a:pt x="1987565" y="350789"/>
                  </a:lnTo>
                  <a:lnTo>
                    <a:pt x="1968025" y="363972"/>
                  </a:lnTo>
                  <a:lnTo>
                    <a:pt x="1944115" y="368807"/>
                  </a:lnTo>
                  <a:lnTo>
                    <a:pt x="61467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923282" y="3192526"/>
            <a:ext cx="1757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BU21EECE0100104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925056" y="3119627"/>
            <a:ext cx="4604385" cy="394970"/>
            <a:chOff x="6925056" y="3119627"/>
            <a:chExt cx="4604385" cy="394970"/>
          </a:xfrm>
        </p:grpSpPr>
        <p:sp>
          <p:nvSpPr>
            <p:cNvPr id="63" name="object 63"/>
            <p:cNvSpPr/>
            <p:nvPr/>
          </p:nvSpPr>
          <p:spPr>
            <a:xfrm>
              <a:off x="6938010" y="3132581"/>
              <a:ext cx="4578350" cy="368935"/>
            </a:xfrm>
            <a:custGeom>
              <a:avLst/>
              <a:gdLst/>
              <a:ahLst/>
              <a:cxnLst/>
              <a:rect l="l" t="t" r="r" b="b"/>
              <a:pathLst>
                <a:path w="4578350" h="368935">
                  <a:moveTo>
                    <a:pt x="4516628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4516628" y="368807"/>
                  </a:lnTo>
                  <a:lnTo>
                    <a:pt x="4540537" y="363972"/>
                  </a:lnTo>
                  <a:lnTo>
                    <a:pt x="4560077" y="350789"/>
                  </a:lnTo>
                  <a:lnTo>
                    <a:pt x="4573260" y="331249"/>
                  </a:lnTo>
                  <a:lnTo>
                    <a:pt x="4578096" y="307339"/>
                  </a:lnTo>
                  <a:lnTo>
                    <a:pt x="4578096" y="61467"/>
                  </a:lnTo>
                  <a:lnTo>
                    <a:pt x="4573260" y="37558"/>
                  </a:lnTo>
                  <a:lnTo>
                    <a:pt x="4560077" y="18018"/>
                  </a:lnTo>
                  <a:lnTo>
                    <a:pt x="4540537" y="4835"/>
                  </a:lnTo>
                  <a:lnTo>
                    <a:pt x="45166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38010" y="3132581"/>
              <a:ext cx="4578350" cy="368935"/>
            </a:xfrm>
            <a:custGeom>
              <a:avLst/>
              <a:gdLst/>
              <a:ahLst/>
              <a:cxnLst/>
              <a:rect l="l" t="t" r="r" b="b"/>
              <a:pathLst>
                <a:path w="457835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4516628" y="0"/>
                  </a:lnTo>
                  <a:lnTo>
                    <a:pt x="4540537" y="4835"/>
                  </a:lnTo>
                  <a:lnTo>
                    <a:pt x="4560077" y="18018"/>
                  </a:lnTo>
                  <a:lnTo>
                    <a:pt x="4573260" y="37558"/>
                  </a:lnTo>
                  <a:lnTo>
                    <a:pt x="4578096" y="61467"/>
                  </a:lnTo>
                  <a:lnTo>
                    <a:pt x="4578096" y="307339"/>
                  </a:lnTo>
                  <a:lnTo>
                    <a:pt x="4573260" y="331249"/>
                  </a:lnTo>
                  <a:lnTo>
                    <a:pt x="4560077" y="350789"/>
                  </a:lnTo>
                  <a:lnTo>
                    <a:pt x="4540537" y="363972"/>
                  </a:lnTo>
                  <a:lnTo>
                    <a:pt x="4516628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227314" y="3184905"/>
            <a:ext cx="20237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Moda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SriRangaManjula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93063" y="4110228"/>
            <a:ext cx="1225550" cy="966469"/>
            <a:chOff x="893063" y="4110228"/>
            <a:chExt cx="1225550" cy="966469"/>
          </a:xfrm>
        </p:grpSpPr>
        <p:sp>
          <p:nvSpPr>
            <p:cNvPr id="67" name="object 67"/>
            <p:cNvSpPr/>
            <p:nvPr/>
          </p:nvSpPr>
          <p:spPr>
            <a:xfrm>
              <a:off x="906017" y="4123182"/>
              <a:ext cx="1199515" cy="940435"/>
            </a:xfrm>
            <a:custGeom>
              <a:avLst/>
              <a:gdLst/>
              <a:ahLst/>
              <a:cxnLst/>
              <a:rect l="l" t="t" r="r" b="b"/>
              <a:pathLst>
                <a:path w="1199514" h="940435">
                  <a:moveTo>
                    <a:pt x="1042669" y="0"/>
                  </a:moveTo>
                  <a:lnTo>
                    <a:pt x="156718" y="0"/>
                  </a:lnTo>
                  <a:lnTo>
                    <a:pt x="107183" y="7983"/>
                  </a:lnTo>
                  <a:lnTo>
                    <a:pt x="64163" y="30219"/>
                  </a:lnTo>
                  <a:lnTo>
                    <a:pt x="30238" y="64136"/>
                  </a:lnTo>
                  <a:lnTo>
                    <a:pt x="7989" y="107159"/>
                  </a:lnTo>
                  <a:lnTo>
                    <a:pt x="0" y="156718"/>
                  </a:lnTo>
                  <a:lnTo>
                    <a:pt x="0" y="783590"/>
                  </a:lnTo>
                  <a:lnTo>
                    <a:pt x="7989" y="833148"/>
                  </a:lnTo>
                  <a:lnTo>
                    <a:pt x="30238" y="876171"/>
                  </a:lnTo>
                  <a:lnTo>
                    <a:pt x="64163" y="910088"/>
                  </a:lnTo>
                  <a:lnTo>
                    <a:pt x="107183" y="932324"/>
                  </a:lnTo>
                  <a:lnTo>
                    <a:pt x="156718" y="940308"/>
                  </a:lnTo>
                  <a:lnTo>
                    <a:pt x="1042669" y="940308"/>
                  </a:lnTo>
                  <a:lnTo>
                    <a:pt x="1092228" y="932324"/>
                  </a:lnTo>
                  <a:lnTo>
                    <a:pt x="1135251" y="910088"/>
                  </a:lnTo>
                  <a:lnTo>
                    <a:pt x="1169168" y="876171"/>
                  </a:lnTo>
                  <a:lnTo>
                    <a:pt x="1191404" y="833148"/>
                  </a:lnTo>
                  <a:lnTo>
                    <a:pt x="1199388" y="783590"/>
                  </a:lnTo>
                  <a:lnTo>
                    <a:pt x="1199388" y="156718"/>
                  </a:lnTo>
                  <a:lnTo>
                    <a:pt x="1191404" y="107159"/>
                  </a:lnTo>
                  <a:lnTo>
                    <a:pt x="1169168" y="64136"/>
                  </a:lnTo>
                  <a:lnTo>
                    <a:pt x="1135251" y="30219"/>
                  </a:lnTo>
                  <a:lnTo>
                    <a:pt x="1092228" y="7983"/>
                  </a:lnTo>
                  <a:lnTo>
                    <a:pt x="10426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06017" y="4123182"/>
              <a:ext cx="1199515" cy="940435"/>
            </a:xfrm>
            <a:custGeom>
              <a:avLst/>
              <a:gdLst/>
              <a:ahLst/>
              <a:cxnLst/>
              <a:rect l="l" t="t" r="r" b="b"/>
              <a:pathLst>
                <a:path w="1199514" h="940435">
                  <a:moveTo>
                    <a:pt x="0" y="156718"/>
                  </a:moveTo>
                  <a:lnTo>
                    <a:pt x="7989" y="107159"/>
                  </a:lnTo>
                  <a:lnTo>
                    <a:pt x="30238" y="64136"/>
                  </a:lnTo>
                  <a:lnTo>
                    <a:pt x="64163" y="30219"/>
                  </a:lnTo>
                  <a:lnTo>
                    <a:pt x="107183" y="7983"/>
                  </a:lnTo>
                  <a:lnTo>
                    <a:pt x="156718" y="0"/>
                  </a:lnTo>
                  <a:lnTo>
                    <a:pt x="1042669" y="0"/>
                  </a:lnTo>
                  <a:lnTo>
                    <a:pt x="1092228" y="7983"/>
                  </a:lnTo>
                  <a:lnTo>
                    <a:pt x="1135251" y="30219"/>
                  </a:lnTo>
                  <a:lnTo>
                    <a:pt x="1169168" y="64136"/>
                  </a:lnTo>
                  <a:lnTo>
                    <a:pt x="1191404" y="107159"/>
                  </a:lnTo>
                  <a:lnTo>
                    <a:pt x="1199388" y="156718"/>
                  </a:lnTo>
                  <a:lnTo>
                    <a:pt x="1199388" y="783590"/>
                  </a:lnTo>
                  <a:lnTo>
                    <a:pt x="1191404" y="833148"/>
                  </a:lnTo>
                  <a:lnTo>
                    <a:pt x="1169168" y="876171"/>
                  </a:lnTo>
                  <a:lnTo>
                    <a:pt x="1135251" y="910088"/>
                  </a:lnTo>
                  <a:lnTo>
                    <a:pt x="1092228" y="932324"/>
                  </a:lnTo>
                  <a:lnTo>
                    <a:pt x="1042669" y="940308"/>
                  </a:lnTo>
                  <a:lnTo>
                    <a:pt x="156718" y="940308"/>
                  </a:lnTo>
                  <a:lnTo>
                    <a:pt x="107183" y="932324"/>
                  </a:lnTo>
                  <a:lnTo>
                    <a:pt x="64163" y="910088"/>
                  </a:lnTo>
                  <a:lnTo>
                    <a:pt x="30238" y="876171"/>
                  </a:lnTo>
                  <a:lnTo>
                    <a:pt x="7989" y="833148"/>
                  </a:lnTo>
                  <a:lnTo>
                    <a:pt x="0" y="783590"/>
                  </a:lnTo>
                  <a:lnTo>
                    <a:pt x="0" y="156718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615" y="4122420"/>
              <a:ext cx="739140" cy="940308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2746248" y="4396740"/>
            <a:ext cx="1899285" cy="394970"/>
            <a:chOff x="2746248" y="4396740"/>
            <a:chExt cx="1899285" cy="394970"/>
          </a:xfrm>
        </p:grpSpPr>
        <p:sp>
          <p:nvSpPr>
            <p:cNvPr id="71" name="object 71"/>
            <p:cNvSpPr/>
            <p:nvPr/>
          </p:nvSpPr>
          <p:spPr>
            <a:xfrm>
              <a:off x="2759202" y="4409694"/>
              <a:ext cx="1873250" cy="368935"/>
            </a:xfrm>
            <a:custGeom>
              <a:avLst/>
              <a:gdLst/>
              <a:ahLst/>
              <a:cxnLst/>
              <a:rect l="l" t="t" r="r" b="b"/>
              <a:pathLst>
                <a:path w="1873250" h="368935">
                  <a:moveTo>
                    <a:pt x="1811527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1811527" y="368807"/>
                  </a:lnTo>
                  <a:lnTo>
                    <a:pt x="1835437" y="363972"/>
                  </a:lnTo>
                  <a:lnTo>
                    <a:pt x="1854977" y="350789"/>
                  </a:lnTo>
                  <a:lnTo>
                    <a:pt x="1868160" y="331249"/>
                  </a:lnTo>
                  <a:lnTo>
                    <a:pt x="1872996" y="307339"/>
                  </a:lnTo>
                  <a:lnTo>
                    <a:pt x="1872996" y="61467"/>
                  </a:lnTo>
                  <a:lnTo>
                    <a:pt x="1868160" y="37558"/>
                  </a:lnTo>
                  <a:lnTo>
                    <a:pt x="1854977" y="18018"/>
                  </a:lnTo>
                  <a:lnTo>
                    <a:pt x="1835437" y="4835"/>
                  </a:lnTo>
                  <a:lnTo>
                    <a:pt x="18115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59202" y="4409694"/>
              <a:ext cx="1873250" cy="368935"/>
            </a:xfrm>
            <a:custGeom>
              <a:avLst/>
              <a:gdLst/>
              <a:ahLst/>
              <a:cxnLst/>
              <a:rect l="l" t="t" r="r" b="b"/>
              <a:pathLst>
                <a:path w="187325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1811527" y="0"/>
                  </a:lnTo>
                  <a:lnTo>
                    <a:pt x="1835437" y="4835"/>
                  </a:lnTo>
                  <a:lnTo>
                    <a:pt x="1854977" y="18018"/>
                  </a:lnTo>
                  <a:lnTo>
                    <a:pt x="1868160" y="37558"/>
                  </a:lnTo>
                  <a:lnTo>
                    <a:pt x="1872996" y="61467"/>
                  </a:lnTo>
                  <a:lnTo>
                    <a:pt x="1872996" y="307339"/>
                  </a:lnTo>
                  <a:lnTo>
                    <a:pt x="1868160" y="331249"/>
                  </a:lnTo>
                  <a:lnTo>
                    <a:pt x="1854977" y="350789"/>
                  </a:lnTo>
                  <a:lnTo>
                    <a:pt x="1835437" y="363972"/>
                  </a:lnTo>
                  <a:lnTo>
                    <a:pt x="1811527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385184" y="4437710"/>
            <a:ext cx="619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EECE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86884" y="4396740"/>
            <a:ext cx="2032000" cy="394970"/>
            <a:chOff x="4786884" y="4396740"/>
            <a:chExt cx="2032000" cy="394970"/>
          </a:xfrm>
        </p:grpSpPr>
        <p:sp>
          <p:nvSpPr>
            <p:cNvPr id="75" name="object 75"/>
            <p:cNvSpPr/>
            <p:nvPr/>
          </p:nvSpPr>
          <p:spPr>
            <a:xfrm>
              <a:off x="4799838" y="4409694"/>
              <a:ext cx="2005964" cy="368935"/>
            </a:xfrm>
            <a:custGeom>
              <a:avLst/>
              <a:gdLst/>
              <a:ahLst/>
              <a:cxnLst/>
              <a:rect l="l" t="t" r="r" b="b"/>
              <a:pathLst>
                <a:path w="2005965" h="368935">
                  <a:moveTo>
                    <a:pt x="1944115" y="0"/>
                  </a:moveTo>
                  <a:lnTo>
                    <a:pt x="61467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7" y="368807"/>
                  </a:lnTo>
                  <a:lnTo>
                    <a:pt x="1944115" y="368807"/>
                  </a:lnTo>
                  <a:lnTo>
                    <a:pt x="1968025" y="363972"/>
                  </a:lnTo>
                  <a:lnTo>
                    <a:pt x="1987565" y="350789"/>
                  </a:lnTo>
                  <a:lnTo>
                    <a:pt x="2000748" y="331249"/>
                  </a:lnTo>
                  <a:lnTo>
                    <a:pt x="2005584" y="307339"/>
                  </a:lnTo>
                  <a:lnTo>
                    <a:pt x="2005584" y="61467"/>
                  </a:lnTo>
                  <a:lnTo>
                    <a:pt x="2000748" y="37558"/>
                  </a:lnTo>
                  <a:lnTo>
                    <a:pt x="1987565" y="18018"/>
                  </a:lnTo>
                  <a:lnTo>
                    <a:pt x="1968025" y="4835"/>
                  </a:lnTo>
                  <a:lnTo>
                    <a:pt x="19441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99838" y="4409694"/>
              <a:ext cx="2005964" cy="368935"/>
            </a:xfrm>
            <a:custGeom>
              <a:avLst/>
              <a:gdLst/>
              <a:ahLst/>
              <a:cxnLst/>
              <a:rect l="l" t="t" r="r" b="b"/>
              <a:pathLst>
                <a:path w="2005965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7" y="0"/>
                  </a:lnTo>
                  <a:lnTo>
                    <a:pt x="1944115" y="0"/>
                  </a:lnTo>
                  <a:lnTo>
                    <a:pt x="1968025" y="4835"/>
                  </a:lnTo>
                  <a:lnTo>
                    <a:pt x="1987565" y="18018"/>
                  </a:lnTo>
                  <a:lnTo>
                    <a:pt x="2000748" y="37558"/>
                  </a:lnTo>
                  <a:lnTo>
                    <a:pt x="2005584" y="61467"/>
                  </a:lnTo>
                  <a:lnTo>
                    <a:pt x="2005584" y="307339"/>
                  </a:lnTo>
                  <a:lnTo>
                    <a:pt x="2000748" y="331249"/>
                  </a:lnTo>
                  <a:lnTo>
                    <a:pt x="1987565" y="350789"/>
                  </a:lnTo>
                  <a:lnTo>
                    <a:pt x="1968025" y="363972"/>
                  </a:lnTo>
                  <a:lnTo>
                    <a:pt x="1944115" y="368807"/>
                  </a:lnTo>
                  <a:lnTo>
                    <a:pt x="61467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923282" y="4470272"/>
            <a:ext cx="1757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BU21EECE0100487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925056" y="4396740"/>
            <a:ext cx="4604385" cy="394970"/>
            <a:chOff x="6925056" y="4396740"/>
            <a:chExt cx="4604385" cy="394970"/>
          </a:xfrm>
        </p:grpSpPr>
        <p:sp>
          <p:nvSpPr>
            <p:cNvPr id="79" name="object 79"/>
            <p:cNvSpPr/>
            <p:nvPr/>
          </p:nvSpPr>
          <p:spPr>
            <a:xfrm>
              <a:off x="6938010" y="4409694"/>
              <a:ext cx="4578350" cy="368935"/>
            </a:xfrm>
            <a:custGeom>
              <a:avLst/>
              <a:gdLst/>
              <a:ahLst/>
              <a:cxnLst/>
              <a:rect l="l" t="t" r="r" b="b"/>
              <a:pathLst>
                <a:path w="4578350" h="368935">
                  <a:moveTo>
                    <a:pt x="4516628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4516628" y="368807"/>
                  </a:lnTo>
                  <a:lnTo>
                    <a:pt x="4540537" y="363972"/>
                  </a:lnTo>
                  <a:lnTo>
                    <a:pt x="4560077" y="350789"/>
                  </a:lnTo>
                  <a:lnTo>
                    <a:pt x="4573260" y="331249"/>
                  </a:lnTo>
                  <a:lnTo>
                    <a:pt x="4578096" y="307339"/>
                  </a:lnTo>
                  <a:lnTo>
                    <a:pt x="4578096" y="61467"/>
                  </a:lnTo>
                  <a:lnTo>
                    <a:pt x="4573260" y="37558"/>
                  </a:lnTo>
                  <a:lnTo>
                    <a:pt x="4560077" y="18018"/>
                  </a:lnTo>
                  <a:lnTo>
                    <a:pt x="4540537" y="4835"/>
                  </a:lnTo>
                  <a:lnTo>
                    <a:pt x="45166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38010" y="4409694"/>
              <a:ext cx="4578350" cy="368935"/>
            </a:xfrm>
            <a:custGeom>
              <a:avLst/>
              <a:gdLst/>
              <a:ahLst/>
              <a:cxnLst/>
              <a:rect l="l" t="t" r="r" b="b"/>
              <a:pathLst>
                <a:path w="457835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4516628" y="0"/>
                  </a:lnTo>
                  <a:lnTo>
                    <a:pt x="4540537" y="4835"/>
                  </a:lnTo>
                  <a:lnTo>
                    <a:pt x="4560077" y="18018"/>
                  </a:lnTo>
                  <a:lnTo>
                    <a:pt x="4573260" y="37558"/>
                  </a:lnTo>
                  <a:lnTo>
                    <a:pt x="4578096" y="61467"/>
                  </a:lnTo>
                  <a:lnTo>
                    <a:pt x="4578096" y="307339"/>
                  </a:lnTo>
                  <a:lnTo>
                    <a:pt x="4573260" y="331249"/>
                  </a:lnTo>
                  <a:lnTo>
                    <a:pt x="4560077" y="350789"/>
                  </a:lnTo>
                  <a:lnTo>
                    <a:pt x="4540537" y="363972"/>
                  </a:lnTo>
                  <a:lnTo>
                    <a:pt x="4516628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8227314" y="4462653"/>
            <a:ext cx="1490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Lalam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Jithendhra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872848" y="6589877"/>
            <a:ext cx="2781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335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22" y="1402841"/>
            <a:ext cx="9814798" cy="47777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532" y="251282"/>
            <a:ext cx="65443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Impleme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nt</a:t>
            </a: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tion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Re</a:t>
            </a:r>
            <a:r>
              <a:rPr sz="2400" b="1" spc="-110" dirty="0">
                <a:solidFill>
                  <a:srgbClr val="000000"/>
                </a:solidFill>
                <a:latin typeface="Verdana"/>
                <a:cs typeface="Verdana"/>
              </a:rPr>
              <a:t>su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ts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Verdana"/>
                <a:cs typeface="Verdana"/>
              </a:rPr>
              <a:t>Iter</a:t>
            </a:r>
            <a:r>
              <a:rPr sz="2400" b="1" spc="-229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tion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290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063" y="903224"/>
            <a:ext cx="10890885" cy="446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Iteration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: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Results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+</a:t>
            </a:r>
            <a:r>
              <a:rPr sz="1400" b="1" spc="-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Validation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against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the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use cases</a:t>
            </a:r>
            <a:r>
              <a:rPr sz="1400" b="1" spc="-3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and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test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cases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Iteration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YOLOv11n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with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10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Epochs</a:t>
            </a:r>
            <a:endParaRPr sz="14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initial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performance.</a:t>
            </a:r>
            <a:endParaRPr sz="1400">
              <a:latin typeface="Times New Roman"/>
              <a:cs typeface="Times New Roman"/>
            </a:endParaRPr>
          </a:p>
          <a:p>
            <a:pPr marL="253365" indent="-241300">
              <a:lnSpc>
                <a:spcPct val="100000"/>
              </a:lnSpc>
              <a:buFont typeface="Times New Roman"/>
              <a:buChar char="•"/>
              <a:tabLst>
                <a:tab pos="253365" algn="l"/>
                <a:tab pos="254000" algn="l"/>
              </a:tabLst>
            </a:pPr>
            <a:r>
              <a:rPr sz="1400" b="1" dirty="0">
                <a:latin typeface="Times New Roman"/>
                <a:cs typeface="Times New Roman"/>
              </a:rPr>
              <a:t>Result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expected.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failed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accurately, especially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real-time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Iteration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 YOLOv11n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with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20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Epochs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Improve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sz="1400" b="1" dirty="0">
                <a:latin typeface="Times New Roman"/>
                <a:cs typeface="Times New Roman"/>
              </a:rPr>
              <a:t>Result</a:t>
            </a:r>
            <a:r>
              <a:rPr sz="1400" dirty="0">
                <a:latin typeface="Times New Roman"/>
                <a:cs typeface="Times New Roman"/>
              </a:rPr>
              <a:t>: </a:t>
            </a:r>
            <a:r>
              <a:rPr sz="1400" spc="-5" dirty="0">
                <a:latin typeface="Times New Roman"/>
                <a:cs typeface="Times New Roman"/>
              </a:rPr>
              <a:t>The model </a:t>
            </a:r>
            <a:r>
              <a:rPr sz="1400" dirty="0">
                <a:latin typeface="Times New Roman"/>
                <a:cs typeface="Times New Roman"/>
              </a:rPr>
              <a:t>showed slight </a:t>
            </a:r>
            <a:r>
              <a:rPr sz="1400" spc="-5" dirty="0">
                <a:latin typeface="Times New Roman"/>
                <a:cs typeface="Times New Roman"/>
              </a:rPr>
              <a:t>improvement </a:t>
            </a:r>
            <a:r>
              <a:rPr sz="1400" dirty="0">
                <a:latin typeface="Times New Roman"/>
                <a:cs typeface="Times New Roman"/>
              </a:rPr>
              <a:t>but still had issues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accuracy, especially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detecting </a:t>
            </a:r>
            <a:r>
              <a:rPr sz="1400" spc="-5" dirty="0">
                <a:latin typeface="Times New Roman"/>
                <a:cs typeface="Times New Roman"/>
              </a:rPr>
              <a:t>smaller </a:t>
            </a:r>
            <a:r>
              <a:rPr sz="1400" dirty="0">
                <a:latin typeface="Times New Roman"/>
                <a:cs typeface="Times New Roman"/>
              </a:rPr>
              <a:t>vehicles and </a:t>
            </a:r>
            <a:r>
              <a:rPr sz="1400" spc="20" dirty="0">
                <a:latin typeface="Times New Roman"/>
                <a:cs typeface="Times New Roman"/>
              </a:rPr>
              <a:t>under </a:t>
            </a:r>
            <a:r>
              <a:rPr sz="1400" dirty="0">
                <a:latin typeface="Times New Roman"/>
                <a:cs typeface="Times New Roman"/>
              </a:rPr>
              <a:t>noisy or blurry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Iteration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 YOLOv11n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with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50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Epochs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buFont typeface="Times New Roman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dirty="0">
                <a:latin typeface="Times New Roman"/>
                <a:cs typeface="Times New Roman"/>
              </a:rPr>
              <a:t> performance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 50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further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augmentation.</a:t>
            </a:r>
            <a:endParaRPr sz="1400">
              <a:latin typeface="Times New Roman"/>
              <a:cs typeface="Times New Roman"/>
            </a:endParaRPr>
          </a:p>
          <a:p>
            <a:pPr marL="12700" marR="207010">
              <a:lnSpc>
                <a:spcPct val="100000"/>
              </a:lnSpc>
              <a:buFont typeface="Times New Roman"/>
              <a:buChar char="•"/>
              <a:tabLst>
                <a:tab pos="119380" algn="l"/>
              </a:tabLst>
            </a:pPr>
            <a:r>
              <a:rPr sz="1400" b="1" dirty="0">
                <a:latin typeface="Times New Roman"/>
                <a:cs typeface="Times New Roman"/>
              </a:rPr>
              <a:t>Result</a:t>
            </a:r>
            <a:r>
              <a:rPr sz="1400" dirty="0">
                <a:latin typeface="Times New Roman"/>
                <a:cs typeface="Times New Roman"/>
              </a:rPr>
              <a:t>: </a:t>
            </a:r>
            <a:r>
              <a:rPr sz="1400" spc="-5" dirty="0">
                <a:latin typeface="Times New Roman"/>
                <a:cs typeface="Times New Roman"/>
              </a:rPr>
              <a:t>The model </a:t>
            </a:r>
            <a:r>
              <a:rPr sz="1400" dirty="0">
                <a:latin typeface="Times New Roman"/>
                <a:cs typeface="Times New Roman"/>
              </a:rPr>
              <a:t>achieved significant </a:t>
            </a:r>
            <a:r>
              <a:rPr sz="1400" spc="-5" dirty="0">
                <a:latin typeface="Times New Roman"/>
                <a:cs typeface="Times New Roman"/>
              </a:rPr>
              <a:t>improvements, with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b="1" dirty="0">
                <a:latin typeface="Times New Roman"/>
                <a:cs typeface="Times New Roman"/>
              </a:rPr>
              <a:t>90% accuracy </a:t>
            </a:r>
            <a:r>
              <a:rPr sz="1400" dirty="0">
                <a:latin typeface="Times New Roman"/>
                <a:cs typeface="Times New Roman"/>
              </a:rPr>
              <a:t>in detecting vehicles such as ambulances, fire engines, and regular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lighting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 marL="119380" indent="-106680">
              <a:lnSpc>
                <a:spcPct val="100000"/>
              </a:lnSpc>
              <a:buFont typeface="Times New Roman"/>
              <a:buChar char="•"/>
              <a:tabLst>
                <a:tab pos="11938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Validation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532765" lvl="1" indent="-63500">
              <a:lnSpc>
                <a:spcPct val="100000"/>
              </a:lnSpc>
              <a:buSzPct val="92857"/>
              <a:buFont typeface="Times New Roman"/>
              <a:buChar char="•"/>
              <a:tabLst>
                <a:tab pos="533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Case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Validation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successfully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high-priority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adjusted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traffic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dynamically,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defined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cases.</a:t>
            </a:r>
            <a:endParaRPr sz="1400">
              <a:latin typeface="Times New Roman"/>
              <a:cs typeface="Times New Roman"/>
            </a:endParaRPr>
          </a:p>
          <a:p>
            <a:pPr marL="469900" marR="622935" lvl="1">
              <a:lnSpc>
                <a:spcPct val="100000"/>
              </a:lnSpc>
              <a:spcBef>
                <a:spcPts val="5"/>
              </a:spcBef>
              <a:buSzPct val="92857"/>
              <a:buFont typeface="Times New Roman"/>
              <a:buChar char="•"/>
              <a:tabLst>
                <a:tab pos="533400" algn="l"/>
              </a:tabLst>
            </a:pPr>
            <a:r>
              <a:rPr sz="1400" b="1" dirty="0">
                <a:latin typeface="Times New Roman"/>
                <a:cs typeface="Times New Roman"/>
              </a:rPr>
              <a:t>Test </a:t>
            </a:r>
            <a:r>
              <a:rPr sz="1400" b="1" spc="-5" dirty="0">
                <a:latin typeface="Times New Roman"/>
                <a:cs typeface="Times New Roman"/>
              </a:rPr>
              <a:t>Case Validation</a:t>
            </a:r>
            <a:r>
              <a:rPr sz="1400" spc="-5" dirty="0">
                <a:latin typeface="Times New Roman"/>
                <a:cs typeface="Times New Roman"/>
              </a:rPr>
              <a:t>: The system </a:t>
            </a:r>
            <a:r>
              <a:rPr sz="1400" dirty="0">
                <a:latin typeface="Times New Roman"/>
                <a:cs typeface="Times New Roman"/>
              </a:rPr>
              <a:t>passed all critical test cases, </a:t>
            </a:r>
            <a:r>
              <a:rPr sz="1400" spc="-5" dirty="0">
                <a:latin typeface="Times New Roman"/>
                <a:cs typeface="Times New Roman"/>
              </a:rPr>
              <a:t>including </a:t>
            </a:r>
            <a:r>
              <a:rPr sz="1400" dirty="0">
                <a:latin typeface="Times New Roman"/>
                <a:cs typeface="Times New Roman"/>
              </a:rPr>
              <a:t>vehicle detection under noise, blur, and various </a:t>
            </a:r>
            <a:r>
              <a:rPr sz="1400" spc="-5" dirty="0">
                <a:latin typeface="Times New Roman"/>
                <a:cs typeface="Times New Roman"/>
              </a:rPr>
              <a:t>environmental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terms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validated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desired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505" y="251282"/>
            <a:ext cx="8228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Implementation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Results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Iteration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285" dirty="0">
                <a:solidFill>
                  <a:srgbClr val="000000"/>
                </a:solidFill>
                <a:latin typeface="Verdana"/>
                <a:cs typeface="Verdana"/>
              </a:rPr>
              <a:t>3</a:t>
            </a:r>
            <a:r>
              <a:rPr sz="2400" b="1" spc="-145" dirty="0">
                <a:solidFill>
                  <a:srgbClr val="000000"/>
                </a:solidFill>
                <a:latin typeface="Verdana"/>
                <a:cs typeface="Verdana"/>
              </a:rPr>
              <a:t> (Optional)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67" y="635012"/>
            <a:ext cx="9447530" cy="14668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-5" dirty="0">
                <a:latin typeface="Arial"/>
                <a:cs typeface="Arial"/>
              </a:rPr>
              <a:t>Results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13995" marR="5080">
              <a:lnSpc>
                <a:spcPct val="100000"/>
              </a:lnSpc>
              <a:spcBef>
                <a:spcPts val="1055"/>
              </a:spcBef>
              <a:buSzPct val="91666"/>
              <a:buChar char="•"/>
              <a:tabLst>
                <a:tab pos="268605" algn="l"/>
              </a:tabLst>
            </a:pP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YOLOv11n </a:t>
            </a:r>
            <a:r>
              <a:rPr sz="1600" spc="-10" dirty="0">
                <a:latin typeface="Times New Roman"/>
                <a:cs typeface="Times New Roman"/>
              </a:rPr>
              <a:t>model,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after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accurately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ambulances,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precision.</a:t>
            </a:r>
            <a:endParaRPr sz="1600">
              <a:latin typeface="Times New Roman"/>
              <a:cs typeface="Times New Roman"/>
            </a:endParaRPr>
          </a:p>
          <a:p>
            <a:pPr marL="213995" marR="489584">
              <a:lnSpc>
                <a:spcPct val="100000"/>
              </a:lnSpc>
              <a:buSzPct val="93750"/>
              <a:buChar char="•"/>
              <a:tabLst>
                <a:tab pos="28638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achieve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90%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accuracy,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making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reliable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real-time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95" y="2414016"/>
            <a:ext cx="3227832" cy="2360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8308" y="3281171"/>
            <a:ext cx="3546347" cy="26060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8035" y="2423160"/>
            <a:ext cx="3735324" cy="27020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3764" y="251282"/>
            <a:ext cx="2071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Contribution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063" y="816609"/>
            <a:ext cx="30454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Team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Progress</a:t>
            </a:r>
            <a:r>
              <a:rPr sz="1400" b="1" spc="-4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and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Movement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Dataset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Collection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ts val="167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labelling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Annotation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ts val="167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Training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3611" y="785876"/>
            <a:ext cx="4043679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Individual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Contribution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Key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contributions: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Putlooru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Lakshmi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Vignesh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AI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Training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Key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contributions: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Lalam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Jithendra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Dataset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Collection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Key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contributions: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Moda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Sri </a:t>
            </a:r>
            <a:r>
              <a:rPr sz="1400" spc="-5" dirty="0">
                <a:latin typeface="Verdana"/>
                <a:cs typeface="Verdana"/>
              </a:rPr>
              <a:t>Ranga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Manjula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labelling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Annotation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5628" y="251282"/>
            <a:ext cx="4244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Conc</a:t>
            </a:r>
            <a:r>
              <a:rPr sz="2400" b="1" spc="-3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114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spc="-75" dirty="0">
                <a:solidFill>
                  <a:srgbClr val="000000"/>
                </a:solidFill>
                <a:latin typeface="Verdana"/>
                <a:cs typeface="Verdana"/>
              </a:rPr>
              <a:t>ion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25" dirty="0">
                <a:solidFill>
                  <a:srgbClr val="000000"/>
                </a:solidFill>
                <a:latin typeface="Verdana"/>
                <a:cs typeface="Verdana"/>
              </a:rPr>
              <a:t>&amp;</a:t>
            </a:r>
            <a:r>
              <a:rPr sz="2400" b="1" spc="-1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2400" b="1" spc="-5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-8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re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Work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861" y="785876"/>
            <a:ext cx="11097895" cy="4596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Summary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and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Conclusion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Summary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developed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smart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real-time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advanced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models.Data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augmentation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greyscale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conversion,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blurring,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model's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robustness.</a:t>
            </a:r>
            <a:endParaRPr sz="1600">
              <a:latin typeface="Times New Roman"/>
              <a:cs typeface="Times New Roman"/>
            </a:endParaRPr>
          </a:p>
          <a:p>
            <a:pPr marL="469900" marR="39370" indent="55880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Through several iterations, we </a:t>
            </a:r>
            <a:r>
              <a:rPr sz="1600" spc="-10" dirty="0">
                <a:latin typeface="Times New Roman"/>
                <a:cs typeface="Times New Roman"/>
              </a:rPr>
              <a:t>improved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model's </a:t>
            </a:r>
            <a:r>
              <a:rPr sz="1600" spc="-5" dirty="0">
                <a:latin typeface="Times New Roman"/>
                <a:cs typeface="Times New Roman"/>
              </a:rPr>
              <a:t>accuracy, achieving over 90% detection accuracy after training </a:t>
            </a:r>
            <a:r>
              <a:rPr sz="1600" spc="25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50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epochs.The system successfully detects ambulances, fire engines, and other vehicles, adjusting </a:t>
            </a:r>
            <a:r>
              <a:rPr sz="1600" dirty="0">
                <a:latin typeface="Times New Roman"/>
                <a:cs typeface="Times New Roman"/>
              </a:rPr>
              <a:t>traffic </a:t>
            </a:r>
            <a:r>
              <a:rPr sz="1600" spc="-5" dirty="0">
                <a:latin typeface="Times New Roman"/>
                <a:cs typeface="Times New Roman"/>
              </a:rPr>
              <a:t>signals </a:t>
            </a:r>
            <a:r>
              <a:rPr sz="1600" spc="-10" dirty="0">
                <a:latin typeface="Times New Roman"/>
                <a:cs typeface="Times New Roman"/>
              </a:rPr>
              <a:t>dynamically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spc="10" dirty="0">
                <a:latin typeface="Times New Roman"/>
                <a:cs typeface="Times New Roman"/>
              </a:rPr>
              <a:t>real-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proximity.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385"/>
              </a:lnSpc>
            </a:pPr>
            <a:r>
              <a:rPr sz="2000" b="1" dirty="0">
                <a:latin typeface="Times New Roman"/>
                <a:cs typeface="Times New Roman"/>
              </a:rPr>
              <a:t>Conclusion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6515" indent="4572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implemented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after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iterations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augmentations,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reliable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accurate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detection,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smooth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flow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prioritization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emergency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vehicles.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adaptable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real-time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making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strong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candidate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0" dirty="0">
                <a:latin typeface="Times New Roman"/>
                <a:cs typeface="Times New Roman"/>
              </a:rPr>
              <a:t> deployment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smart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b="1" spc="-5" dirty="0">
                <a:latin typeface="Verdana"/>
                <a:cs typeface="Verdana"/>
              </a:rPr>
              <a:t>Future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Work:</a:t>
            </a:r>
            <a:endParaRPr sz="1400">
              <a:latin typeface="Verdana"/>
              <a:cs typeface="Verdana"/>
            </a:endParaRPr>
          </a:p>
          <a:p>
            <a:pPr marL="419100">
              <a:lnSpc>
                <a:spcPts val="1900"/>
              </a:lnSpc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future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aim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increase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accuracy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further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system's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  <a:p>
            <a:pPr marL="12700" marR="5143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Additionally,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high-priority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signals.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will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dynamically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assign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prioritize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efficiently.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better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optimization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quicker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emergency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services.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7188" y="244297"/>
            <a:ext cx="18186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00000"/>
                </a:solidFill>
                <a:latin typeface="Verdana"/>
                <a:cs typeface="Verdana"/>
              </a:rPr>
              <a:t>Re</a:t>
            </a:r>
            <a:r>
              <a:rPr sz="2400" b="1" spc="-8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114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8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3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b="1" spc="-5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endParaRPr sz="1450"/>
          </a:p>
          <a:p>
            <a:pPr marL="445770" indent="-287020">
              <a:lnSpc>
                <a:spcPct val="100000"/>
              </a:lnSpc>
              <a:buChar char="•"/>
              <a:tabLst>
                <a:tab pos="445770" algn="l"/>
                <a:tab pos="446405" algn="l"/>
              </a:tabLst>
            </a:pPr>
            <a:r>
              <a:rPr b="0" dirty="0">
                <a:latin typeface="Arial MT"/>
                <a:cs typeface="Arial MT"/>
              </a:rPr>
              <a:t>[1]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Nellore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K.,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Melini </a:t>
            </a:r>
            <a:r>
              <a:rPr b="0" dirty="0">
                <a:latin typeface="Arial MT"/>
                <a:cs typeface="Arial MT"/>
              </a:rPr>
              <a:t>S.B.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Automatic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Traffic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Monitoring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System Using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Lane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Centre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Edges.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IOSR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J.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Eng.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2012;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5" dirty="0">
                <a:latin typeface="Arial MT"/>
                <a:cs typeface="Arial MT"/>
              </a:rPr>
              <a:t>2:1–8.</a:t>
            </a:r>
            <a:r>
              <a:rPr b="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b="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[iosrjen]</a:t>
            </a:r>
          </a:p>
          <a:p>
            <a:pPr marL="146685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445770" marR="5080" indent="-287020">
              <a:lnSpc>
                <a:spcPct val="100000"/>
              </a:lnSpc>
              <a:buChar char="•"/>
              <a:tabLst>
                <a:tab pos="445770" algn="l"/>
                <a:tab pos="446405" algn="l"/>
              </a:tabLst>
            </a:pPr>
            <a:r>
              <a:rPr b="0" dirty="0">
                <a:latin typeface="Arial MT"/>
                <a:cs typeface="Arial MT"/>
              </a:rPr>
              <a:t>[2] Sangamesh S B, Sanjay D </a:t>
            </a:r>
            <a:r>
              <a:rPr b="0" spc="-5" dirty="0">
                <a:latin typeface="Arial MT"/>
                <a:cs typeface="Arial MT"/>
              </a:rPr>
              <a:t>H, </a:t>
            </a:r>
            <a:r>
              <a:rPr b="0" dirty="0">
                <a:latin typeface="Arial MT"/>
                <a:cs typeface="Arial MT"/>
              </a:rPr>
              <a:t>Meghana S, M N </a:t>
            </a:r>
            <a:r>
              <a:rPr b="0" spc="-5" dirty="0">
                <a:latin typeface="Arial MT"/>
                <a:cs typeface="Arial MT"/>
              </a:rPr>
              <a:t>Thippeswamy “Advanced Traffic </a:t>
            </a:r>
            <a:r>
              <a:rPr b="0" dirty="0">
                <a:latin typeface="Arial MT"/>
                <a:cs typeface="Arial MT"/>
              </a:rPr>
              <a:t>Signal </a:t>
            </a:r>
            <a:r>
              <a:rPr b="0" spc="-5" dirty="0">
                <a:latin typeface="Arial MT"/>
                <a:cs typeface="Arial MT"/>
              </a:rPr>
              <a:t>Control System for Emergency </a:t>
            </a:r>
            <a:r>
              <a:rPr b="0" dirty="0">
                <a:latin typeface="Arial MT"/>
                <a:cs typeface="Arial MT"/>
              </a:rPr>
              <a:t> Vehicles”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International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Journal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of Recent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Technology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and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Engineering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(IJRTE)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ISSN: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2277-3878,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Volume-8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Issue-3,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September </a:t>
            </a:r>
            <a:r>
              <a:rPr b="0" spc="-37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2019</a:t>
            </a:r>
            <a:r>
              <a:rPr b="0" spc="-2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b="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[IRJET]</a:t>
            </a:r>
          </a:p>
          <a:p>
            <a:pPr marL="14668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494030" indent="-335280">
              <a:lnSpc>
                <a:spcPct val="100000"/>
              </a:lnSpc>
              <a:spcBef>
                <a:spcPts val="5"/>
              </a:spcBef>
              <a:buChar char="•"/>
              <a:tabLst>
                <a:tab pos="494030" algn="l"/>
                <a:tab pos="494665" algn="l"/>
              </a:tabLst>
            </a:pPr>
            <a:r>
              <a:rPr b="0" dirty="0">
                <a:latin typeface="Arial MT"/>
                <a:cs typeface="Arial MT"/>
              </a:rPr>
              <a:t>[3]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R.</a:t>
            </a:r>
            <a:r>
              <a:rPr b="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Bharadwaj;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J.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Deepak;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M.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Baranitharan;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V.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V.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Vaidehi.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“Efficient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dynamic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traffic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control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system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using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wireless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sensor</a:t>
            </a:r>
          </a:p>
          <a:p>
            <a:pPr marL="445770">
              <a:lnSpc>
                <a:spcPct val="100000"/>
              </a:lnSpc>
            </a:pPr>
            <a:r>
              <a:rPr b="0" spc="-5" dirty="0">
                <a:latin typeface="Arial MT"/>
                <a:cs typeface="Arial MT"/>
              </a:rPr>
              <a:t>networks”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Doi: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10.1109/ICRTIT.2013.6844280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[IEEE]</a:t>
            </a: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445770" marR="243204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445770" algn="l"/>
                <a:tab pos="446405" algn="l"/>
              </a:tabLst>
            </a:pPr>
            <a:r>
              <a:rPr b="0" dirty="0">
                <a:latin typeface="Arial MT"/>
                <a:cs typeface="Arial MT"/>
              </a:rPr>
              <a:t>[4] Krishnendu </a:t>
            </a:r>
            <a:r>
              <a:rPr b="0" spc="-5" dirty="0">
                <a:latin typeface="Arial MT"/>
                <a:cs typeface="Arial MT"/>
              </a:rPr>
              <a:t>Choudhury; Dalia Nandi “Detection and Prioritization of Emergency </a:t>
            </a:r>
            <a:r>
              <a:rPr b="0" dirty="0">
                <a:latin typeface="Arial MT"/>
                <a:cs typeface="Arial MT"/>
              </a:rPr>
              <a:t>Vehicles </a:t>
            </a:r>
            <a:r>
              <a:rPr b="0" spc="-5" dirty="0">
                <a:latin typeface="Arial MT"/>
                <a:cs typeface="Arial MT"/>
              </a:rPr>
              <a:t>in Intelligent Traffic Management </a:t>
            </a:r>
            <a:r>
              <a:rPr b="0" spc="-37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System”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2021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IEEE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Bombay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Section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Signature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Conference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(IBSSC)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DOI: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10.1109/IBSSC53889.2021.9673211</a:t>
            </a:r>
            <a:r>
              <a:rPr b="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b="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[IEEE]</a:t>
            </a:r>
          </a:p>
          <a:p>
            <a:pPr marL="14668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445770" indent="-287020">
              <a:lnSpc>
                <a:spcPct val="100000"/>
              </a:lnSpc>
              <a:buChar char="•"/>
              <a:tabLst>
                <a:tab pos="445770" algn="l"/>
                <a:tab pos="446405" algn="l"/>
              </a:tabLst>
            </a:pPr>
            <a:r>
              <a:rPr b="0" dirty="0">
                <a:latin typeface="Arial MT"/>
                <a:cs typeface="Arial MT"/>
              </a:rPr>
              <a:t>[5]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Lingani,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Guy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M.,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Danda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B.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Rawat,</a:t>
            </a:r>
            <a:r>
              <a:rPr b="0" dirty="0">
                <a:latin typeface="Arial MT"/>
                <a:cs typeface="Arial MT"/>
              </a:rPr>
              <a:t> and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Moses</a:t>
            </a:r>
            <a:r>
              <a:rPr b="0" spc="-5" dirty="0">
                <a:latin typeface="Arial MT"/>
                <a:cs typeface="Arial MT"/>
              </a:rPr>
              <a:t> Garuba.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"Smart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traffic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management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system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using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deep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learning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smart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city</a:t>
            </a:r>
          </a:p>
          <a:p>
            <a:pPr marL="445770">
              <a:lnSpc>
                <a:spcPct val="100000"/>
              </a:lnSpc>
            </a:pPr>
            <a:r>
              <a:rPr b="0" dirty="0">
                <a:latin typeface="Arial MT"/>
                <a:cs typeface="Arial MT"/>
              </a:rPr>
              <a:t>applications."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2019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IEEE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9th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annual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computing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communication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workshop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conference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(CCWC).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</a:rPr>
              <a:t>[IEEE]</a:t>
            </a:r>
            <a:r>
              <a:rPr b="0" spc="-2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, 2019.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75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1859768" y="19629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56719" y="1702307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89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9768" y="1443227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56719" y="1182624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3939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5062" y="2781009"/>
            <a:ext cx="4076937" cy="40769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57556"/>
            <a:ext cx="1505711" cy="42367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7" name="object 7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13" name="object 13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50740" y="251282"/>
            <a:ext cx="3214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00000"/>
                </a:solidFill>
                <a:latin typeface="Verdana"/>
                <a:cs typeface="Verdana"/>
              </a:rPr>
              <a:t>Obj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55" dirty="0">
                <a:solidFill>
                  <a:srgbClr val="000000"/>
                </a:solidFill>
                <a:latin typeface="Verdana"/>
                <a:cs typeface="Verdana"/>
              </a:rPr>
              <a:t>ct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ve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2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Go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972" y="754380"/>
            <a:ext cx="2141220" cy="327660"/>
            <a:chOff x="537972" y="754380"/>
            <a:chExt cx="2141220" cy="327660"/>
          </a:xfrm>
        </p:grpSpPr>
        <p:sp>
          <p:nvSpPr>
            <p:cNvPr id="17" name="object 17"/>
            <p:cNvSpPr/>
            <p:nvPr/>
          </p:nvSpPr>
          <p:spPr>
            <a:xfrm>
              <a:off x="550926" y="767334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59">
                  <a:moveTo>
                    <a:pt x="2065020" y="0"/>
                  </a:moveTo>
                  <a:lnTo>
                    <a:pt x="50292" y="0"/>
                  </a:lnTo>
                  <a:lnTo>
                    <a:pt x="30716" y="3946"/>
                  </a:lnTo>
                  <a:lnTo>
                    <a:pt x="14730" y="14716"/>
                  </a:lnTo>
                  <a:lnTo>
                    <a:pt x="3952" y="30700"/>
                  </a:lnTo>
                  <a:lnTo>
                    <a:pt x="0" y="50291"/>
                  </a:lnTo>
                  <a:lnTo>
                    <a:pt x="0" y="251460"/>
                  </a:lnTo>
                  <a:lnTo>
                    <a:pt x="3952" y="271051"/>
                  </a:lnTo>
                  <a:lnTo>
                    <a:pt x="14730" y="287035"/>
                  </a:lnTo>
                  <a:lnTo>
                    <a:pt x="30716" y="297805"/>
                  </a:lnTo>
                  <a:lnTo>
                    <a:pt x="50292" y="301751"/>
                  </a:lnTo>
                  <a:lnTo>
                    <a:pt x="2065020" y="301751"/>
                  </a:lnTo>
                  <a:lnTo>
                    <a:pt x="2084611" y="297805"/>
                  </a:lnTo>
                  <a:lnTo>
                    <a:pt x="2100595" y="287035"/>
                  </a:lnTo>
                  <a:lnTo>
                    <a:pt x="2111365" y="271051"/>
                  </a:lnTo>
                  <a:lnTo>
                    <a:pt x="2115312" y="251460"/>
                  </a:lnTo>
                  <a:lnTo>
                    <a:pt x="2115312" y="50291"/>
                  </a:lnTo>
                  <a:lnTo>
                    <a:pt x="2111365" y="30700"/>
                  </a:lnTo>
                  <a:lnTo>
                    <a:pt x="2100595" y="14716"/>
                  </a:lnTo>
                  <a:lnTo>
                    <a:pt x="2084611" y="3946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926" y="767334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59">
                  <a:moveTo>
                    <a:pt x="0" y="50291"/>
                  </a:moveTo>
                  <a:lnTo>
                    <a:pt x="3952" y="30700"/>
                  </a:lnTo>
                  <a:lnTo>
                    <a:pt x="14730" y="14716"/>
                  </a:lnTo>
                  <a:lnTo>
                    <a:pt x="30716" y="3946"/>
                  </a:lnTo>
                  <a:lnTo>
                    <a:pt x="50292" y="0"/>
                  </a:lnTo>
                  <a:lnTo>
                    <a:pt x="2065020" y="0"/>
                  </a:lnTo>
                  <a:lnTo>
                    <a:pt x="2084611" y="3946"/>
                  </a:lnTo>
                  <a:lnTo>
                    <a:pt x="2100595" y="14716"/>
                  </a:lnTo>
                  <a:lnTo>
                    <a:pt x="2111365" y="30700"/>
                  </a:lnTo>
                  <a:lnTo>
                    <a:pt x="2115312" y="50291"/>
                  </a:lnTo>
                  <a:lnTo>
                    <a:pt x="2115312" y="251460"/>
                  </a:lnTo>
                  <a:lnTo>
                    <a:pt x="2111365" y="271051"/>
                  </a:lnTo>
                  <a:lnTo>
                    <a:pt x="2100595" y="287035"/>
                  </a:lnTo>
                  <a:lnTo>
                    <a:pt x="2084611" y="297805"/>
                  </a:lnTo>
                  <a:lnTo>
                    <a:pt x="2065020" y="301751"/>
                  </a:lnTo>
                  <a:lnTo>
                    <a:pt x="50292" y="301751"/>
                  </a:lnTo>
                  <a:lnTo>
                    <a:pt x="30716" y="297805"/>
                  </a:lnTo>
                  <a:lnTo>
                    <a:pt x="14730" y="287035"/>
                  </a:lnTo>
                  <a:lnTo>
                    <a:pt x="3952" y="271051"/>
                  </a:lnTo>
                  <a:lnTo>
                    <a:pt x="0" y="251460"/>
                  </a:lnTo>
                  <a:lnTo>
                    <a:pt x="0" y="50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8463" y="745997"/>
            <a:ext cx="1381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7972" y="3416808"/>
            <a:ext cx="2141220" cy="327660"/>
            <a:chOff x="537972" y="3416808"/>
            <a:chExt cx="2141220" cy="327660"/>
          </a:xfrm>
        </p:grpSpPr>
        <p:sp>
          <p:nvSpPr>
            <p:cNvPr id="21" name="object 21"/>
            <p:cNvSpPr/>
            <p:nvPr/>
          </p:nvSpPr>
          <p:spPr>
            <a:xfrm>
              <a:off x="550926" y="3429762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60">
                  <a:moveTo>
                    <a:pt x="2065020" y="0"/>
                  </a:moveTo>
                  <a:lnTo>
                    <a:pt x="50292" y="0"/>
                  </a:lnTo>
                  <a:lnTo>
                    <a:pt x="30716" y="3946"/>
                  </a:lnTo>
                  <a:lnTo>
                    <a:pt x="14730" y="14716"/>
                  </a:lnTo>
                  <a:lnTo>
                    <a:pt x="3952" y="30700"/>
                  </a:lnTo>
                  <a:lnTo>
                    <a:pt x="0" y="50291"/>
                  </a:lnTo>
                  <a:lnTo>
                    <a:pt x="0" y="251460"/>
                  </a:lnTo>
                  <a:lnTo>
                    <a:pt x="3952" y="271051"/>
                  </a:lnTo>
                  <a:lnTo>
                    <a:pt x="14730" y="287035"/>
                  </a:lnTo>
                  <a:lnTo>
                    <a:pt x="30716" y="297805"/>
                  </a:lnTo>
                  <a:lnTo>
                    <a:pt x="50292" y="301751"/>
                  </a:lnTo>
                  <a:lnTo>
                    <a:pt x="2065020" y="301751"/>
                  </a:lnTo>
                  <a:lnTo>
                    <a:pt x="2084611" y="297805"/>
                  </a:lnTo>
                  <a:lnTo>
                    <a:pt x="2100595" y="287035"/>
                  </a:lnTo>
                  <a:lnTo>
                    <a:pt x="2111365" y="271051"/>
                  </a:lnTo>
                  <a:lnTo>
                    <a:pt x="2115312" y="251460"/>
                  </a:lnTo>
                  <a:lnTo>
                    <a:pt x="2115312" y="50291"/>
                  </a:lnTo>
                  <a:lnTo>
                    <a:pt x="2111365" y="30700"/>
                  </a:lnTo>
                  <a:lnTo>
                    <a:pt x="2100595" y="14716"/>
                  </a:lnTo>
                  <a:lnTo>
                    <a:pt x="2084611" y="3946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0926" y="3429762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60">
                  <a:moveTo>
                    <a:pt x="0" y="50291"/>
                  </a:moveTo>
                  <a:lnTo>
                    <a:pt x="3952" y="30700"/>
                  </a:lnTo>
                  <a:lnTo>
                    <a:pt x="14730" y="14716"/>
                  </a:lnTo>
                  <a:lnTo>
                    <a:pt x="30716" y="3946"/>
                  </a:lnTo>
                  <a:lnTo>
                    <a:pt x="50292" y="0"/>
                  </a:lnTo>
                  <a:lnTo>
                    <a:pt x="2065020" y="0"/>
                  </a:lnTo>
                  <a:lnTo>
                    <a:pt x="2084611" y="3946"/>
                  </a:lnTo>
                  <a:lnTo>
                    <a:pt x="2100595" y="14716"/>
                  </a:lnTo>
                  <a:lnTo>
                    <a:pt x="2111365" y="30700"/>
                  </a:lnTo>
                  <a:lnTo>
                    <a:pt x="2115312" y="50291"/>
                  </a:lnTo>
                  <a:lnTo>
                    <a:pt x="2115312" y="251460"/>
                  </a:lnTo>
                  <a:lnTo>
                    <a:pt x="2111365" y="271051"/>
                  </a:lnTo>
                  <a:lnTo>
                    <a:pt x="2100595" y="287035"/>
                  </a:lnTo>
                  <a:lnTo>
                    <a:pt x="2084611" y="297805"/>
                  </a:lnTo>
                  <a:lnTo>
                    <a:pt x="2065020" y="301751"/>
                  </a:lnTo>
                  <a:lnTo>
                    <a:pt x="50292" y="301751"/>
                  </a:lnTo>
                  <a:lnTo>
                    <a:pt x="30716" y="297805"/>
                  </a:lnTo>
                  <a:lnTo>
                    <a:pt x="14730" y="287035"/>
                  </a:lnTo>
                  <a:lnTo>
                    <a:pt x="3952" y="271051"/>
                  </a:lnTo>
                  <a:lnTo>
                    <a:pt x="0" y="251460"/>
                  </a:lnTo>
                  <a:lnTo>
                    <a:pt x="0" y="50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00708" y="3409263"/>
            <a:ext cx="815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oals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72848" y="6589877"/>
            <a:ext cx="2781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335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5967" y="1452498"/>
            <a:ext cx="9301480" cy="133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Objectives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dirty="0">
                <a:latin typeface="Arial MT"/>
                <a:cs typeface="Arial MT"/>
              </a:rPr>
              <a:t>project </a:t>
            </a:r>
            <a:r>
              <a:rPr sz="1400" spc="-5" dirty="0">
                <a:latin typeface="Arial MT"/>
                <a:cs typeface="Arial MT"/>
              </a:rPr>
              <a:t>involves developing </a:t>
            </a:r>
            <a:r>
              <a:rPr sz="1400" dirty="0">
                <a:latin typeface="Arial MT"/>
                <a:cs typeface="Arial MT"/>
              </a:rPr>
              <a:t>a machine learning model that utilizes object detection </a:t>
            </a:r>
            <a:r>
              <a:rPr sz="1400" spc="-5" dirty="0">
                <a:latin typeface="Arial MT"/>
                <a:cs typeface="Arial MT"/>
              </a:rPr>
              <a:t>techniques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analyze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lanes.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designed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display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identified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 traffic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junctions, enabling reduced emergency rate and accurate predictions of the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required to clear each lane and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improving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overall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management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efficiency.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54" y="4048125"/>
            <a:ext cx="971677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Main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Goals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assign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(i.e</a:t>
            </a:r>
            <a:r>
              <a:rPr sz="1400" spc="-5" dirty="0">
                <a:latin typeface="Arial MT"/>
                <a:cs typeface="Arial MT"/>
              </a:rPr>
              <a:t> 5&lt;=time&lt;=120)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</a:t>
            </a:r>
            <a:r>
              <a:rPr sz="1400" dirty="0">
                <a:latin typeface="Arial MT"/>
                <a:cs typeface="Arial MT"/>
              </a:rPr>
              <a:t> density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lane.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prioritizing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vehicles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identified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vehicles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displaying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those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vehicles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Additional</a:t>
            </a:r>
            <a:r>
              <a:rPr sz="1500" b="1" spc="-5" dirty="0">
                <a:latin typeface="Arial"/>
                <a:cs typeface="Arial"/>
              </a:rPr>
              <a:t> goals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reduce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emergencies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prioritizing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vehicles.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93" y="986154"/>
            <a:ext cx="1079690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ABSTRACT: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 marR="62865" indent="1143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life,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encountered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high-priority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 ambulances,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engines,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police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waiting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during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emergency.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experienced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waiting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90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seconds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5" dirty="0">
                <a:latin typeface="Arial MT"/>
                <a:cs typeface="Arial MT"/>
              </a:rPr>
              <a:t>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23749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We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significant time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prioritize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signals by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video processing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motto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project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eliminate 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prioritize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signals.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30" dirty="0">
                <a:latin typeface="Arial MT"/>
                <a:cs typeface="Arial MT"/>
              </a:rPr>
              <a:t>be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achieved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training deep learning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360680" indent="558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Firstly,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density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lane 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areas.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Additionally, 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5" dirty="0">
                <a:latin typeface="Arial MT"/>
                <a:cs typeface="Arial MT"/>
              </a:rPr>
              <a:t> identify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such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ambulances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engines. Based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density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vehicles, 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assign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 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 lane,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ensuring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assigned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within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range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120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seconds.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Finally,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control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integrated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dynamically</a:t>
            </a:r>
            <a:r>
              <a:rPr sz="1600" dirty="0">
                <a:latin typeface="Arial MT"/>
                <a:cs typeface="Arial MT"/>
              </a:rPr>
              <a:t> adjust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timings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real-time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conditions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presence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high-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2848" y="6589877"/>
            <a:ext cx="2781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335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969725"/>
            <a:ext cx="10272395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21018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INDRODUCTION:	</a:t>
            </a:r>
            <a:r>
              <a:rPr sz="1800" dirty="0">
                <a:latin typeface="Times New Roman"/>
                <a:cs typeface="Times New Roman"/>
              </a:rPr>
              <a:t>This problem statement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revolves around the need to </a:t>
            </a:r>
            <a:r>
              <a:rPr sz="1800" spc="-5" dirty="0">
                <a:latin typeface="Times New Roman"/>
                <a:cs typeface="Times New Roman"/>
              </a:rPr>
              <a:t>develop </a:t>
            </a:r>
            <a:r>
              <a:rPr sz="1800" dirty="0">
                <a:latin typeface="Times New Roman"/>
                <a:cs typeface="Times New Roman"/>
              </a:rPr>
              <a:t>an advanced system that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 automatically </a:t>
            </a:r>
            <a:r>
              <a:rPr sz="1800" spc="-5" dirty="0">
                <a:latin typeface="Times New Roman"/>
                <a:cs typeface="Times New Roman"/>
              </a:rPr>
              <a:t>monitor, process, </a:t>
            </a:r>
            <a:r>
              <a:rPr sz="1800" dirty="0">
                <a:latin typeface="Times New Roman"/>
                <a:cs typeface="Times New Roman"/>
              </a:rPr>
              <a:t>and analyze images and videos from traffic signal areas. By applying image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video </a:t>
            </a:r>
            <a:r>
              <a:rPr sz="1800" spc="-5" dirty="0">
                <a:latin typeface="Times New Roman"/>
                <a:cs typeface="Times New Roman"/>
              </a:rPr>
              <a:t>processing, </a:t>
            </a:r>
            <a:r>
              <a:rPr sz="1800" dirty="0">
                <a:latin typeface="Times New Roman"/>
                <a:cs typeface="Times New Roman"/>
              </a:rPr>
              <a:t>deep learning, and </a:t>
            </a:r>
            <a:r>
              <a:rPr sz="1800" spc="-5" dirty="0">
                <a:latin typeface="Times New Roman"/>
                <a:cs typeface="Times New Roman"/>
              </a:rPr>
              <a:t>AI </a:t>
            </a:r>
            <a:r>
              <a:rPr sz="1800" dirty="0">
                <a:latin typeface="Times New Roman"/>
                <a:cs typeface="Times New Roman"/>
              </a:rPr>
              <a:t>to analyze the vehicle densities to predict the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required for that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lane and to identify the high priority vehicles and to prioritize them at traffic junctions.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reduces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emergency rate which can save lives by reducing the waiting time and also results in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effective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 traffic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junctions.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788" y="3681984"/>
            <a:ext cx="4730496" cy="26578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72848" y="6589877"/>
            <a:ext cx="2781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335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57556"/>
            <a:ext cx="1505711" cy="42367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7" name="object 7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13" name="object 13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69738" y="251282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1" spc="-7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oj</a:t>
            </a:r>
            <a:r>
              <a:rPr sz="2400" b="1" spc="-16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25" dirty="0">
                <a:solidFill>
                  <a:srgbClr val="000000"/>
                </a:solidFill>
                <a:latin typeface="Verdana"/>
                <a:cs typeface="Verdana"/>
              </a:rPr>
              <a:t>ct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90" dirty="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288" y="1154938"/>
            <a:ext cx="10913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Software/Hardware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Though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comprises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software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technologies,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integration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hardware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too.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dirty="0">
                <a:latin typeface="Arial MT"/>
                <a:cs typeface="Arial MT"/>
              </a:rPr>
              <a:t> project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implemented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Software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Object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detection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Object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Classification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Video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preprocessing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Vehicle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Hardware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CCTV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cameras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LED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displays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cameras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7371" y="4372355"/>
            <a:ext cx="3957828" cy="211988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937005"/>
            <a:ext cx="381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Methodology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block</a:t>
            </a:r>
            <a:r>
              <a:rPr sz="2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diagram</a:t>
            </a:r>
            <a:r>
              <a:rPr sz="24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6434" y="659130"/>
            <a:ext cx="1381125" cy="524510"/>
          </a:xfrm>
          <a:custGeom>
            <a:avLst/>
            <a:gdLst/>
            <a:ahLst/>
            <a:cxnLst/>
            <a:rect l="l" t="t" r="r" b="b"/>
            <a:pathLst>
              <a:path w="1381125" h="524510">
                <a:moveTo>
                  <a:pt x="0" y="87375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5" y="0"/>
                </a:lnTo>
                <a:lnTo>
                  <a:pt x="1293367" y="0"/>
                </a:lnTo>
                <a:lnTo>
                  <a:pt x="1327380" y="6865"/>
                </a:lnTo>
                <a:lnTo>
                  <a:pt x="1355153" y="25590"/>
                </a:lnTo>
                <a:lnTo>
                  <a:pt x="1373878" y="53363"/>
                </a:lnTo>
                <a:lnTo>
                  <a:pt x="1380743" y="87375"/>
                </a:lnTo>
                <a:lnTo>
                  <a:pt x="1380743" y="436880"/>
                </a:lnTo>
                <a:lnTo>
                  <a:pt x="1373878" y="470892"/>
                </a:lnTo>
                <a:lnTo>
                  <a:pt x="1355153" y="498665"/>
                </a:lnTo>
                <a:lnTo>
                  <a:pt x="1327380" y="517390"/>
                </a:lnTo>
                <a:lnTo>
                  <a:pt x="1293367" y="524256"/>
                </a:lnTo>
                <a:lnTo>
                  <a:pt x="87375" y="524256"/>
                </a:lnTo>
                <a:lnTo>
                  <a:pt x="53363" y="517390"/>
                </a:lnTo>
                <a:lnTo>
                  <a:pt x="25590" y="498665"/>
                </a:lnTo>
                <a:lnTo>
                  <a:pt x="6865" y="470892"/>
                </a:lnTo>
                <a:lnTo>
                  <a:pt x="0" y="436880"/>
                </a:lnTo>
                <a:lnTo>
                  <a:pt x="0" y="8737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5184" y="676402"/>
            <a:ext cx="10598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Real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10" dirty="0">
                <a:latin typeface="Arial MT"/>
                <a:cs typeface="Arial MT"/>
              </a:rPr>
              <a:t>Video </a:t>
            </a:r>
            <a:r>
              <a:rPr sz="1000" spc="-5" dirty="0">
                <a:latin typeface="Arial MT"/>
                <a:cs typeface="Arial MT"/>
              </a:rPr>
              <a:t> Capturing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traffic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Junctions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83416" y="1182624"/>
            <a:ext cx="1407160" cy="1407160"/>
            <a:chOff x="4983416" y="1182624"/>
            <a:chExt cx="1407160" cy="1407160"/>
          </a:xfrm>
        </p:grpSpPr>
        <p:sp>
          <p:nvSpPr>
            <p:cNvPr id="6" name="object 6"/>
            <p:cNvSpPr/>
            <p:nvPr/>
          </p:nvSpPr>
          <p:spPr>
            <a:xfrm>
              <a:off x="5678423" y="1182624"/>
              <a:ext cx="76200" cy="752475"/>
            </a:xfrm>
            <a:custGeom>
              <a:avLst/>
              <a:gdLst/>
              <a:ahLst/>
              <a:cxnLst/>
              <a:rect l="l" t="t" r="r" b="b"/>
              <a:pathLst>
                <a:path w="76200" h="752475">
                  <a:moveTo>
                    <a:pt x="31750" y="676148"/>
                  </a:moveTo>
                  <a:lnTo>
                    <a:pt x="0" y="676148"/>
                  </a:lnTo>
                  <a:lnTo>
                    <a:pt x="38100" y="752348"/>
                  </a:lnTo>
                  <a:lnTo>
                    <a:pt x="69850" y="688848"/>
                  </a:lnTo>
                  <a:lnTo>
                    <a:pt x="31750" y="688848"/>
                  </a:lnTo>
                  <a:lnTo>
                    <a:pt x="31750" y="676148"/>
                  </a:lnTo>
                  <a:close/>
                </a:path>
                <a:path w="76200" h="752475">
                  <a:moveTo>
                    <a:pt x="44450" y="0"/>
                  </a:moveTo>
                  <a:lnTo>
                    <a:pt x="31750" y="0"/>
                  </a:lnTo>
                  <a:lnTo>
                    <a:pt x="31750" y="688848"/>
                  </a:lnTo>
                  <a:lnTo>
                    <a:pt x="44450" y="688848"/>
                  </a:lnTo>
                  <a:lnTo>
                    <a:pt x="44450" y="0"/>
                  </a:lnTo>
                  <a:close/>
                </a:path>
                <a:path w="76200" h="752475">
                  <a:moveTo>
                    <a:pt x="76200" y="676148"/>
                  </a:moveTo>
                  <a:lnTo>
                    <a:pt x="44450" y="676148"/>
                  </a:lnTo>
                  <a:lnTo>
                    <a:pt x="44450" y="688848"/>
                  </a:lnTo>
                  <a:lnTo>
                    <a:pt x="69850" y="688848"/>
                  </a:lnTo>
                  <a:lnTo>
                    <a:pt x="76200" y="676148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6433" y="1934718"/>
              <a:ext cx="1381125" cy="641985"/>
            </a:xfrm>
            <a:custGeom>
              <a:avLst/>
              <a:gdLst/>
              <a:ahLst/>
              <a:cxnLst/>
              <a:rect l="l" t="t" r="r" b="b"/>
              <a:pathLst>
                <a:path w="1381125" h="641985">
                  <a:moveTo>
                    <a:pt x="0" y="106934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3" y="0"/>
                  </a:lnTo>
                  <a:lnTo>
                    <a:pt x="1273810" y="0"/>
                  </a:lnTo>
                  <a:lnTo>
                    <a:pt x="1315432" y="8403"/>
                  </a:lnTo>
                  <a:lnTo>
                    <a:pt x="1349422" y="31321"/>
                  </a:lnTo>
                  <a:lnTo>
                    <a:pt x="1372340" y="65311"/>
                  </a:lnTo>
                  <a:lnTo>
                    <a:pt x="1380743" y="106934"/>
                  </a:lnTo>
                  <a:lnTo>
                    <a:pt x="1380743" y="534670"/>
                  </a:lnTo>
                  <a:lnTo>
                    <a:pt x="1372340" y="576292"/>
                  </a:lnTo>
                  <a:lnTo>
                    <a:pt x="1349422" y="610282"/>
                  </a:lnTo>
                  <a:lnTo>
                    <a:pt x="1315432" y="633200"/>
                  </a:lnTo>
                  <a:lnTo>
                    <a:pt x="1273810" y="641604"/>
                  </a:lnTo>
                  <a:lnTo>
                    <a:pt x="106933" y="641604"/>
                  </a:lnTo>
                  <a:lnTo>
                    <a:pt x="65311" y="633200"/>
                  </a:lnTo>
                  <a:lnTo>
                    <a:pt x="31321" y="610282"/>
                  </a:lnTo>
                  <a:lnTo>
                    <a:pt x="8403" y="576292"/>
                  </a:lnTo>
                  <a:lnTo>
                    <a:pt x="0" y="534670"/>
                  </a:lnTo>
                  <a:lnTo>
                    <a:pt x="0" y="10693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88077" y="2087372"/>
            <a:ext cx="99504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Video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processing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through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67911" y="2249170"/>
            <a:ext cx="4186554" cy="1851025"/>
            <a:chOff x="3867911" y="2249170"/>
            <a:chExt cx="4186554" cy="1851025"/>
          </a:xfrm>
        </p:grpSpPr>
        <p:sp>
          <p:nvSpPr>
            <p:cNvPr id="10" name="object 10"/>
            <p:cNvSpPr/>
            <p:nvPr/>
          </p:nvSpPr>
          <p:spPr>
            <a:xfrm>
              <a:off x="6376416" y="2249170"/>
              <a:ext cx="1052195" cy="1180465"/>
            </a:xfrm>
            <a:custGeom>
              <a:avLst/>
              <a:gdLst/>
              <a:ahLst/>
              <a:cxnLst/>
              <a:rect l="l" t="t" r="r" b="b"/>
              <a:pathLst>
                <a:path w="1052195" h="1180464">
                  <a:moveTo>
                    <a:pt x="1007617" y="1104264"/>
                  </a:moveTo>
                  <a:lnTo>
                    <a:pt x="975867" y="1104264"/>
                  </a:lnTo>
                  <a:lnTo>
                    <a:pt x="1013967" y="1180464"/>
                  </a:lnTo>
                  <a:lnTo>
                    <a:pt x="1045717" y="1116964"/>
                  </a:lnTo>
                  <a:lnTo>
                    <a:pt x="1007617" y="1116964"/>
                  </a:lnTo>
                  <a:lnTo>
                    <a:pt x="1007617" y="1104264"/>
                  </a:lnTo>
                  <a:close/>
                </a:path>
                <a:path w="1052195" h="1180464">
                  <a:moveTo>
                    <a:pt x="1007617" y="6350"/>
                  </a:moveTo>
                  <a:lnTo>
                    <a:pt x="1007617" y="1116964"/>
                  </a:lnTo>
                  <a:lnTo>
                    <a:pt x="1020317" y="1116964"/>
                  </a:lnTo>
                  <a:lnTo>
                    <a:pt x="1020317" y="12700"/>
                  </a:lnTo>
                  <a:lnTo>
                    <a:pt x="1013967" y="12700"/>
                  </a:lnTo>
                  <a:lnTo>
                    <a:pt x="1007617" y="6350"/>
                  </a:lnTo>
                  <a:close/>
                </a:path>
                <a:path w="1052195" h="1180464">
                  <a:moveTo>
                    <a:pt x="1052067" y="1104264"/>
                  </a:moveTo>
                  <a:lnTo>
                    <a:pt x="1020317" y="1104264"/>
                  </a:lnTo>
                  <a:lnTo>
                    <a:pt x="1020317" y="1116964"/>
                  </a:lnTo>
                  <a:lnTo>
                    <a:pt x="1045717" y="1116964"/>
                  </a:lnTo>
                  <a:lnTo>
                    <a:pt x="1052067" y="1104264"/>
                  </a:lnTo>
                  <a:close/>
                </a:path>
                <a:path w="1052195" h="1180464">
                  <a:moveTo>
                    <a:pt x="101739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07617" y="12700"/>
                  </a:lnTo>
                  <a:lnTo>
                    <a:pt x="1007617" y="6350"/>
                  </a:lnTo>
                  <a:lnTo>
                    <a:pt x="1020317" y="6350"/>
                  </a:lnTo>
                  <a:lnTo>
                    <a:pt x="1020317" y="2793"/>
                  </a:lnTo>
                  <a:lnTo>
                    <a:pt x="1017397" y="0"/>
                  </a:lnTo>
                  <a:close/>
                </a:path>
                <a:path w="1052195" h="1180464">
                  <a:moveTo>
                    <a:pt x="1020317" y="6350"/>
                  </a:moveTo>
                  <a:lnTo>
                    <a:pt x="1007617" y="6350"/>
                  </a:lnTo>
                  <a:lnTo>
                    <a:pt x="1013967" y="12700"/>
                  </a:lnTo>
                  <a:lnTo>
                    <a:pt x="1020317" y="12700"/>
                  </a:lnTo>
                  <a:lnTo>
                    <a:pt x="1020317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7911" y="2288794"/>
              <a:ext cx="1127125" cy="1137920"/>
            </a:xfrm>
            <a:custGeom>
              <a:avLst/>
              <a:gdLst/>
              <a:ahLst/>
              <a:cxnLst/>
              <a:rect l="l" t="t" r="r" b="b"/>
              <a:pathLst>
                <a:path w="1127125" h="1137920">
                  <a:moveTo>
                    <a:pt x="31750" y="1061592"/>
                  </a:moveTo>
                  <a:lnTo>
                    <a:pt x="0" y="1061592"/>
                  </a:lnTo>
                  <a:lnTo>
                    <a:pt x="38100" y="1137792"/>
                  </a:lnTo>
                  <a:lnTo>
                    <a:pt x="69850" y="1074292"/>
                  </a:lnTo>
                  <a:lnTo>
                    <a:pt x="31750" y="1074292"/>
                  </a:lnTo>
                  <a:lnTo>
                    <a:pt x="31750" y="1061592"/>
                  </a:lnTo>
                  <a:close/>
                </a:path>
                <a:path w="1127125" h="1137920">
                  <a:moveTo>
                    <a:pt x="1126616" y="0"/>
                  </a:moveTo>
                  <a:lnTo>
                    <a:pt x="34543" y="0"/>
                  </a:lnTo>
                  <a:lnTo>
                    <a:pt x="31750" y="2793"/>
                  </a:lnTo>
                  <a:lnTo>
                    <a:pt x="31750" y="1074292"/>
                  </a:lnTo>
                  <a:lnTo>
                    <a:pt x="44450" y="1074292"/>
                  </a:lnTo>
                  <a:lnTo>
                    <a:pt x="44450" y="12700"/>
                  </a:lnTo>
                  <a:lnTo>
                    <a:pt x="38100" y="12700"/>
                  </a:lnTo>
                  <a:lnTo>
                    <a:pt x="44450" y="6350"/>
                  </a:lnTo>
                  <a:lnTo>
                    <a:pt x="1126616" y="6350"/>
                  </a:lnTo>
                  <a:lnTo>
                    <a:pt x="1126616" y="0"/>
                  </a:lnTo>
                  <a:close/>
                </a:path>
                <a:path w="1127125" h="1137920">
                  <a:moveTo>
                    <a:pt x="76200" y="1061592"/>
                  </a:moveTo>
                  <a:lnTo>
                    <a:pt x="44450" y="1061592"/>
                  </a:lnTo>
                  <a:lnTo>
                    <a:pt x="44450" y="1074292"/>
                  </a:lnTo>
                  <a:lnTo>
                    <a:pt x="69850" y="1074292"/>
                  </a:lnTo>
                  <a:lnTo>
                    <a:pt x="76200" y="1061592"/>
                  </a:lnTo>
                  <a:close/>
                </a:path>
                <a:path w="1127125" h="1137920">
                  <a:moveTo>
                    <a:pt x="44450" y="6350"/>
                  </a:moveTo>
                  <a:lnTo>
                    <a:pt x="38100" y="12700"/>
                  </a:lnTo>
                  <a:lnTo>
                    <a:pt x="44450" y="12700"/>
                  </a:lnTo>
                  <a:lnTo>
                    <a:pt x="44450" y="6350"/>
                  </a:lnTo>
                  <a:close/>
                </a:path>
                <a:path w="1127125" h="1137920">
                  <a:moveTo>
                    <a:pt x="1126616" y="6350"/>
                  </a:moveTo>
                  <a:lnTo>
                    <a:pt x="44450" y="6350"/>
                  </a:lnTo>
                  <a:lnTo>
                    <a:pt x="44450" y="12700"/>
                  </a:lnTo>
                  <a:lnTo>
                    <a:pt x="1126616" y="12700"/>
                  </a:lnTo>
                  <a:lnTo>
                    <a:pt x="1126616" y="635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39889" y="3426714"/>
              <a:ext cx="1301750" cy="660400"/>
            </a:xfrm>
            <a:custGeom>
              <a:avLst/>
              <a:gdLst/>
              <a:ahLst/>
              <a:cxnLst/>
              <a:rect l="l" t="t" r="r" b="b"/>
              <a:pathLst>
                <a:path w="130175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191513" y="0"/>
                  </a:lnTo>
                  <a:lnTo>
                    <a:pt x="1234309" y="8647"/>
                  </a:lnTo>
                  <a:lnTo>
                    <a:pt x="1269269" y="32226"/>
                  </a:lnTo>
                  <a:lnTo>
                    <a:pt x="1292848" y="67186"/>
                  </a:lnTo>
                  <a:lnTo>
                    <a:pt x="1301495" y="109982"/>
                  </a:lnTo>
                  <a:lnTo>
                    <a:pt x="1301495" y="549910"/>
                  </a:lnTo>
                  <a:lnTo>
                    <a:pt x="1292848" y="592705"/>
                  </a:lnTo>
                  <a:lnTo>
                    <a:pt x="1269269" y="627665"/>
                  </a:lnTo>
                  <a:lnTo>
                    <a:pt x="1234309" y="651244"/>
                  </a:lnTo>
                  <a:lnTo>
                    <a:pt x="1191513" y="659892"/>
                  </a:lnTo>
                  <a:lnTo>
                    <a:pt x="109981" y="659892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25908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41566" y="3588511"/>
            <a:ext cx="89661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Identifying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priority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vehicles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7550" y="3426714"/>
            <a:ext cx="1300480" cy="660400"/>
          </a:xfrm>
          <a:custGeom>
            <a:avLst/>
            <a:gdLst/>
            <a:ahLst/>
            <a:cxnLst/>
            <a:rect l="l" t="t" r="r" b="b"/>
            <a:pathLst>
              <a:path w="1300479" h="660400">
                <a:moveTo>
                  <a:pt x="0" y="109982"/>
                </a:moveTo>
                <a:lnTo>
                  <a:pt x="8647" y="67186"/>
                </a:lnTo>
                <a:lnTo>
                  <a:pt x="32226" y="32226"/>
                </a:lnTo>
                <a:lnTo>
                  <a:pt x="67186" y="8647"/>
                </a:lnTo>
                <a:lnTo>
                  <a:pt x="109982" y="0"/>
                </a:lnTo>
                <a:lnTo>
                  <a:pt x="1189989" y="0"/>
                </a:lnTo>
                <a:lnTo>
                  <a:pt x="1232785" y="8647"/>
                </a:lnTo>
                <a:lnTo>
                  <a:pt x="1267745" y="32226"/>
                </a:lnTo>
                <a:lnTo>
                  <a:pt x="1291324" y="67186"/>
                </a:lnTo>
                <a:lnTo>
                  <a:pt x="1299972" y="109982"/>
                </a:lnTo>
                <a:lnTo>
                  <a:pt x="1299972" y="549910"/>
                </a:lnTo>
                <a:lnTo>
                  <a:pt x="1291324" y="592705"/>
                </a:lnTo>
                <a:lnTo>
                  <a:pt x="1267745" y="627665"/>
                </a:lnTo>
                <a:lnTo>
                  <a:pt x="1232785" y="651244"/>
                </a:lnTo>
                <a:lnTo>
                  <a:pt x="1189989" y="659892"/>
                </a:lnTo>
                <a:lnTo>
                  <a:pt x="109982" y="659892"/>
                </a:lnTo>
                <a:lnTo>
                  <a:pt x="67186" y="651244"/>
                </a:lnTo>
                <a:lnTo>
                  <a:pt x="32226" y="627665"/>
                </a:lnTo>
                <a:lnTo>
                  <a:pt x="8647" y="592705"/>
                </a:lnTo>
                <a:lnTo>
                  <a:pt x="0" y="549910"/>
                </a:lnTo>
                <a:lnTo>
                  <a:pt x="0" y="109982"/>
                </a:lnTo>
                <a:close/>
              </a:path>
            </a:pathLst>
          </a:custGeom>
          <a:ln w="25908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1417" y="3588511"/>
            <a:ext cx="875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Vehicle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density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00" spc="-15" dirty="0">
                <a:latin typeface="Arial MT"/>
                <a:cs typeface="Arial MT"/>
              </a:rPr>
              <a:t>Analysis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44532" y="4085844"/>
            <a:ext cx="1326515" cy="1670685"/>
            <a:chOff x="3244532" y="4085844"/>
            <a:chExt cx="1326515" cy="1670685"/>
          </a:xfrm>
        </p:grpSpPr>
        <p:sp>
          <p:nvSpPr>
            <p:cNvPr id="17" name="object 17"/>
            <p:cNvSpPr/>
            <p:nvPr/>
          </p:nvSpPr>
          <p:spPr>
            <a:xfrm>
              <a:off x="3867912" y="4085844"/>
              <a:ext cx="76200" cy="828675"/>
            </a:xfrm>
            <a:custGeom>
              <a:avLst/>
              <a:gdLst/>
              <a:ahLst/>
              <a:cxnLst/>
              <a:rect l="l" t="t" r="r" b="b"/>
              <a:pathLst>
                <a:path w="76200" h="828675">
                  <a:moveTo>
                    <a:pt x="31750" y="752347"/>
                  </a:moveTo>
                  <a:lnTo>
                    <a:pt x="0" y="752347"/>
                  </a:lnTo>
                  <a:lnTo>
                    <a:pt x="38100" y="828547"/>
                  </a:lnTo>
                  <a:lnTo>
                    <a:pt x="69850" y="765047"/>
                  </a:lnTo>
                  <a:lnTo>
                    <a:pt x="31750" y="765047"/>
                  </a:lnTo>
                  <a:lnTo>
                    <a:pt x="31750" y="752347"/>
                  </a:lnTo>
                  <a:close/>
                </a:path>
                <a:path w="76200" h="828675">
                  <a:moveTo>
                    <a:pt x="44450" y="0"/>
                  </a:moveTo>
                  <a:lnTo>
                    <a:pt x="31750" y="0"/>
                  </a:lnTo>
                  <a:lnTo>
                    <a:pt x="31750" y="765047"/>
                  </a:lnTo>
                  <a:lnTo>
                    <a:pt x="44450" y="765047"/>
                  </a:lnTo>
                  <a:lnTo>
                    <a:pt x="44450" y="0"/>
                  </a:lnTo>
                  <a:close/>
                </a:path>
                <a:path w="76200" h="828675">
                  <a:moveTo>
                    <a:pt x="76200" y="752347"/>
                  </a:moveTo>
                  <a:lnTo>
                    <a:pt x="44450" y="752347"/>
                  </a:lnTo>
                  <a:lnTo>
                    <a:pt x="44450" y="765047"/>
                  </a:lnTo>
                  <a:lnTo>
                    <a:pt x="69850" y="765047"/>
                  </a:lnTo>
                  <a:lnTo>
                    <a:pt x="76200" y="752347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57550" y="4914138"/>
              <a:ext cx="1300480" cy="829310"/>
            </a:xfrm>
            <a:custGeom>
              <a:avLst/>
              <a:gdLst/>
              <a:ahLst/>
              <a:cxnLst/>
              <a:rect l="l" t="t" r="r" b="b"/>
              <a:pathLst>
                <a:path w="1300479" h="829310">
                  <a:moveTo>
                    <a:pt x="0" y="138175"/>
                  </a:moveTo>
                  <a:lnTo>
                    <a:pt x="7042" y="94496"/>
                  </a:lnTo>
                  <a:lnTo>
                    <a:pt x="26655" y="56564"/>
                  </a:lnTo>
                  <a:lnTo>
                    <a:pt x="56564" y="26655"/>
                  </a:lnTo>
                  <a:lnTo>
                    <a:pt x="94496" y="7042"/>
                  </a:lnTo>
                  <a:lnTo>
                    <a:pt x="138175" y="0"/>
                  </a:lnTo>
                  <a:lnTo>
                    <a:pt x="1161796" y="0"/>
                  </a:lnTo>
                  <a:lnTo>
                    <a:pt x="1205475" y="7042"/>
                  </a:lnTo>
                  <a:lnTo>
                    <a:pt x="1243407" y="26655"/>
                  </a:lnTo>
                  <a:lnTo>
                    <a:pt x="1273316" y="56564"/>
                  </a:lnTo>
                  <a:lnTo>
                    <a:pt x="1292929" y="94496"/>
                  </a:lnTo>
                  <a:lnTo>
                    <a:pt x="1299972" y="138175"/>
                  </a:lnTo>
                  <a:lnTo>
                    <a:pt x="1299972" y="690880"/>
                  </a:lnTo>
                  <a:lnTo>
                    <a:pt x="1292929" y="734554"/>
                  </a:lnTo>
                  <a:lnTo>
                    <a:pt x="1273316" y="772485"/>
                  </a:lnTo>
                  <a:lnTo>
                    <a:pt x="1243407" y="802396"/>
                  </a:lnTo>
                  <a:lnTo>
                    <a:pt x="1205475" y="822011"/>
                  </a:lnTo>
                  <a:lnTo>
                    <a:pt x="1161796" y="829056"/>
                  </a:lnTo>
                  <a:lnTo>
                    <a:pt x="138175" y="829056"/>
                  </a:lnTo>
                  <a:lnTo>
                    <a:pt x="94496" y="822011"/>
                  </a:lnTo>
                  <a:lnTo>
                    <a:pt x="56564" y="802396"/>
                  </a:lnTo>
                  <a:lnTo>
                    <a:pt x="26655" y="772485"/>
                  </a:lnTo>
                  <a:lnTo>
                    <a:pt x="7042" y="734554"/>
                  </a:lnTo>
                  <a:lnTo>
                    <a:pt x="0" y="690880"/>
                  </a:lnTo>
                  <a:lnTo>
                    <a:pt x="0" y="138175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96488" y="5085334"/>
            <a:ext cx="10191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Prediction of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 to clear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e(5</a:t>
            </a:r>
            <a:r>
              <a:rPr sz="1000" spc="-10" dirty="0">
                <a:latin typeface="Arial MT"/>
                <a:cs typeface="Arial MT"/>
              </a:rPr>
              <a:t>&lt;</a:t>
            </a:r>
            <a:r>
              <a:rPr sz="1000" spc="-5" dirty="0">
                <a:latin typeface="Arial MT"/>
                <a:cs typeface="Arial MT"/>
              </a:rPr>
              <a:t>t</a:t>
            </a:r>
            <a:r>
              <a:rPr sz="1000" spc="-15" dirty="0">
                <a:latin typeface="Arial MT"/>
                <a:cs typeface="Arial MT"/>
              </a:rPr>
              <a:t>&lt;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10" dirty="0">
                <a:latin typeface="Arial MT"/>
                <a:cs typeface="Arial MT"/>
              </a:rPr>
              <a:t>2</a:t>
            </a:r>
            <a:r>
              <a:rPr sz="1000" spc="-5" dirty="0">
                <a:latin typeface="Arial MT"/>
                <a:cs typeface="Arial MT"/>
              </a:rPr>
              <a:t>0)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09908" y="3748785"/>
            <a:ext cx="4001770" cy="1817370"/>
            <a:chOff x="5109908" y="3748785"/>
            <a:chExt cx="4001770" cy="1817370"/>
          </a:xfrm>
        </p:grpSpPr>
        <p:sp>
          <p:nvSpPr>
            <p:cNvPr id="21" name="object 21"/>
            <p:cNvSpPr/>
            <p:nvPr/>
          </p:nvSpPr>
          <p:spPr>
            <a:xfrm>
              <a:off x="5734812" y="3748785"/>
              <a:ext cx="1005840" cy="1102360"/>
            </a:xfrm>
            <a:custGeom>
              <a:avLst/>
              <a:gdLst/>
              <a:ahLst/>
              <a:cxnLst/>
              <a:rect l="l" t="t" r="r" b="b"/>
              <a:pathLst>
                <a:path w="1005840" h="1102360">
                  <a:moveTo>
                    <a:pt x="31750" y="1026159"/>
                  </a:moveTo>
                  <a:lnTo>
                    <a:pt x="0" y="1026159"/>
                  </a:lnTo>
                  <a:lnTo>
                    <a:pt x="38100" y="1102359"/>
                  </a:lnTo>
                  <a:lnTo>
                    <a:pt x="69850" y="1038859"/>
                  </a:lnTo>
                  <a:lnTo>
                    <a:pt x="31750" y="1038859"/>
                  </a:lnTo>
                  <a:lnTo>
                    <a:pt x="31750" y="1026159"/>
                  </a:lnTo>
                  <a:close/>
                </a:path>
                <a:path w="1005840" h="1102360">
                  <a:moveTo>
                    <a:pt x="1005332" y="0"/>
                  </a:moveTo>
                  <a:lnTo>
                    <a:pt x="34543" y="0"/>
                  </a:lnTo>
                  <a:lnTo>
                    <a:pt x="31750" y="2793"/>
                  </a:lnTo>
                  <a:lnTo>
                    <a:pt x="31750" y="1038859"/>
                  </a:lnTo>
                  <a:lnTo>
                    <a:pt x="44450" y="1038859"/>
                  </a:lnTo>
                  <a:lnTo>
                    <a:pt x="44450" y="12700"/>
                  </a:lnTo>
                  <a:lnTo>
                    <a:pt x="38100" y="12700"/>
                  </a:lnTo>
                  <a:lnTo>
                    <a:pt x="44450" y="6350"/>
                  </a:lnTo>
                  <a:lnTo>
                    <a:pt x="1005332" y="6350"/>
                  </a:lnTo>
                  <a:lnTo>
                    <a:pt x="1005332" y="0"/>
                  </a:lnTo>
                  <a:close/>
                </a:path>
                <a:path w="1005840" h="1102360">
                  <a:moveTo>
                    <a:pt x="76200" y="1026159"/>
                  </a:moveTo>
                  <a:lnTo>
                    <a:pt x="44450" y="1026159"/>
                  </a:lnTo>
                  <a:lnTo>
                    <a:pt x="44450" y="1038859"/>
                  </a:lnTo>
                  <a:lnTo>
                    <a:pt x="69850" y="1038859"/>
                  </a:lnTo>
                  <a:lnTo>
                    <a:pt x="76200" y="1026159"/>
                  </a:lnTo>
                  <a:close/>
                </a:path>
                <a:path w="1005840" h="1102360">
                  <a:moveTo>
                    <a:pt x="44450" y="6350"/>
                  </a:moveTo>
                  <a:lnTo>
                    <a:pt x="38100" y="12700"/>
                  </a:lnTo>
                  <a:lnTo>
                    <a:pt x="44450" y="12700"/>
                  </a:lnTo>
                  <a:lnTo>
                    <a:pt x="44450" y="6350"/>
                  </a:lnTo>
                  <a:close/>
                </a:path>
                <a:path w="1005840" h="1102360">
                  <a:moveTo>
                    <a:pt x="1005332" y="6350"/>
                  </a:moveTo>
                  <a:lnTo>
                    <a:pt x="44450" y="6350"/>
                  </a:lnTo>
                  <a:lnTo>
                    <a:pt x="44450" y="12700"/>
                  </a:lnTo>
                  <a:lnTo>
                    <a:pt x="1005332" y="12700"/>
                  </a:lnTo>
                  <a:lnTo>
                    <a:pt x="1005332" y="635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40624" y="3748785"/>
              <a:ext cx="1071245" cy="1164590"/>
            </a:xfrm>
            <a:custGeom>
              <a:avLst/>
              <a:gdLst/>
              <a:ahLst/>
              <a:cxnLst/>
              <a:rect l="l" t="t" r="r" b="b"/>
              <a:pathLst>
                <a:path w="1071245" h="1164589">
                  <a:moveTo>
                    <a:pt x="1026286" y="1088389"/>
                  </a:moveTo>
                  <a:lnTo>
                    <a:pt x="994536" y="1088389"/>
                  </a:lnTo>
                  <a:lnTo>
                    <a:pt x="1032636" y="1164589"/>
                  </a:lnTo>
                  <a:lnTo>
                    <a:pt x="1064386" y="1101089"/>
                  </a:lnTo>
                  <a:lnTo>
                    <a:pt x="1026286" y="1101089"/>
                  </a:lnTo>
                  <a:lnTo>
                    <a:pt x="1026286" y="1088389"/>
                  </a:lnTo>
                  <a:close/>
                </a:path>
                <a:path w="1071245" h="1164589">
                  <a:moveTo>
                    <a:pt x="1026286" y="6350"/>
                  </a:moveTo>
                  <a:lnTo>
                    <a:pt x="1026286" y="1101089"/>
                  </a:lnTo>
                  <a:lnTo>
                    <a:pt x="1038986" y="1101089"/>
                  </a:lnTo>
                  <a:lnTo>
                    <a:pt x="1038986" y="12700"/>
                  </a:lnTo>
                  <a:lnTo>
                    <a:pt x="1032636" y="12700"/>
                  </a:lnTo>
                  <a:lnTo>
                    <a:pt x="1026286" y="6350"/>
                  </a:lnTo>
                  <a:close/>
                </a:path>
                <a:path w="1071245" h="1164589">
                  <a:moveTo>
                    <a:pt x="1070736" y="1088389"/>
                  </a:moveTo>
                  <a:lnTo>
                    <a:pt x="1038986" y="1088389"/>
                  </a:lnTo>
                  <a:lnTo>
                    <a:pt x="1038986" y="1101089"/>
                  </a:lnTo>
                  <a:lnTo>
                    <a:pt x="1064386" y="1101089"/>
                  </a:lnTo>
                  <a:lnTo>
                    <a:pt x="1070736" y="1088389"/>
                  </a:lnTo>
                  <a:close/>
                </a:path>
                <a:path w="1071245" h="1164589">
                  <a:moveTo>
                    <a:pt x="103606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26286" y="12700"/>
                  </a:lnTo>
                  <a:lnTo>
                    <a:pt x="1026286" y="6350"/>
                  </a:lnTo>
                  <a:lnTo>
                    <a:pt x="1038986" y="6350"/>
                  </a:lnTo>
                  <a:lnTo>
                    <a:pt x="1038986" y="2793"/>
                  </a:lnTo>
                  <a:lnTo>
                    <a:pt x="1036066" y="0"/>
                  </a:lnTo>
                  <a:close/>
                </a:path>
                <a:path w="1071245" h="1164589">
                  <a:moveTo>
                    <a:pt x="1038986" y="6350"/>
                  </a:moveTo>
                  <a:lnTo>
                    <a:pt x="1026286" y="6350"/>
                  </a:lnTo>
                  <a:lnTo>
                    <a:pt x="1032636" y="12700"/>
                  </a:lnTo>
                  <a:lnTo>
                    <a:pt x="1038986" y="12700"/>
                  </a:lnTo>
                  <a:lnTo>
                    <a:pt x="1038986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2926" y="4853177"/>
              <a:ext cx="1300480" cy="699770"/>
            </a:xfrm>
            <a:custGeom>
              <a:avLst/>
              <a:gdLst/>
              <a:ahLst/>
              <a:cxnLst/>
              <a:rect l="l" t="t" r="r" b="b"/>
              <a:pathLst>
                <a:path w="1300479" h="699770">
                  <a:moveTo>
                    <a:pt x="0" y="116586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6" y="0"/>
                  </a:lnTo>
                  <a:lnTo>
                    <a:pt x="1183386" y="0"/>
                  </a:lnTo>
                  <a:lnTo>
                    <a:pt x="1228766" y="9161"/>
                  </a:lnTo>
                  <a:lnTo>
                    <a:pt x="1265824" y="34147"/>
                  </a:lnTo>
                  <a:lnTo>
                    <a:pt x="1290810" y="71205"/>
                  </a:lnTo>
                  <a:lnTo>
                    <a:pt x="1299972" y="116586"/>
                  </a:lnTo>
                  <a:lnTo>
                    <a:pt x="1299972" y="582930"/>
                  </a:lnTo>
                  <a:lnTo>
                    <a:pt x="1290810" y="628310"/>
                  </a:lnTo>
                  <a:lnTo>
                    <a:pt x="1265824" y="665368"/>
                  </a:lnTo>
                  <a:lnTo>
                    <a:pt x="1228766" y="690354"/>
                  </a:lnTo>
                  <a:lnTo>
                    <a:pt x="1183386" y="699516"/>
                  </a:lnTo>
                  <a:lnTo>
                    <a:pt x="116586" y="699516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30"/>
                  </a:lnTo>
                  <a:lnTo>
                    <a:pt x="0" y="116586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79263" y="4958588"/>
            <a:ext cx="9874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hi</a:t>
            </a:r>
            <a:r>
              <a:rPr sz="1000" dirty="0">
                <a:latin typeface="Arial MT"/>
                <a:cs typeface="Arial MT"/>
              </a:rPr>
              <a:t>c</a:t>
            </a:r>
            <a:r>
              <a:rPr sz="1000" spc="-10" dirty="0">
                <a:latin typeface="Arial MT"/>
                <a:cs typeface="Arial MT"/>
              </a:rPr>
              <a:t>l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tect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on  through </a:t>
            </a:r>
            <a:r>
              <a:rPr sz="1000" spc="-10" dirty="0">
                <a:latin typeface="Arial MT"/>
                <a:cs typeface="Arial MT"/>
              </a:rPr>
              <a:t>YOLO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10956" y="4879847"/>
            <a:ext cx="1325880" cy="685800"/>
            <a:chOff x="8410956" y="4879847"/>
            <a:chExt cx="1325880" cy="685800"/>
          </a:xfrm>
        </p:grpSpPr>
        <p:sp>
          <p:nvSpPr>
            <p:cNvPr id="26" name="object 26"/>
            <p:cNvSpPr/>
            <p:nvPr/>
          </p:nvSpPr>
          <p:spPr>
            <a:xfrm>
              <a:off x="8423910" y="4892801"/>
              <a:ext cx="1300480" cy="660400"/>
            </a:xfrm>
            <a:custGeom>
              <a:avLst/>
              <a:gdLst/>
              <a:ahLst/>
              <a:cxnLst/>
              <a:rect l="l" t="t" r="r" b="b"/>
              <a:pathLst>
                <a:path w="1300479" h="660400">
                  <a:moveTo>
                    <a:pt x="1189990" y="0"/>
                  </a:moveTo>
                  <a:lnTo>
                    <a:pt x="109982" y="0"/>
                  </a:lnTo>
                  <a:lnTo>
                    <a:pt x="67186" y="8647"/>
                  </a:lnTo>
                  <a:lnTo>
                    <a:pt x="32226" y="32226"/>
                  </a:lnTo>
                  <a:lnTo>
                    <a:pt x="8647" y="67186"/>
                  </a:lnTo>
                  <a:lnTo>
                    <a:pt x="0" y="109981"/>
                  </a:lnTo>
                  <a:lnTo>
                    <a:pt x="0" y="549910"/>
                  </a:lnTo>
                  <a:lnTo>
                    <a:pt x="8647" y="592705"/>
                  </a:lnTo>
                  <a:lnTo>
                    <a:pt x="32226" y="627665"/>
                  </a:lnTo>
                  <a:lnTo>
                    <a:pt x="67186" y="651244"/>
                  </a:lnTo>
                  <a:lnTo>
                    <a:pt x="109982" y="659892"/>
                  </a:lnTo>
                  <a:lnTo>
                    <a:pt x="1189990" y="659892"/>
                  </a:lnTo>
                  <a:lnTo>
                    <a:pt x="1232785" y="651244"/>
                  </a:lnTo>
                  <a:lnTo>
                    <a:pt x="1267745" y="627665"/>
                  </a:lnTo>
                  <a:lnTo>
                    <a:pt x="1291324" y="592705"/>
                  </a:lnTo>
                  <a:lnTo>
                    <a:pt x="1299972" y="549910"/>
                  </a:lnTo>
                  <a:lnTo>
                    <a:pt x="1299972" y="109981"/>
                  </a:lnTo>
                  <a:lnTo>
                    <a:pt x="1291324" y="67186"/>
                  </a:lnTo>
                  <a:lnTo>
                    <a:pt x="1267745" y="32226"/>
                  </a:lnTo>
                  <a:lnTo>
                    <a:pt x="1232785" y="8647"/>
                  </a:lnTo>
                  <a:lnTo>
                    <a:pt x="1189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23910" y="4892801"/>
              <a:ext cx="1300480" cy="660400"/>
            </a:xfrm>
            <a:custGeom>
              <a:avLst/>
              <a:gdLst/>
              <a:ahLst/>
              <a:cxnLst/>
              <a:rect l="l" t="t" r="r" b="b"/>
              <a:pathLst>
                <a:path w="1300479" h="660400">
                  <a:moveTo>
                    <a:pt x="0" y="109981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189990" y="0"/>
                  </a:lnTo>
                  <a:lnTo>
                    <a:pt x="1232785" y="8647"/>
                  </a:lnTo>
                  <a:lnTo>
                    <a:pt x="1267745" y="32226"/>
                  </a:lnTo>
                  <a:lnTo>
                    <a:pt x="1291324" y="67186"/>
                  </a:lnTo>
                  <a:lnTo>
                    <a:pt x="1299972" y="109981"/>
                  </a:lnTo>
                  <a:lnTo>
                    <a:pt x="1299972" y="549910"/>
                  </a:lnTo>
                  <a:lnTo>
                    <a:pt x="1291324" y="592705"/>
                  </a:lnTo>
                  <a:lnTo>
                    <a:pt x="1267745" y="627665"/>
                  </a:lnTo>
                  <a:lnTo>
                    <a:pt x="1232785" y="651244"/>
                  </a:lnTo>
                  <a:lnTo>
                    <a:pt x="1189990" y="659892"/>
                  </a:lnTo>
                  <a:lnTo>
                    <a:pt x="109982" y="659892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1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693022" y="4978400"/>
            <a:ext cx="76136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Vehicle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classification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</a:t>
            </a:r>
            <a:r>
              <a:rPr sz="1000" spc="-10" dirty="0">
                <a:latin typeface="Arial MT"/>
                <a:cs typeface="Arial MT"/>
              </a:rPr>
              <a:t>g</a:t>
            </a: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CNN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870" y="927861"/>
            <a:ext cx="11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4621" y="1402841"/>
            <a:ext cx="1419225" cy="1069975"/>
          </a:xfrm>
          <a:custGeom>
            <a:avLst/>
            <a:gdLst/>
            <a:ahLst/>
            <a:cxnLst/>
            <a:rect l="l" t="t" r="r" b="b"/>
            <a:pathLst>
              <a:path w="1419225" h="1069975">
                <a:moveTo>
                  <a:pt x="0" y="534924"/>
                </a:moveTo>
                <a:lnTo>
                  <a:pt x="709422" y="0"/>
                </a:lnTo>
                <a:lnTo>
                  <a:pt x="1418844" y="534924"/>
                </a:lnTo>
                <a:lnTo>
                  <a:pt x="709422" y="1069848"/>
                </a:lnTo>
                <a:lnTo>
                  <a:pt x="0" y="534924"/>
                </a:lnTo>
                <a:close/>
              </a:path>
            </a:pathLst>
          </a:custGeom>
          <a:ln w="25908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30004" y="1770125"/>
            <a:ext cx="847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3755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8359" y="1617040"/>
            <a:ext cx="533400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D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15" dirty="0">
                <a:latin typeface="Arial MT"/>
                <a:cs typeface="Arial MT"/>
              </a:rPr>
              <a:t>l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-40" dirty="0">
                <a:latin typeface="Arial MT"/>
                <a:cs typeface="Arial MT"/>
              </a:rPr>
              <a:t>y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  g </a:t>
            </a:r>
            <a:r>
              <a:rPr sz="1000" spc="-1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d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nt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5" dirty="0">
                <a:latin typeface="Arial MT"/>
                <a:cs typeface="Arial MT"/>
              </a:rPr>
              <a:t>f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ed  vehicles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9665" y="670369"/>
            <a:ext cx="2127885" cy="3272790"/>
            <a:chOff x="7229665" y="670369"/>
            <a:chExt cx="2127885" cy="3272790"/>
          </a:xfrm>
        </p:grpSpPr>
        <p:sp>
          <p:nvSpPr>
            <p:cNvPr id="7" name="object 7"/>
            <p:cNvSpPr/>
            <p:nvPr/>
          </p:nvSpPr>
          <p:spPr>
            <a:xfrm>
              <a:off x="7234428" y="675131"/>
              <a:ext cx="789940" cy="1263015"/>
            </a:xfrm>
            <a:custGeom>
              <a:avLst/>
              <a:gdLst/>
              <a:ahLst/>
              <a:cxnLst/>
              <a:rect l="l" t="t" r="r" b="b"/>
              <a:pathLst>
                <a:path w="789940" h="1263014">
                  <a:moveTo>
                    <a:pt x="789940" y="1262760"/>
                  </a:moveTo>
                  <a:lnTo>
                    <a:pt x="0" y="126276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90610" y="2471927"/>
              <a:ext cx="76200" cy="635000"/>
            </a:xfrm>
            <a:custGeom>
              <a:avLst/>
              <a:gdLst/>
              <a:ahLst/>
              <a:cxnLst/>
              <a:rect l="l" t="t" r="r" b="b"/>
              <a:pathLst>
                <a:path w="76200" h="635000">
                  <a:moveTo>
                    <a:pt x="0" y="557911"/>
                  </a:moveTo>
                  <a:lnTo>
                    <a:pt x="37338" y="634492"/>
                  </a:lnTo>
                  <a:lnTo>
                    <a:pt x="69885" y="570992"/>
                  </a:lnTo>
                  <a:lnTo>
                    <a:pt x="44323" y="570992"/>
                  </a:lnTo>
                  <a:lnTo>
                    <a:pt x="31623" y="570864"/>
                  </a:lnTo>
                  <a:lnTo>
                    <a:pt x="31746" y="558228"/>
                  </a:lnTo>
                  <a:lnTo>
                    <a:pt x="0" y="557911"/>
                  </a:lnTo>
                  <a:close/>
                </a:path>
                <a:path w="76200" h="635000">
                  <a:moveTo>
                    <a:pt x="31746" y="558228"/>
                  </a:moveTo>
                  <a:lnTo>
                    <a:pt x="31623" y="570864"/>
                  </a:lnTo>
                  <a:lnTo>
                    <a:pt x="44323" y="570992"/>
                  </a:lnTo>
                  <a:lnTo>
                    <a:pt x="44446" y="558355"/>
                  </a:lnTo>
                  <a:lnTo>
                    <a:pt x="31746" y="558228"/>
                  </a:lnTo>
                  <a:close/>
                </a:path>
                <a:path w="76200" h="635000">
                  <a:moveTo>
                    <a:pt x="44446" y="558355"/>
                  </a:moveTo>
                  <a:lnTo>
                    <a:pt x="44323" y="570992"/>
                  </a:lnTo>
                  <a:lnTo>
                    <a:pt x="69885" y="570992"/>
                  </a:lnTo>
                  <a:lnTo>
                    <a:pt x="76200" y="558673"/>
                  </a:lnTo>
                  <a:lnTo>
                    <a:pt x="44446" y="558355"/>
                  </a:lnTo>
                  <a:close/>
                </a:path>
                <a:path w="76200" h="635000">
                  <a:moveTo>
                    <a:pt x="49911" y="0"/>
                  </a:moveTo>
                  <a:lnTo>
                    <a:pt x="37211" y="0"/>
                  </a:lnTo>
                  <a:lnTo>
                    <a:pt x="31746" y="558228"/>
                  </a:lnTo>
                  <a:lnTo>
                    <a:pt x="44446" y="558355"/>
                  </a:lnTo>
                  <a:lnTo>
                    <a:pt x="49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11490" y="3121914"/>
              <a:ext cx="1233170" cy="807720"/>
            </a:xfrm>
            <a:custGeom>
              <a:avLst/>
              <a:gdLst/>
              <a:ahLst/>
              <a:cxnLst/>
              <a:rect l="l" t="t" r="r" b="b"/>
              <a:pathLst>
                <a:path w="1233170" h="807720">
                  <a:moveTo>
                    <a:pt x="0" y="134620"/>
                  </a:moveTo>
                  <a:lnTo>
                    <a:pt x="6868" y="92090"/>
                  </a:lnTo>
                  <a:lnTo>
                    <a:pt x="25989" y="55138"/>
                  </a:lnTo>
                  <a:lnTo>
                    <a:pt x="55138" y="25989"/>
                  </a:lnTo>
                  <a:lnTo>
                    <a:pt x="92090" y="6868"/>
                  </a:lnTo>
                  <a:lnTo>
                    <a:pt x="134619" y="0"/>
                  </a:lnTo>
                  <a:lnTo>
                    <a:pt x="1098295" y="0"/>
                  </a:lnTo>
                  <a:lnTo>
                    <a:pt x="1140825" y="6868"/>
                  </a:lnTo>
                  <a:lnTo>
                    <a:pt x="1177777" y="25989"/>
                  </a:lnTo>
                  <a:lnTo>
                    <a:pt x="1206926" y="55138"/>
                  </a:lnTo>
                  <a:lnTo>
                    <a:pt x="1226047" y="92090"/>
                  </a:lnTo>
                  <a:lnTo>
                    <a:pt x="1232915" y="134620"/>
                  </a:lnTo>
                  <a:lnTo>
                    <a:pt x="1232915" y="673100"/>
                  </a:lnTo>
                  <a:lnTo>
                    <a:pt x="1226047" y="715629"/>
                  </a:lnTo>
                  <a:lnTo>
                    <a:pt x="1206926" y="752581"/>
                  </a:lnTo>
                  <a:lnTo>
                    <a:pt x="1177777" y="781730"/>
                  </a:lnTo>
                  <a:lnTo>
                    <a:pt x="1140825" y="800851"/>
                  </a:lnTo>
                  <a:lnTo>
                    <a:pt x="1098295" y="807719"/>
                  </a:lnTo>
                  <a:lnTo>
                    <a:pt x="134619" y="807719"/>
                  </a:lnTo>
                  <a:lnTo>
                    <a:pt x="92090" y="800851"/>
                  </a:lnTo>
                  <a:lnTo>
                    <a:pt x="55138" y="781730"/>
                  </a:lnTo>
                  <a:lnTo>
                    <a:pt x="25989" y="752581"/>
                  </a:lnTo>
                  <a:lnTo>
                    <a:pt x="6868" y="715629"/>
                  </a:lnTo>
                  <a:lnTo>
                    <a:pt x="0" y="673100"/>
                  </a:lnTo>
                  <a:lnTo>
                    <a:pt x="0" y="134620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60460" y="3205098"/>
            <a:ext cx="934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Makes path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displayed </a:t>
            </a:r>
            <a:r>
              <a:rPr sz="1000" spc="-5" dirty="0">
                <a:latin typeface="Arial MT"/>
                <a:cs typeface="Arial MT"/>
              </a:rPr>
              <a:t> vehicle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traffic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police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6198" y="1456182"/>
            <a:ext cx="1225550" cy="734695"/>
          </a:xfrm>
          <a:custGeom>
            <a:avLst/>
            <a:gdLst/>
            <a:ahLst/>
            <a:cxnLst/>
            <a:rect l="l" t="t" r="r" b="b"/>
            <a:pathLst>
              <a:path w="1225550" h="734694">
                <a:moveTo>
                  <a:pt x="0" y="122427"/>
                </a:moveTo>
                <a:lnTo>
                  <a:pt x="9628" y="74795"/>
                </a:lnTo>
                <a:lnTo>
                  <a:pt x="35877" y="35877"/>
                </a:lnTo>
                <a:lnTo>
                  <a:pt x="74795" y="9628"/>
                </a:lnTo>
                <a:lnTo>
                  <a:pt x="122427" y="0"/>
                </a:lnTo>
                <a:lnTo>
                  <a:pt x="1102867" y="0"/>
                </a:lnTo>
                <a:lnTo>
                  <a:pt x="1150500" y="9628"/>
                </a:lnTo>
                <a:lnTo>
                  <a:pt x="1189418" y="35877"/>
                </a:lnTo>
                <a:lnTo>
                  <a:pt x="1215667" y="74795"/>
                </a:lnTo>
                <a:lnTo>
                  <a:pt x="1225296" y="122427"/>
                </a:lnTo>
                <a:lnTo>
                  <a:pt x="1225296" y="612139"/>
                </a:lnTo>
                <a:lnTo>
                  <a:pt x="1215667" y="659772"/>
                </a:lnTo>
                <a:lnTo>
                  <a:pt x="1189418" y="698690"/>
                </a:lnTo>
                <a:lnTo>
                  <a:pt x="1150500" y="724939"/>
                </a:lnTo>
                <a:lnTo>
                  <a:pt x="1102867" y="734567"/>
                </a:lnTo>
                <a:lnTo>
                  <a:pt x="122427" y="734567"/>
                </a:lnTo>
                <a:lnTo>
                  <a:pt x="74795" y="724939"/>
                </a:lnTo>
                <a:lnTo>
                  <a:pt x="35877" y="698690"/>
                </a:lnTo>
                <a:lnTo>
                  <a:pt x="9628" y="659772"/>
                </a:lnTo>
                <a:lnTo>
                  <a:pt x="0" y="612139"/>
                </a:lnTo>
                <a:lnTo>
                  <a:pt x="0" y="122427"/>
                </a:lnTo>
                <a:close/>
              </a:path>
            </a:pathLst>
          </a:custGeom>
          <a:ln w="25908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77261" y="1578610"/>
            <a:ext cx="96011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Assigns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predicted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lane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33180" y="573023"/>
            <a:ext cx="1251585" cy="3173095"/>
            <a:chOff x="2333180" y="573023"/>
            <a:chExt cx="1251585" cy="3173095"/>
          </a:xfrm>
        </p:grpSpPr>
        <p:sp>
          <p:nvSpPr>
            <p:cNvPr id="14" name="object 14"/>
            <p:cNvSpPr/>
            <p:nvPr/>
          </p:nvSpPr>
          <p:spPr>
            <a:xfrm>
              <a:off x="2889504" y="573023"/>
              <a:ext cx="106680" cy="2425700"/>
            </a:xfrm>
            <a:custGeom>
              <a:avLst/>
              <a:gdLst/>
              <a:ahLst/>
              <a:cxnLst/>
              <a:rect l="l" t="t" r="r" b="b"/>
              <a:pathLst>
                <a:path w="106680" h="2425700">
                  <a:moveTo>
                    <a:pt x="76200" y="807085"/>
                  </a:moveTo>
                  <a:lnTo>
                    <a:pt x="44450" y="807085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807085"/>
                  </a:lnTo>
                  <a:lnTo>
                    <a:pt x="0" y="807085"/>
                  </a:lnTo>
                  <a:lnTo>
                    <a:pt x="38100" y="883285"/>
                  </a:lnTo>
                  <a:lnTo>
                    <a:pt x="69850" y="819785"/>
                  </a:lnTo>
                  <a:lnTo>
                    <a:pt x="76200" y="807085"/>
                  </a:lnTo>
                  <a:close/>
                </a:path>
                <a:path w="106680" h="2425700">
                  <a:moveTo>
                    <a:pt x="106680" y="2349373"/>
                  </a:moveTo>
                  <a:lnTo>
                    <a:pt x="74930" y="2349373"/>
                  </a:lnTo>
                  <a:lnTo>
                    <a:pt x="74930" y="1616964"/>
                  </a:lnTo>
                  <a:lnTo>
                    <a:pt x="62230" y="1616964"/>
                  </a:lnTo>
                  <a:lnTo>
                    <a:pt x="62230" y="2349373"/>
                  </a:lnTo>
                  <a:lnTo>
                    <a:pt x="30480" y="2349373"/>
                  </a:lnTo>
                  <a:lnTo>
                    <a:pt x="68580" y="2425573"/>
                  </a:lnTo>
                  <a:lnTo>
                    <a:pt x="100330" y="2362073"/>
                  </a:lnTo>
                  <a:lnTo>
                    <a:pt x="106680" y="2349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6197" y="2998469"/>
              <a:ext cx="1225550" cy="734695"/>
            </a:xfrm>
            <a:custGeom>
              <a:avLst/>
              <a:gdLst/>
              <a:ahLst/>
              <a:cxnLst/>
              <a:rect l="l" t="t" r="r" b="b"/>
              <a:pathLst>
                <a:path w="1225550" h="734695">
                  <a:moveTo>
                    <a:pt x="0" y="122427"/>
                  </a:moveTo>
                  <a:lnTo>
                    <a:pt x="9628" y="74795"/>
                  </a:lnTo>
                  <a:lnTo>
                    <a:pt x="35877" y="35877"/>
                  </a:lnTo>
                  <a:lnTo>
                    <a:pt x="74795" y="9628"/>
                  </a:lnTo>
                  <a:lnTo>
                    <a:pt x="122427" y="0"/>
                  </a:lnTo>
                  <a:lnTo>
                    <a:pt x="1102867" y="0"/>
                  </a:lnTo>
                  <a:lnTo>
                    <a:pt x="1150500" y="9628"/>
                  </a:lnTo>
                  <a:lnTo>
                    <a:pt x="1189418" y="35877"/>
                  </a:lnTo>
                  <a:lnTo>
                    <a:pt x="1215667" y="74795"/>
                  </a:lnTo>
                  <a:lnTo>
                    <a:pt x="1225296" y="122427"/>
                  </a:lnTo>
                  <a:lnTo>
                    <a:pt x="1225296" y="612139"/>
                  </a:lnTo>
                  <a:lnTo>
                    <a:pt x="1215667" y="659772"/>
                  </a:lnTo>
                  <a:lnTo>
                    <a:pt x="1189418" y="698690"/>
                  </a:lnTo>
                  <a:lnTo>
                    <a:pt x="1150500" y="724939"/>
                  </a:lnTo>
                  <a:lnTo>
                    <a:pt x="1102867" y="734567"/>
                  </a:lnTo>
                  <a:lnTo>
                    <a:pt x="122427" y="734567"/>
                  </a:lnTo>
                  <a:lnTo>
                    <a:pt x="74795" y="724939"/>
                  </a:lnTo>
                  <a:lnTo>
                    <a:pt x="35877" y="698690"/>
                  </a:lnTo>
                  <a:lnTo>
                    <a:pt x="9628" y="659772"/>
                  </a:lnTo>
                  <a:lnTo>
                    <a:pt x="0" y="612139"/>
                  </a:lnTo>
                  <a:lnTo>
                    <a:pt x="0" y="122427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30601" y="3045332"/>
            <a:ext cx="854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Make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 priority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vehicles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waiting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51733" y="3732276"/>
            <a:ext cx="5782310" cy="2577465"/>
            <a:chOff x="2951733" y="3732276"/>
            <a:chExt cx="5782310" cy="2577465"/>
          </a:xfrm>
        </p:grpSpPr>
        <p:sp>
          <p:nvSpPr>
            <p:cNvPr id="18" name="object 18"/>
            <p:cNvSpPr/>
            <p:nvPr/>
          </p:nvSpPr>
          <p:spPr>
            <a:xfrm>
              <a:off x="2951734" y="3732275"/>
              <a:ext cx="5782310" cy="2150745"/>
            </a:xfrm>
            <a:custGeom>
              <a:avLst/>
              <a:gdLst/>
              <a:ahLst/>
              <a:cxnLst/>
              <a:rect l="l" t="t" r="r" b="b"/>
              <a:pathLst>
                <a:path w="5782309" h="2150745">
                  <a:moveTo>
                    <a:pt x="2130679" y="2058949"/>
                  </a:moveTo>
                  <a:lnTo>
                    <a:pt x="2117979" y="2052599"/>
                  </a:lnTo>
                  <a:lnTo>
                    <a:pt x="2054479" y="2020849"/>
                  </a:lnTo>
                  <a:lnTo>
                    <a:pt x="2054479" y="2052599"/>
                  </a:lnTo>
                  <a:lnTo>
                    <a:pt x="12700" y="2052599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062454"/>
                  </a:lnTo>
                  <a:lnTo>
                    <a:pt x="2794" y="2065299"/>
                  </a:lnTo>
                  <a:lnTo>
                    <a:pt x="2054479" y="2065299"/>
                  </a:lnTo>
                  <a:lnTo>
                    <a:pt x="2054479" y="2097049"/>
                  </a:lnTo>
                  <a:lnTo>
                    <a:pt x="2117979" y="2065299"/>
                  </a:lnTo>
                  <a:lnTo>
                    <a:pt x="2130679" y="2058949"/>
                  </a:lnTo>
                  <a:close/>
                </a:path>
                <a:path w="5782309" h="2150745">
                  <a:moveTo>
                    <a:pt x="5781929" y="196596"/>
                  </a:moveTo>
                  <a:lnTo>
                    <a:pt x="5769229" y="196596"/>
                  </a:lnTo>
                  <a:lnTo>
                    <a:pt x="5769229" y="2106130"/>
                  </a:lnTo>
                  <a:lnTo>
                    <a:pt x="3823970" y="2106130"/>
                  </a:lnTo>
                  <a:lnTo>
                    <a:pt x="3823970" y="2074379"/>
                  </a:lnTo>
                  <a:lnTo>
                    <a:pt x="3747770" y="2112480"/>
                  </a:lnTo>
                  <a:lnTo>
                    <a:pt x="3823970" y="2150580"/>
                  </a:lnTo>
                  <a:lnTo>
                    <a:pt x="3823970" y="2118830"/>
                  </a:lnTo>
                  <a:lnTo>
                    <a:pt x="5779135" y="2118830"/>
                  </a:lnTo>
                  <a:lnTo>
                    <a:pt x="5781929" y="2115985"/>
                  </a:lnTo>
                  <a:lnTo>
                    <a:pt x="5781929" y="2112480"/>
                  </a:lnTo>
                  <a:lnTo>
                    <a:pt x="5781929" y="2106142"/>
                  </a:lnTo>
                  <a:lnTo>
                    <a:pt x="5781929" y="196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16017" y="5269230"/>
              <a:ext cx="1984375" cy="1027430"/>
            </a:xfrm>
            <a:custGeom>
              <a:avLst/>
              <a:gdLst/>
              <a:ahLst/>
              <a:cxnLst/>
              <a:rect l="l" t="t" r="r" b="b"/>
              <a:pathLst>
                <a:path w="1984375" h="1027429">
                  <a:moveTo>
                    <a:pt x="1813052" y="0"/>
                  </a:moveTo>
                  <a:lnTo>
                    <a:pt x="171196" y="0"/>
                  </a:lnTo>
                  <a:lnTo>
                    <a:pt x="125706" y="6119"/>
                  </a:lnTo>
                  <a:lnTo>
                    <a:pt x="84817" y="23386"/>
                  </a:lnTo>
                  <a:lnTo>
                    <a:pt x="50164" y="50165"/>
                  </a:lnTo>
                  <a:lnTo>
                    <a:pt x="23386" y="84817"/>
                  </a:lnTo>
                  <a:lnTo>
                    <a:pt x="6119" y="125706"/>
                  </a:lnTo>
                  <a:lnTo>
                    <a:pt x="0" y="171196"/>
                  </a:lnTo>
                  <a:lnTo>
                    <a:pt x="0" y="855980"/>
                  </a:lnTo>
                  <a:lnTo>
                    <a:pt x="6119" y="901491"/>
                  </a:lnTo>
                  <a:lnTo>
                    <a:pt x="23386" y="942387"/>
                  </a:lnTo>
                  <a:lnTo>
                    <a:pt x="50164" y="977034"/>
                  </a:lnTo>
                  <a:lnTo>
                    <a:pt x="84817" y="1003803"/>
                  </a:lnTo>
                  <a:lnTo>
                    <a:pt x="125706" y="1021060"/>
                  </a:lnTo>
                  <a:lnTo>
                    <a:pt x="171196" y="1027176"/>
                  </a:lnTo>
                  <a:lnTo>
                    <a:pt x="1813052" y="1027176"/>
                  </a:lnTo>
                  <a:lnTo>
                    <a:pt x="1858541" y="1021060"/>
                  </a:lnTo>
                  <a:lnTo>
                    <a:pt x="1899430" y="1003803"/>
                  </a:lnTo>
                  <a:lnTo>
                    <a:pt x="1934083" y="977034"/>
                  </a:lnTo>
                  <a:lnTo>
                    <a:pt x="1960861" y="942387"/>
                  </a:lnTo>
                  <a:lnTo>
                    <a:pt x="1978128" y="901491"/>
                  </a:lnTo>
                  <a:lnTo>
                    <a:pt x="1984248" y="855980"/>
                  </a:lnTo>
                  <a:lnTo>
                    <a:pt x="1984248" y="171196"/>
                  </a:lnTo>
                  <a:lnTo>
                    <a:pt x="1978128" y="125706"/>
                  </a:lnTo>
                  <a:lnTo>
                    <a:pt x="1960861" y="84817"/>
                  </a:lnTo>
                  <a:lnTo>
                    <a:pt x="1934083" y="50165"/>
                  </a:lnTo>
                  <a:lnTo>
                    <a:pt x="1899430" y="23386"/>
                  </a:lnTo>
                  <a:lnTo>
                    <a:pt x="1858541" y="6119"/>
                  </a:lnTo>
                  <a:lnTo>
                    <a:pt x="1813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6017" y="5269230"/>
              <a:ext cx="1984375" cy="1027430"/>
            </a:xfrm>
            <a:custGeom>
              <a:avLst/>
              <a:gdLst/>
              <a:ahLst/>
              <a:cxnLst/>
              <a:rect l="l" t="t" r="r" b="b"/>
              <a:pathLst>
                <a:path w="1984375" h="1027429">
                  <a:moveTo>
                    <a:pt x="0" y="171196"/>
                  </a:moveTo>
                  <a:lnTo>
                    <a:pt x="6119" y="125706"/>
                  </a:lnTo>
                  <a:lnTo>
                    <a:pt x="23386" y="84817"/>
                  </a:lnTo>
                  <a:lnTo>
                    <a:pt x="50164" y="50165"/>
                  </a:lnTo>
                  <a:lnTo>
                    <a:pt x="84817" y="23386"/>
                  </a:lnTo>
                  <a:lnTo>
                    <a:pt x="125706" y="6119"/>
                  </a:lnTo>
                  <a:lnTo>
                    <a:pt x="171196" y="0"/>
                  </a:lnTo>
                  <a:lnTo>
                    <a:pt x="1813052" y="0"/>
                  </a:lnTo>
                  <a:lnTo>
                    <a:pt x="1858541" y="6119"/>
                  </a:lnTo>
                  <a:lnTo>
                    <a:pt x="1899430" y="23386"/>
                  </a:lnTo>
                  <a:lnTo>
                    <a:pt x="1934083" y="50165"/>
                  </a:lnTo>
                  <a:lnTo>
                    <a:pt x="1960861" y="84817"/>
                  </a:lnTo>
                  <a:lnTo>
                    <a:pt x="1978128" y="125706"/>
                  </a:lnTo>
                  <a:lnTo>
                    <a:pt x="1984248" y="171196"/>
                  </a:lnTo>
                  <a:lnTo>
                    <a:pt x="1984248" y="855980"/>
                  </a:lnTo>
                  <a:lnTo>
                    <a:pt x="1978128" y="901491"/>
                  </a:lnTo>
                  <a:lnTo>
                    <a:pt x="1960861" y="942387"/>
                  </a:lnTo>
                  <a:lnTo>
                    <a:pt x="1934083" y="977034"/>
                  </a:lnTo>
                  <a:lnTo>
                    <a:pt x="1899430" y="1003803"/>
                  </a:lnTo>
                  <a:lnTo>
                    <a:pt x="1858541" y="1021060"/>
                  </a:lnTo>
                  <a:lnTo>
                    <a:pt x="1813052" y="1027176"/>
                  </a:lnTo>
                  <a:lnTo>
                    <a:pt x="171196" y="1027176"/>
                  </a:lnTo>
                  <a:lnTo>
                    <a:pt x="125706" y="1021060"/>
                  </a:lnTo>
                  <a:lnTo>
                    <a:pt x="84817" y="1003803"/>
                  </a:lnTo>
                  <a:lnTo>
                    <a:pt x="50164" y="977034"/>
                  </a:lnTo>
                  <a:lnTo>
                    <a:pt x="23386" y="942387"/>
                  </a:lnTo>
                  <a:lnTo>
                    <a:pt x="6119" y="901491"/>
                  </a:lnTo>
                  <a:lnTo>
                    <a:pt x="0" y="855980"/>
                  </a:lnTo>
                  <a:lnTo>
                    <a:pt x="0" y="171196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09184" y="5615127"/>
            <a:ext cx="1600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Turns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 </a:t>
            </a:r>
            <a:r>
              <a:rPr sz="1000" spc="-10" dirty="0">
                <a:latin typeface="Arial MT"/>
                <a:cs typeface="Arial MT"/>
              </a:rPr>
              <a:t>light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-&gt;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Yellow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-&gt;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Green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823" y="251282"/>
            <a:ext cx="2632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Ana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lysis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2400" b="1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SWOT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41881" y="1912620"/>
            <a:ext cx="3822700" cy="3945890"/>
            <a:chOff x="4641881" y="1912620"/>
            <a:chExt cx="3822700" cy="3945890"/>
          </a:xfrm>
        </p:grpSpPr>
        <p:sp>
          <p:nvSpPr>
            <p:cNvPr id="4" name="object 4"/>
            <p:cNvSpPr/>
            <p:nvPr/>
          </p:nvSpPr>
          <p:spPr>
            <a:xfrm>
              <a:off x="4680965" y="1925574"/>
              <a:ext cx="2152015" cy="576580"/>
            </a:xfrm>
            <a:custGeom>
              <a:avLst/>
              <a:gdLst/>
              <a:ahLst/>
              <a:cxnLst/>
              <a:rect l="l" t="t" r="r" b="b"/>
              <a:pathLst>
                <a:path w="2152015" h="576580">
                  <a:moveTo>
                    <a:pt x="2151888" y="576072"/>
                  </a:moveTo>
                  <a:lnTo>
                    <a:pt x="1118235" y="0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1881" y="1912620"/>
              <a:ext cx="3822636" cy="39456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5896" y="910300"/>
            <a:ext cx="3510279" cy="158623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867410">
              <a:lnSpc>
                <a:spcPct val="100000"/>
              </a:lnSpc>
              <a:spcBef>
                <a:spcPts val="1605"/>
              </a:spcBef>
            </a:pPr>
            <a:r>
              <a:rPr sz="2250" b="1" spc="-165" dirty="0">
                <a:solidFill>
                  <a:srgbClr val="6FAC46"/>
                </a:solidFill>
                <a:latin typeface="Trebuchet MS"/>
                <a:cs typeface="Trebuchet MS"/>
              </a:rPr>
              <a:t>Strengths</a:t>
            </a:r>
            <a:endParaRPr sz="225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250"/>
              </a:spcBef>
              <a:buSzPct val="114285"/>
              <a:buFont typeface="Arial MT"/>
              <a:buChar char="•"/>
              <a:tabLst>
                <a:tab pos="349250" algn="l"/>
                <a:tab pos="349885" algn="l"/>
              </a:tabLst>
            </a:pPr>
            <a:r>
              <a:rPr sz="1400" b="1" dirty="0">
                <a:latin typeface="Arial"/>
                <a:cs typeface="Arial"/>
              </a:rPr>
              <a:t>Real-time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Vehicle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Density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SzPct val="11428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Prioritization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High-Priority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Vehicles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SzPct val="11428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Improved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Traffic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SzPct val="11428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Integration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Software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Hardware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7416" y="1194942"/>
            <a:ext cx="13919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b="1" spc="-305" dirty="0">
                <a:solidFill>
                  <a:srgbClr val="4471C4"/>
                </a:solidFill>
                <a:latin typeface="Trebuchet MS"/>
                <a:cs typeface="Trebuchet MS"/>
              </a:rPr>
              <a:t>We</a:t>
            </a:r>
            <a:r>
              <a:rPr sz="2250" b="1" spc="-160" dirty="0">
                <a:solidFill>
                  <a:srgbClr val="4471C4"/>
                </a:solidFill>
                <a:latin typeface="Trebuchet MS"/>
                <a:cs typeface="Trebuchet MS"/>
              </a:rPr>
              <a:t>akness</a:t>
            </a:r>
            <a:r>
              <a:rPr sz="2250" b="1" spc="-175" dirty="0">
                <a:solidFill>
                  <a:srgbClr val="4471C4"/>
                </a:solidFill>
                <a:latin typeface="Trebuchet MS"/>
                <a:cs typeface="Trebuchet MS"/>
              </a:rPr>
              <a:t>e</a:t>
            </a:r>
            <a:r>
              <a:rPr sz="2250" b="1" spc="-60" dirty="0">
                <a:solidFill>
                  <a:srgbClr val="4471C4"/>
                </a:solidFill>
                <a:latin typeface="Trebuchet MS"/>
                <a:cs typeface="Trebuchet MS"/>
              </a:rPr>
              <a:t>s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343" y="1836166"/>
            <a:ext cx="3594735" cy="883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Dependence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High-Quality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Hardware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Arial"/>
                <a:cs typeface="Arial"/>
              </a:rPr>
              <a:t>Complexity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Implementation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Privacy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Security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Concerns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Maintenance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5881" y="3957269"/>
            <a:ext cx="86677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b="1" spc="-235" dirty="0">
                <a:solidFill>
                  <a:srgbClr val="5B9BD4"/>
                </a:solidFill>
                <a:latin typeface="Trebuchet MS"/>
                <a:cs typeface="Trebuchet MS"/>
              </a:rPr>
              <a:t>Threa</a:t>
            </a:r>
            <a:r>
              <a:rPr sz="2250" b="1" spc="-180" dirty="0">
                <a:solidFill>
                  <a:srgbClr val="5B9BD4"/>
                </a:solidFill>
                <a:latin typeface="Trebuchet MS"/>
                <a:cs typeface="Trebuchet MS"/>
              </a:rPr>
              <a:t>t</a:t>
            </a:r>
            <a:r>
              <a:rPr sz="2250" b="1" spc="-60" dirty="0">
                <a:solidFill>
                  <a:srgbClr val="5B9BD4"/>
                </a:solidFill>
                <a:latin typeface="Trebuchet MS"/>
                <a:cs typeface="Trebuchet MS"/>
              </a:rPr>
              <a:t>s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2910" y="4581905"/>
            <a:ext cx="15697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b="1" spc="-200" dirty="0">
                <a:solidFill>
                  <a:srgbClr val="FFC000"/>
                </a:solidFill>
                <a:latin typeface="Trebuchet MS"/>
                <a:cs typeface="Trebuchet MS"/>
              </a:rPr>
              <a:t>Opp</a:t>
            </a:r>
            <a:r>
              <a:rPr sz="2250" b="1" spc="-195" dirty="0">
                <a:solidFill>
                  <a:srgbClr val="FFC000"/>
                </a:solidFill>
                <a:latin typeface="Trebuchet MS"/>
                <a:cs typeface="Trebuchet MS"/>
              </a:rPr>
              <a:t>ortuni</a:t>
            </a:r>
            <a:r>
              <a:rPr sz="2250" b="1" spc="-175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2250" b="1" spc="-140" dirty="0">
                <a:solidFill>
                  <a:srgbClr val="FFC000"/>
                </a:solidFill>
                <a:latin typeface="Trebuchet MS"/>
                <a:cs typeface="Trebuchet MS"/>
              </a:rPr>
              <a:t>ies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9907" y="5512714"/>
            <a:ext cx="845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Initiatives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565" y="5299328"/>
            <a:ext cx="45815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2885" algn="l"/>
                <a:tab pos="223520" algn="l"/>
              </a:tabLst>
            </a:pPr>
            <a:r>
              <a:rPr sz="1400" b="1" dirty="0">
                <a:latin typeface="Arial"/>
                <a:cs typeface="Arial"/>
              </a:rPr>
              <a:t>Scalability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Other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Cities</a:t>
            </a:r>
            <a:endParaRPr sz="1400">
              <a:latin typeface="Arial"/>
              <a:cs typeface="Arial"/>
            </a:endParaRPr>
          </a:p>
          <a:p>
            <a:pPr marL="222885" indent="-2108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22885" algn="l"/>
                <a:tab pos="223520" algn="l"/>
              </a:tabLst>
            </a:pPr>
            <a:r>
              <a:rPr sz="1400" b="1" spc="-5" dirty="0">
                <a:latin typeface="Arial"/>
                <a:cs typeface="Arial"/>
              </a:rPr>
              <a:t>Potential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Integration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Smart </a:t>
            </a:r>
            <a:r>
              <a:rPr sz="1400" b="1" spc="-5" dirty="0">
                <a:latin typeface="Arial"/>
                <a:cs typeface="Arial"/>
              </a:rPr>
              <a:t>City</a:t>
            </a:r>
            <a:endParaRPr sz="1400">
              <a:latin typeface="Arial"/>
              <a:cs typeface="Arial"/>
            </a:endParaRPr>
          </a:p>
          <a:p>
            <a:pPr marL="222885" indent="-210820">
              <a:lnSpc>
                <a:spcPct val="100000"/>
              </a:lnSpc>
              <a:buFont typeface="Arial MT"/>
              <a:buChar char="•"/>
              <a:tabLst>
                <a:tab pos="222885" algn="l"/>
                <a:tab pos="223520" algn="l"/>
              </a:tabLst>
            </a:pPr>
            <a:r>
              <a:rPr sz="1400" b="1" dirty="0">
                <a:latin typeface="Arial"/>
                <a:cs typeface="Arial"/>
              </a:rPr>
              <a:t>Expansion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Additional</a:t>
            </a:r>
            <a:r>
              <a:rPr sz="1400" b="1" spc="-5" dirty="0">
                <a:latin typeface="Arial"/>
                <a:cs typeface="Arial"/>
              </a:rPr>
              <a:t> Use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  <a:p>
            <a:pPr marL="222885" indent="-210820">
              <a:lnSpc>
                <a:spcPct val="100000"/>
              </a:lnSpc>
              <a:buFont typeface="Arial MT"/>
              <a:buChar char="•"/>
              <a:tabLst>
                <a:tab pos="222885" algn="l"/>
                <a:tab pos="223520" algn="l"/>
              </a:tabLst>
            </a:pPr>
            <a:r>
              <a:rPr sz="1400" b="1" spc="-5" dirty="0">
                <a:latin typeface="Arial"/>
                <a:cs typeface="Arial"/>
              </a:rPr>
              <a:t>Collaboration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Government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Private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0960" y="4762322"/>
            <a:ext cx="26581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Initial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Regulatory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Compliance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Challenges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Arial"/>
                <a:cs typeface="Arial"/>
              </a:rPr>
              <a:t>Resistance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Change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2476</Words>
  <Application>Microsoft Office PowerPoint</Application>
  <PresentationFormat>Widescreen</PresentationFormat>
  <Paragraphs>272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Calibri</vt:lpstr>
      <vt:lpstr>Tahoma</vt:lpstr>
      <vt:lpstr>Times New Roman</vt:lpstr>
      <vt:lpstr>Trebuchet MS</vt:lpstr>
      <vt:lpstr>Verdana</vt:lpstr>
      <vt:lpstr>Office Theme</vt:lpstr>
      <vt:lpstr>Image &amp; video processing ,analysis of traffic signal  areas using deep learning ,AI Models</vt:lpstr>
      <vt:lpstr>Project Group – Details</vt:lpstr>
      <vt:lpstr>Objective and Goals</vt:lpstr>
      <vt:lpstr>PowerPoint Presentation</vt:lpstr>
      <vt:lpstr>PowerPoint Presentation</vt:lpstr>
      <vt:lpstr>Project Plan</vt:lpstr>
      <vt:lpstr>Methodology - block diagram :</vt:lpstr>
      <vt:lpstr>PowerPoint Presentation</vt:lpstr>
      <vt:lpstr>Analysis - SWOT</vt:lpstr>
      <vt:lpstr>Analysis – 4W1H</vt:lpstr>
      <vt:lpstr>PowerPoint Presentation</vt:lpstr>
      <vt:lpstr>Architecture</vt:lpstr>
      <vt:lpstr>Use Cases &amp; Testing</vt:lpstr>
      <vt:lpstr>TESTING</vt:lpstr>
      <vt:lpstr>Implementation and Results – 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and Results – Iteration 2</vt:lpstr>
      <vt:lpstr>Implementation and Results – Iteration 3 (Optional)</vt:lpstr>
      <vt:lpstr>Contribution</vt:lpstr>
      <vt:lpstr>Conclusion &amp; 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Aisswaria Zacharias</dc:creator>
  <cp:lastModifiedBy>lucky royal</cp:lastModifiedBy>
  <cp:revision>1</cp:revision>
  <dcterms:created xsi:type="dcterms:W3CDTF">2024-10-18T03:41:32Z</dcterms:created>
  <dcterms:modified xsi:type="dcterms:W3CDTF">2024-10-18T03:44:06Z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2024-10-18T00:00:00Z</vt:filetime>
  </property>
</Properties>
</file>