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50BE1B-976B-4347-8CDC-077D77021293}" v="6" dt="2025-03-11T08:54:06.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25" d="100"/>
          <a:sy n="25" d="100"/>
        </p:scale>
        <p:origin x="1728" y="67"/>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 Prakash Sahoo" userId="71d0008a91cecf52" providerId="LiveId" clId="{6950BE1B-976B-4347-8CDC-077D77021293}"/>
    <pc:docChg chg="undo custSel modSld">
      <pc:chgData name="Jaya Prakash Sahoo" userId="71d0008a91cecf52" providerId="LiveId" clId="{6950BE1B-976B-4347-8CDC-077D77021293}" dt="2025-03-13T09:56:26.204" v="168" actId="1036"/>
      <pc:docMkLst>
        <pc:docMk/>
      </pc:docMkLst>
      <pc:sldChg chg="addSp delSp modSp mod">
        <pc:chgData name="Jaya Prakash Sahoo" userId="71d0008a91cecf52" providerId="LiveId" clId="{6950BE1B-976B-4347-8CDC-077D77021293}" dt="2025-03-13T09:56:26.204" v="168" actId="1036"/>
        <pc:sldMkLst>
          <pc:docMk/>
          <pc:sldMk cId="215355532" sldId="259"/>
        </pc:sldMkLst>
        <pc:spChg chg="mod">
          <ac:chgData name="Jaya Prakash Sahoo" userId="71d0008a91cecf52" providerId="LiveId" clId="{6950BE1B-976B-4347-8CDC-077D77021293}" dt="2025-03-12T08:40:06.471" v="44" actId="1076"/>
          <ac:spMkLst>
            <pc:docMk/>
            <pc:sldMk cId="215355532" sldId="259"/>
            <ac:spMk id="2" creationId="{6A33F464-D1AA-71BD-E8E8-9E623AA4F989}"/>
          </ac:spMkLst>
        </pc:spChg>
        <pc:spChg chg="mod">
          <ac:chgData name="Jaya Prakash Sahoo" userId="71d0008a91cecf52" providerId="LiveId" clId="{6950BE1B-976B-4347-8CDC-077D77021293}" dt="2025-03-11T08:51:18.256" v="3" actId="1076"/>
          <ac:spMkLst>
            <pc:docMk/>
            <pc:sldMk cId="215355532" sldId="259"/>
            <ac:spMk id="7" creationId="{FA4C99A5-2D2A-0664-FDD2-FFD52F55F8C4}"/>
          </ac:spMkLst>
        </pc:spChg>
        <pc:spChg chg="add mod">
          <ac:chgData name="Jaya Prakash Sahoo" userId="71d0008a91cecf52" providerId="LiveId" clId="{6950BE1B-976B-4347-8CDC-077D77021293}" dt="2025-03-13T09:50:17.686" v="102" actId="1076"/>
          <ac:spMkLst>
            <pc:docMk/>
            <pc:sldMk cId="215355532" sldId="259"/>
            <ac:spMk id="9" creationId="{D3DD19E9-B27A-C1B6-1366-75190C8E3FC9}"/>
          </ac:spMkLst>
        </pc:spChg>
        <pc:spChg chg="add mod">
          <ac:chgData name="Jaya Prakash Sahoo" userId="71d0008a91cecf52" providerId="LiveId" clId="{6950BE1B-976B-4347-8CDC-077D77021293}" dt="2025-03-12T08:43:10.891" v="75"/>
          <ac:spMkLst>
            <pc:docMk/>
            <pc:sldMk cId="215355532" sldId="259"/>
            <ac:spMk id="13" creationId="{7B7353B8-4ED1-FA4F-BE2B-828924DF71E8}"/>
          </ac:spMkLst>
        </pc:spChg>
        <pc:spChg chg="mod">
          <ac:chgData name="Jaya Prakash Sahoo" userId="71d0008a91cecf52" providerId="LiveId" clId="{6950BE1B-976B-4347-8CDC-077D77021293}" dt="2025-03-12T08:40:06.471" v="44" actId="1076"/>
          <ac:spMkLst>
            <pc:docMk/>
            <pc:sldMk cId="215355532" sldId="259"/>
            <ac:spMk id="14" creationId="{0F391B89-288B-55E3-59B4-96DD91436B8B}"/>
          </ac:spMkLst>
        </pc:spChg>
        <pc:spChg chg="mod">
          <ac:chgData name="Jaya Prakash Sahoo" userId="71d0008a91cecf52" providerId="LiveId" clId="{6950BE1B-976B-4347-8CDC-077D77021293}" dt="2025-03-11T08:51:18.256" v="3" actId="1076"/>
          <ac:spMkLst>
            <pc:docMk/>
            <pc:sldMk cId="215355532" sldId="259"/>
            <ac:spMk id="15" creationId="{F0006A55-82E5-5FDD-4A12-734471761870}"/>
          </ac:spMkLst>
        </pc:spChg>
        <pc:spChg chg="mod">
          <ac:chgData name="Jaya Prakash Sahoo" userId="71d0008a91cecf52" providerId="LiveId" clId="{6950BE1B-976B-4347-8CDC-077D77021293}" dt="2025-03-12T08:40:06.471" v="44" actId="1076"/>
          <ac:spMkLst>
            <pc:docMk/>
            <pc:sldMk cId="215355532" sldId="259"/>
            <ac:spMk id="16" creationId="{74C8347B-1787-16B7-F344-B2442882627C}"/>
          </ac:spMkLst>
        </pc:spChg>
        <pc:spChg chg="mod">
          <ac:chgData name="Jaya Prakash Sahoo" userId="71d0008a91cecf52" providerId="LiveId" clId="{6950BE1B-976B-4347-8CDC-077D77021293}" dt="2025-03-12T08:40:40.419" v="64" actId="14100"/>
          <ac:spMkLst>
            <pc:docMk/>
            <pc:sldMk cId="215355532" sldId="259"/>
            <ac:spMk id="18" creationId="{51C7DBA8-B523-3CEF-F0A0-D21A8317C1B8}"/>
          </ac:spMkLst>
        </pc:spChg>
        <pc:spChg chg="mod">
          <ac:chgData name="Jaya Prakash Sahoo" userId="71d0008a91cecf52" providerId="LiveId" clId="{6950BE1B-976B-4347-8CDC-077D77021293}" dt="2025-03-12T08:40:24.958" v="52" actId="1036"/>
          <ac:spMkLst>
            <pc:docMk/>
            <pc:sldMk cId="215355532" sldId="259"/>
            <ac:spMk id="19" creationId="{56456D07-662D-81A0-41A8-A827A4F743A7}"/>
          </ac:spMkLst>
        </pc:spChg>
        <pc:spChg chg="mod">
          <ac:chgData name="Jaya Prakash Sahoo" userId="71d0008a91cecf52" providerId="LiveId" clId="{6950BE1B-976B-4347-8CDC-077D77021293}" dt="2025-03-12T08:40:06.471" v="44" actId="1076"/>
          <ac:spMkLst>
            <pc:docMk/>
            <pc:sldMk cId="215355532" sldId="259"/>
            <ac:spMk id="20" creationId="{29D071B0-8C1C-D71C-5C5D-1B2ABBC08C97}"/>
          </ac:spMkLst>
        </pc:spChg>
        <pc:spChg chg="mod">
          <ac:chgData name="Jaya Prakash Sahoo" userId="71d0008a91cecf52" providerId="LiveId" clId="{6950BE1B-976B-4347-8CDC-077D77021293}" dt="2025-03-12T08:40:06.471" v="44" actId="1076"/>
          <ac:spMkLst>
            <pc:docMk/>
            <pc:sldMk cId="215355532" sldId="259"/>
            <ac:spMk id="21" creationId="{D759992F-D3CE-1ADE-F378-14B9B5E09BDA}"/>
          </ac:spMkLst>
        </pc:spChg>
        <pc:spChg chg="mod">
          <ac:chgData name="Jaya Prakash Sahoo" userId="71d0008a91cecf52" providerId="LiveId" clId="{6950BE1B-976B-4347-8CDC-077D77021293}" dt="2025-03-12T08:40:06.471" v="44" actId="1076"/>
          <ac:spMkLst>
            <pc:docMk/>
            <pc:sldMk cId="215355532" sldId="259"/>
            <ac:spMk id="23" creationId="{B129213C-12E3-8A3D-5B9C-C09F806E2CC1}"/>
          </ac:spMkLst>
        </pc:spChg>
        <pc:spChg chg="mod">
          <ac:chgData name="Jaya Prakash Sahoo" userId="71d0008a91cecf52" providerId="LiveId" clId="{6950BE1B-976B-4347-8CDC-077D77021293}" dt="2025-03-12T08:40:06.471" v="44" actId="1076"/>
          <ac:spMkLst>
            <pc:docMk/>
            <pc:sldMk cId="215355532" sldId="259"/>
            <ac:spMk id="27" creationId="{D0171118-A452-8446-D338-2FD022614F7F}"/>
          </ac:spMkLst>
        </pc:spChg>
        <pc:spChg chg="mod">
          <ac:chgData name="Jaya Prakash Sahoo" userId="71d0008a91cecf52" providerId="LiveId" clId="{6950BE1B-976B-4347-8CDC-077D77021293}" dt="2025-03-12T08:46:00.261" v="90" actId="1037"/>
          <ac:spMkLst>
            <pc:docMk/>
            <pc:sldMk cId="215355532" sldId="259"/>
            <ac:spMk id="29" creationId="{BB29E532-5B27-AD52-1B28-26897E6CC31F}"/>
          </ac:spMkLst>
        </pc:spChg>
        <pc:spChg chg="mod">
          <ac:chgData name="Jaya Prakash Sahoo" userId="71d0008a91cecf52" providerId="LiveId" clId="{6950BE1B-976B-4347-8CDC-077D77021293}" dt="2025-03-12T08:46:09.082" v="100" actId="1036"/>
          <ac:spMkLst>
            <pc:docMk/>
            <pc:sldMk cId="215355532" sldId="259"/>
            <ac:spMk id="31" creationId="{1D37B0B5-9A6D-23AC-9BB7-8D7BBB20D995}"/>
          </ac:spMkLst>
        </pc:spChg>
        <pc:spChg chg="mod">
          <ac:chgData name="Jaya Prakash Sahoo" userId="71d0008a91cecf52" providerId="LiveId" clId="{6950BE1B-976B-4347-8CDC-077D77021293}" dt="2025-03-12T08:41:01.202" v="68" actId="1076"/>
          <ac:spMkLst>
            <pc:docMk/>
            <pc:sldMk cId="215355532" sldId="259"/>
            <ac:spMk id="32" creationId="{62D5A794-FF8C-9AF7-50B3-83D99643A57F}"/>
          </ac:spMkLst>
        </pc:spChg>
        <pc:spChg chg="add mod">
          <ac:chgData name="Jaya Prakash Sahoo" userId="71d0008a91cecf52" providerId="LiveId" clId="{6950BE1B-976B-4347-8CDC-077D77021293}" dt="2025-03-12T08:41:02.786" v="69"/>
          <ac:spMkLst>
            <pc:docMk/>
            <pc:sldMk cId="215355532" sldId="259"/>
            <ac:spMk id="39" creationId="{3A2324DE-95C2-9C68-1D24-B11A7AE2FCCF}"/>
          </ac:spMkLst>
        </pc:spChg>
        <pc:spChg chg="add mod">
          <ac:chgData name="Jaya Prakash Sahoo" userId="71d0008a91cecf52" providerId="LiveId" clId="{6950BE1B-976B-4347-8CDC-077D77021293}" dt="2025-03-13T09:56:26.204" v="168" actId="1036"/>
          <ac:spMkLst>
            <pc:docMk/>
            <pc:sldMk cId="215355532" sldId="259"/>
            <ac:spMk id="39" creationId="{3F0CDBD9-A3BB-E60B-F00D-9C92218FC27A}"/>
          </ac:spMkLst>
        </pc:spChg>
        <pc:spChg chg="add mod">
          <ac:chgData name="Jaya Prakash Sahoo" userId="71d0008a91cecf52" providerId="LiveId" clId="{6950BE1B-976B-4347-8CDC-077D77021293}" dt="2025-03-12T08:43:51.898" v="83" actId="20577"/>
          <ac:spMkLst>
            <pc:docMk/>
            <pc:sldMk cId="215355532" sldId="259"/>
            <ac:spMk id="41" creationId="{B32D3E79-306C-6867-B378-9F8A9F8FA380}"/>
          </ac:spMkLst>
        </pc:spChg>
        <pc:picChg chg="add mod">
          <ac:chgData name="Jaya Prakash Sahoo" userId="71d0008a91cecf52" providerId="LiveId" clId="{6950BE1B-976B-4347-8CDC-077D77021293}" dt="2025-03-11T09:45:33.324" v="32" actId="1035"/>
          <ac:picMkLst>
            <pc:docMk/>
            <pc:sldMk cId="215355532" sldId="259"/>
            <ac:picMk id="5" creationId="{6BC36FE7-C19A-3B9B-5540-8BB91AE04D95}"/>
          </ac:picMkLst>
        </pc:picChg>
        <pc:picChg chg="add mod">
          <ac:chgData name="Jaya Prakash Sahoo" userId="71d0008a91cecf52" providerId="LiveId" clId="{6950BE1B-976B-4347-8CDC-077D77021293}" dt="2025-03-11T08:54:21.070" v="20" actId="1035"/>
          <ac:picMkLst>
            <pc:docMk/>
            <pc:sldMk cId="215355532" sldId="259"/>
            <ac:picMk id="40" creationId="{62B22832-CBC2-E34A-62BC-91F29AC8EB40}"/>
          </ac:picMkLst>
        </pc:picChg>
        <pc:picChg chg="add mod">
          <ac:chgData name="Jaya Prakash Sahoo" userId="71d0008a91cecf52" providerId="LiveId" clId="{6950BE1B-976B-4347-8CDC-077D77021293}" dt="2025-03-13T09:54:56.244" v="155" actId="1076"/>
          <ac:picMkLst>
            <pc:docMk/>
            <pc:sldMk cId="215355532" sldId="259"/>
            <ac:picMk id="1026" creationId="{D301EA1F-7C81-A1A9-D74E-32E3E2663F7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14073"/>
            <a:ext cx="32004000" cy="36442421"/>
            <a:chOff x="0" y="-82322"/>
            <a:chExt cx="32004000" cy="36442421"/>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621869" y="-82322"/>
              <a:ext cx="18407077" cy="3524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Image &amp; Video Processing, Analysis of Traffic Signal Areas to Find Emergency </a:t>
              </a:r>
              <a:r>
                <a:rPr lang="en-US" altLang="zh-CN" sz="6000" baseline="0" dirty="0" err="1">
                  <a:latin typeface="Poppins" panose="00000500000000000000" pitchFamily="2" charset="0"/>
                  <a:ea typeface="SimSun" pitchFamily="2" charset="-122"/>
                  <a:cs typeface="Poppins" panose="00000500000000000000" pitchFamily="2" charset="0"/>
                </a:rPr>
                <a:t>Vechicles</a:t>
              </a:r>
              <a:r>
                <a:rPr lang="en-US" altLang="zh-CN" sz="6000" baseline="0" dirty="0">
                  <a:latin typeface="Poppins" panose="00000500000000000000" pitchFamily="2" charset="0"/>
                  <a:ea typeface="SimSun" pitchFamily="2" charset="-122"/>
                  <a:cs typeface="Poppins" panose="00000500000000000000" pitchFamily="2" charset="0"/>
                </a:rPr>
                <a:t> Using Deep Learning Models</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447553" y="3113391"/>
              <a:ext cx="29719853" cy="426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P. Lakshmi Vignesh [BU21EECE0100515] Moda </a:t>
              </a:r>
              <a:r>
                <a:rPr lang="en-US" altLang="zh-CN" sz="3500" baseline="0" dirty="0" err="1">
                  <a:latin typeface="Poppins" panose="00000500000000000000" pitchFamily="2" charset="0"/>
                  <a:ea typeface="SimSun" pitchFamily="2" charset="-122"/>
                  <a:cs typeface="Poppins" panose="00000500000000000000" pitchFamily="2" charset="0"/>
                </a:rPr>
                <a:t>SriRangaManjula</a:t>
              </a:r>
              <a:r>
                <a:rPr lang="en-US" altLang="zh-CN" sz="3500" baseline="0" dirty="0">
                  <a:latin typeface="Poppins" panose="00000500000000000000" pitchFamily="2" charset="0"/>
                  <a:ea typeface="SimSun" pitchFamily="2" charset="-122"/>
                  <a:cs typeface="Poppins" panose="00000500000000000000" pitchFamily="2" charset="0"/>
                </a:rPr>
                <a:t> [BU21EECE0100104] </a:t>
              </a:r>
              <a:r>
                <a:rPr lang="en-US" altLang="zh-CN" sz="3500" baseline="0" dirty="0" err="1">
                  <a:latin typeface="Poppins" panose="00000500000000000000" pitchFamily="2" charset="0"/>
                  <a:ea typeface="SimSun" pitchFamily="2" charset="-122"/>
                  <a:cs typeface="Poppins" panose="00000500000000000000" pitchFamily="2" charset="0"/>
                </a:rPr>
                <a:t>Lalam</a:t>
              </a:r>
              <a:r>
                <a:rPr lang="en-US" altLang="zh-CN" sz="3500" baseline="0" dirty="0">
                  <a:latin typeface="Poppins" panose="00000500000000000000" pitchFamily="2" charset="0"/>
                  <a:ea typeface="SimSun" pitchFamily="2" charset="-122"/>
                  <a:cs typeface="Poppins" panose="00000500000000000000" pitchFamily="2" charset="0"/>
                </a:rPr>
                <a:t> Jithendhra [BU21EECE0100487]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1863446" y="3782165"/>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Sanhita manna &gt;&gt;</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2"/>
              <a:ext cx="10391013" cy="1101181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5677283"/>
              <a:ext cx="10391013" cy="2036247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200726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209359" y="15692424"/>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6" name="TextBox 35">
            <a:extLst>
              <a:ext uri="{FF2B5EF4-FFF2-40B4-BE49-F238E27FC236}">
                <a16:creationId xmlns:a16="http://schemas.microsoft.com/office/drawing/2014/main" id="{298ED9DB-29F4-1396-3469-2884A260F26E}"/>
              </a:ext>
            </a:extLst>
          </p:cNvPr>
          <p:cNvSpPr txBox="1"/>
          <p:nvPr/>
        </p:nvSpPr>
        <p:spPr>
          <a:xfrm>
            <a:off x="21255723" y="5646838"/>
            <a:ext cx="9923655" cy="4680769"/>
          </a:xfrm>
          <a:prstGeom prst="rect">
            <a:avLst/>
          </a:prstGeom>
          <a:noFill/>
        </p:spPr>
        <p:txBody>
          <a:bodyPr wrap="square" rtlCol="0">
            <a:spAutoFit/>
          </a:bodyPr>
          <a:lstStyle/>
          <a:p>
            <a:pPr marL="785495" marR="489584" indent="-571500" algn="just">
              <a:buSzPct val="93750"/>
              <a:buFont typeface="Arial" panose="020B0604020202020204" pitchFamily="34" charset="0"/>
              <a:buChar char="•"/>
              <a:tabLst>
                <a:tab pos="286385" algn="l"/>
              </a:tabLst>
            </a:pPr>
            <a:r>
              <a:rPr lang="en-US" sz="2600" b="1" dirty="0">
                <a:latin typeface="Times New Roman" panose="02020603050405020304" pitchFamily="18" charset="0"/>
                <a:cs typeface="Times New Roman" panose="02020603050405020304" pitchFamily="18" charset="0"/>
              </a:rPr>
              <a:t>High-Accuracy Detection</a:t>
            </a:r>
            <a:endParaRPr lang="en-US" sz="2600" dirty="0">
              <a:latin typeface="Times New Roman" panose="02020603050405020304" pitchFamily="18" charset="0"/>
              <a:cs typeface="Times New Roman" panose="02020603050405020304" pitchFamily="18" charset="0"/>
            </a:endParaRPr>
          </a:p>
          <a:p>
            <a:pPr marL="785495" marR="489584" indent="-571500" algn="just">
              <a:buSzPct val="93750"/>
              <a:buFont typeface="Arial" panose="020B0604020202020204" pitchFamily="34" charset="0"/>
              <a:buChar char="•"/>
              <a:tabLst>
                <a:tab pos="286385" algn="l"/>
              </a:tabLst>
            </a:pPr>
            <a:r>
              <a:rPr lang="en-US" sz="2600" b="1" dirty="0">
                <a:latin typeface="Times New Roman" panose="02020603050405020304" pitchFamily="18" charset="0"/>
                <a:cs typeface="Times New Roman" panose="02020603050405020304" pitchFamily="18" charset="0"/>
              </a:rPr>
              <a:t>Distance-Based Signal Control</a:t>
            </a:r>
            <a:endParaRPr lang="en-US" sz="2600" dirty="0">
              <a:latin typeface="Times New Roman" panose="02020603050405020304" pitchFamily="18" charset="0"/>
              <a:cs typeface="Times New Roman" panose="02020603050405020304" pitchFamily="18" charset="0"/>
            </a:endParaRPr>
          </a:p>
          <a:p>
            <a:pPr marL="785495" marR="489584" indent="-571500" algn="just">
              <a:buSzPct val="93750"/>
              <a:buFont typeface="Arial" panose="020B0604020202020204" pitchFamily="34" charset="0"/>
              <a:buChar char="•"/>
              <a:tabLst>
                <a:tab pos="286385" algn="l"/>
              </a:tabLst>
            </a:pPr>
            <a:r>
              <a:rPr lang="en-US" sz="2600" b="1" dirty="0">
                <a:latin typeface="Times New Roman" panose="02020603050405020304" pitchFamily="18" charset="0"/>
                <a:cs typeface="Times New Roman" panose="02020603050405020304" pitchFamily="18" charset="0"/>
              </a:rPr>
              <a:t>Multi-Vehicle Classification</a:t>
            </a:r>
            <a:endParaRPr lang="en-US" sz="2600" dirty="0">
              <a:latin typeface="Times New Roman" panose="02020603050405020304" pitchFamily="18" charset="0"/>
              <a:cs typeface="Times New Roman" panose="02020603050405020304" pitchFamily="18" charset="0"/>
            </a:endParaRPr>
          </a:p>
          <a:p>
            <a:pPr marL="785495" marR="489584" indent="-571500" algn="just">
              <a:buSzPct val="93750"/>
              <a:buFont typeface="Arial" panose="020B0604020202020204" pitchFamily="34" charset="0"/>
              <a:buChar char="•"/>
              <a:tabLst>
                <a:tab pos="286385" algn="l"/>
              </a:tabLst>
            </a:pPr>
            <a:r>
              <a:rPr lang="en-US" sz="2600" b="1" dirty="0">
                <a:latin typeface="Times New Roman" panose="02020603050405020304" pitchFamily="18" charset="0"/>
                <a:cs typeface="Times New Roman" panose="02020603050405020304" pitchFamily="18" charset="0"/>
              </a:rPr>
              <a:t>Real-Time Performance</a:t>
            </a:r>
          </a:p>
          <a:p>
            <a:pPr marL="213995" marR="5080">
              <a:lnSpc>
                <a:spcPct val="100000"/>
              </a:lnSpc>
              <a:spcBef>
                <a:spcPts val="1055"/>
              </a:spcBef>
              <a:buSzPct val="91666"/>
              <a:buChar char="•"/>
              <a:tabLst>
                <a:tab pos="268605" algn="l"/>
              </a:tabLst>
            </a:pPr>
            <a:r>
              <a:rPr lang="en-US" sz="2600" spc="-5" dirty="0">
                <a:latin typeface="Times New Roman"/>
                <a:cs typeface="Times New Roman"/>
              </a:rPr>
              <a:t>The</a:t>
            </a:r>
            <a:r>
              <a:rPr lang="en-US" sz="2600" spc="15" dirty="0">
                <a:latin typeface="Times New Roman"/>
                <a:cs typeface="Times New Roman"/>
              </a:rPr>
              <a:t> </a:t>
            </a:r>
            <a:r>
              <a:rPr lang="en-US" sz="2600" spc="-5" dirty="0">
                <a:latin typeface="Times New Roman"/>
                <a:cs typeface="Times New Roman"/>
              </a:rPr>
              <a:t>final</a:t>
            </a:r>
            <a:r>
              <a:rPr lang="en-US" sz="2600" spc="15" dirty="0">
                <a:latin typeface="Times New Roman"/>
                <a:cs typeface="Times New Roman"/>
              </a:rPr>
              <a:t> </a:t>
            </a:r>
            <a:r>
              <a:rPr lang="en-US" sz="2600" spc="-5" dirty="0">
                <a:latin typeface="Times New Roman"/>
                <a:cs typeface="Times New Roman"/>
              </a:rPr>
              <a:t>YOLOv11n </a:t>
            </a:r>
            <a:r>
              <a:rPr lang="en-US" sz="2600" spc="-10" dirty="0">
                <a:latin typeface="Times New Roman"/>
                <a:cs typeface="Times New Roman"/>
              </a:rPr>
              <a:t>model,</a:t>
            </a:r>
            <a:r>
              <a:rPr lang="en-US" sz="2600" spc="45" dirty="0">
                <a:latin typeface="Times New Roman"/>
                <a:cs typeface="Times New Roman"/>
              </a:rPr>
              <a:t> </a:t>
            </a:r>
            <a:r>
              <a:rPr lang="en-US" sz="2600" spc="-5" dirty="0">
                <a:latin typeface="Times New Roman"/>
                <a:cs typeface="Times New Roman"/>
              </a:rPr>
              <a:t>after</a:t>
            </a:r>
            <a:r>
              <a:rPr lang="en-US" sz="2600" spc="25" dirty="0">
                <a:latin typeface="Times New Roman"/>
                <a:cs typeface="Times New Roman"/>
              </a:rPr>
              <a:t> </a:t>
            </a:r>
            <a:r>
              <a:rPr lang="en-US" sz="2600" spc="-5" dirty="0">
                <a:latin typeface="Times New Roman"/>
                <a:cs typeface="Times New Roman"/>
              </a:rPr>
              <a:t>50</a:t>
            </a:r>
            <a:r>
              <a:rPr lang="en-US" sz="2600" spc="10" dirty="0">
                <a:latin typeface="Times New Roman"/>
                <a:cs typeface="Times New Roman"/>
              </a:rPr>
              <a:t> </a:t>
            </a:r>
            <a:r>
              <a:rPr lang="en-US" sz="2600" spc="-5" dirty="0">
                <a:latin typeface="Times New Roman"/>
                <a:cs typeface="Times New Roman"/>
              </a:rPr>
              <a:t>epochs,</a:t>
            </a:r>
            <a:r>
              <a:rPr lang="en-US" sz="2600" spc="5" dirty="0">
                <a:latin typeface="Times New Roman"/>
                <a:cs typeface="Times New Roman"/>
              </a:rPr>
              <a:t> </a:t>
            </a:r>
            <a:r>
              <a:rPr lang="en-US" sz="2600" spc="-5" dirty="0">
                <a:latin typeface="Times New Roman"/>
                <a:cs typeface="Times New Roman"/>
              </a:rPr>
              <a:t>was</a:t>
            </a:r>
            <a:r>
              <a:rPr lang="en-US" sz="2600" spc="15" dirty="0">
                <a:latin typeface="Times New Roman"/>
                <a:cs typeface="Times New Roman"/>
              </a:rPr>
              <a:t> </a:t>
            </a:r>
            <a:r>
              <a:rPr lang="en-US" sz="2600" spc="-5" dirty="0">
                <a:latin typeface="Times New Roman"/>
                <a:cs typeface="Times New Roman"/>
              </a:rPr>
              <a:t>able</a:t>
            </a:r>
            <a:r>
              <a:rPr lang="en-US" sz="2600" spc="20" dirty="0">
                <a:latin typeface="Times New Roman"/>
                <a:cs typeface="Times New Roman"/>
              </a:rPr>
              <a:t> </a:t>
            </a:r>
            <a:r>
              <a:rPr lang="en-US" sz="2600" spc="-5" dirty="0">
                <a:latin typeface="Times New Roman"/>
                <a:cs typeface="Times New Roman"/>
              </a:rPr>
              <a:t>to</a:t>
            </a:r>
            <a:r>
              <a:rPr lang="en-US" sz="2600" spc="20" dirty="0">
                <a:latin typeface="Times New Roman"/>
                <a:cs typeface="Times New Roman"/>
              </a:rPr>
              <a:t> </a:t>
            </a:r>
            <a:r>
              <a:rPr lang="en-US" sz="2600" spc="-5" dirty="0">
                <a:latin typeface="Times New Roman"/>
                <a:cs typeface="Times New Roman"/>
              </a:rPr>
              <a:t>accurately</a:t>
            </a:r>
            <a:r>
              <a:rPr lang="en-US" sz="2600" spc="45" dirty="0">
                <a:latin typeface="Times New Roman"/>
                <a:cs typeface="Times New Roman"/>
              </a:rPr>
              <a:t> </a:t>
            </a:r>
            <a:r>
              <a:rPr lang="en-US" sz="2600" spc="-5" dirty="0">
                <a:latin typeface="Times New Roman"/>
                <a:cs typeface="Times New Roman"/>
              </a:rPr>
              <a:t>detect</a:t>
            </a:r>
            <a:r>
              <a:rPr lang="en-US" sz="2600" spc="25" dirty="0">
                <a:latin typeface="Times New Roman"/>
                <a:cs typeface="Times New Roman"/>
              </a:rPr>
              <a:t> </a:t>
            </a:r>
            <a:r>
              <a:rPr lang="en-US" sz="2600" spc="-5" dirty="0">
                <a:latin typeface="Times New Roman"/>
                <a:cs typeface="Times New Roman"/>
              </a:rPr>
              <a:t>ambulances,</a:t>
            </a:r>
            <a:r>
              <a:rPr lang="en-US" sz="2600" spc="60" dirty="0">
                <a:latin typeface="Times New Roman"/>
                <a:cs typeface="Times New Roman"/>
              </a:rPr>
              <a:t> </a:t>
            </a:r>
            <a:r>
              <a:rPr lang="en-US" sz="2600" spc="-5" dirty="0">
                <a:latin typeface="Times New Roman"/>
                <a:cs typeface="Times New Roman"/>
              </a:rPr>
              <a:t>fire</a:t>
            </a:r>
            <a:r>
              <a:rPr lang="en-US" sz="2600" spc="30" dirty="0">
                <a:latin typeface="Times New Roman"/>
                <a:cs typeface="Times New Roman"/>
              </a:rPr>
              <a:t> </a:t>
            </a:r>
            <a:r>
              <a:rPr lang="en-US" sz="2600" spc="-5" dirty="0">
                <a:latin typeface="Times New Roman"/>
                <a:cs typeface="Times New Roman"/>
              </a:rPr>
              <a:t>engines,</a:t>
            </a:r>
            <a:r>
              <a:rPr lang="en-US" sz="2600" spc="15" dirty="0">
                <a:latin typeface="Times New Roman"/>
                <a:cs typeface="Times New Roman"/>
              </a:rPr>
              <a:t> </a:t>
            </a:r>
            <a:r>
              <a:rPr lang="en-US" sz="2600" spc="-5" dirty="0">
                <a:latin typeface="Times New Roman"/>
                <a:cs typeface="Times New Roman"/>
              </a:rPr>
              <a:t>and</a:t>
            </a:r>
            <a:r>
              <a:rPr lang="en-US" sz="2600" spc="10" dirty="0">
                <a:latin typeface="Times New Roman"/>
                <a:cs typeface="Times New Roman"/>
              </a:rPr>
              <a:t> </a:t>
            </a:r>
            <a:r>
              <a:rPr lang="en-US" sz="2600" spc="-5" dirty="0">
                <a:latin typeface="Times New Roman"/>
                <a:cs typeface="Times New Roman"/>
              </a:rPr>
              <a:t>regular </a:t>
            </a:r>
            <a:r>
              <a:rPr lang="en-US" sz="2600" spc="-385" dirty="0">
                <a:latin typeface="Times New Roman"/>
                <a:cs typeface="Times New Roman"/>
              </a:rPr>
              <a:t> </a:t>
            </a:r>
            <a:r>
              <a:rPr lang="en-US" sz="2600" spc="-5" dirty="0">
                <a:latin typeface="Times New Roman"/>
                <a:cs typeface="Times New Roman"/>
              </a:rPr>
              <a:t>vehicles</a:t>
            </a:r>
            <a:r>
              <a:rPr lang="en-US" sz="2600" spc="15" dirty="0">
                <a:latin typeface="Times New Roman"/>
                <a:cs typeface="Times New Roman"/>
              </a:rPr>
              <a:t> </a:t>
            </a:r>
            <a:r>
              <a:rPr lang="en-US" sz="2600" spc="-5" dirty="0">
                <a:latin typeface="Times New Roman"/>
                <a:cs typeface="Times New Roman"/>
              </a:rPr>
              <a:t>with</a:t>
            </a:r>
            <a:r>
              <a:rPr lang="en-US" sz="2600" spc="10" dirty="0">
                <a:latin typeface="Times New Roman"/>
                <a:cs typeface="Times New Roman"/>
              </a:rPr>
              <a:t> </a:t>
            </a:r>
            <a:r>
              <a:rPr lang="en-US" sz="2600" spc="-5" dirty="0">
                <a:latin typeface="Times New Roman"/>
                <a:cs typeface="Times New Roman"/>
              </a:rPr>
              <a:t>high</a:t>
            </a:r>
            <a:r>
              <a:rPr lang="en-US" sz="2600" dirty="0">
                <a:latin typeface="Times New Roman"/>
                <a:cs typeface="Times New Roman"/>
              </a:rPr>
              <a:t> </a:t>
            </a:r>
            <a:r>
              <a:rPr lang="en-US" sz="2600" spc="-5" dirty="0">
                <a:latin typeface="Times New Roman"/>
                <a:cs typeface="Times New Roman"/>
              </a:rPr>
              <a:t>precision.</a:t>
            </a:r>
            <a:endParaRPr lang="en-US" sz="2600" dirty="0">
              <a:latin typeface="Times New Roman"/>
              <a:cs typeface="Times New Roman"/>
            </a:endParaRPr>
          </a:p>
          <a:p>
            <a:pPr marL="213995" marR="489584">
              <a:lnSpc>
                <a:spcPct val="100000"/>
              </a:lnSpc>
              <a:buSzPct val="93750"/>
              <a:buChar char="•"/>
              <a:tabLst>
                <a:tab pos="286385" algn="l"/>
              </a:tabLst>
            </a:pPr>
            <a:r>
              <a:rPr lang="en-US" sz="2600" spc="-5" dirty="0">
                <a:latin typeface="Times New Roman"/>
                <a:cs typeface="Times New Roman"/>
              </a:rPr>
              <a:t>The</a:t>
            </a:r>
            <a:r>
              <a:rPr lang="en-US" sz="2600" spc="10" dirty="0">
                <a:latin typeface="Times New Roman"/>
                <a:cs typeface="Times New Roman"/>
              </a:rPr>
              <a:t> </a:t>
            </a:r>
            <a:r>
              <a:rPr lang="en-US" sz="2600" spc="-10" dirty="0">
                <a:latin typeface="Times New Roman"/>
                <a:cs typeface="Times New Roman"/>
              </a:rPr>
              <a:t>model</a:t>
            </a:r>
            <a:r>
              <a:rPr lang="en-US" sz="2600" spc="35" dirty="0">
                <a:latin typeface="Times New Roman"/>
                <a:cs typeface="Times New Roman"/>
              </a:rPr>
              <a:t> </a:t>
            </a:r>
            <a:r>
              <a:rPr lang="en-US" sz="2600" spc="-5" dirty="0">
                <a:latin typeface="Times New Roman"/>
                <a:cs typeface="Times New Roman"/>
              </a:rPr>
              <a:t>was</a:t>
            </a:r>
            <a:r>
              <a:rPr lang="en-US" sz="2600" spc="10" dirty="0">
                <a:latin typeface="Times New Roman"/>
                <a:cs typeface="Times New Roman"/>
              </a:rPr>
              <a:t> </a:t>
            </a:r>
            <a:r>
              <a:rPr lang="en-US" sz="2600" spc="-5" dirty="0">
                <a:latin typeface="Times New Roman"/>
                <a:cs typeface="Times New Roman"/>
              </a:rPr>
              <a:t>able</a:t>
            </a:r>
            <a:r>
              <a:rPr lang="en-US" sz="2600" spc="15" dirty="0">
                <a:latin typeface="Times New Roman"/>
                <a:cs typeface="Times New Roman"/>
              </a:rPr>
              <a:t> </a:t>
            </a:r>
            <a:r>
              <a:rPr lang="en-US" sz="2600" spc="-5" dirty="0">
                <a:latin typeface="Times New Roman"/>
                <a:cs typeface="Times New Roman"/>
              </a:rPr>
              <a:t>to</a:t>
            </a:r>
            <a:r>
              <a:rPr lang="en-US" sz="2600" spc="20" dirty="0">
                <a:latin typeface="Times New Roman"/>
                <a:cs typeface="Times New Roman"/>
              </a:rPr>
              <a:t> </a:t>
            </a:r>
            <a:r>
              <a:rPr lang="en-US" sz="2600" spc="-5" dirty="0">
                <a:latin typeface="Times New Roman"/>
                <a:cs typeface="Times New Roman"/>
              </a:rPr>
              <a:t>achieve</a:t>
            </a:r>
            <a:r>
              <a:rPr lang="en-US" sz="2600" spc="10" dirty="0">
                <a:latin typeface="Times New Roman"/>
                <a:cs typeface="Times New Roman"/>
              </a:rPr>
              <a:t> </a:t>
            </a:r>
            <a:r>
              <a:rPr lang="en-US" sz="2600" spc="-5" dirty="0">
                <a:latin typeface="Times New Roman"/>
                <a:cs typeface="Times New Roman"/>
              </a:rPr>
              <a:t>over</a:t>
            </a:r>
            <a:r>
              <a:rPr lang="en-US" sz="2600" spc="10" dirty="0">
                <a:latin typeface="Times New Roman"/>
                <a:cs typeface="Times New Roman"/>
              </a:rPr>
              <a:t> </a:t>
            </a:r>
            <a:r>
              <a:rPr lang="en-US" sz="2600" spc="-5" dirty="0">
                <a:latin typeface="Times New Roman"/>
                <a:cs typeface="Times New Roman"/>
              </a:rPr>
              <a:t>90%</a:t>
            </a:r>
            <a:r>
              <a:rPr lang="en-US" sz="2600" dirty="0">
                <a:latin typeface="Times New Roman"/>
                <a:cs typeface="Times New Roman"/>
              </a:rPr>
              <a:t> </a:t>
            </a:r>
            <a:r>
              <a:rPr lang="en-US" sz="2600" spc="-5" dirty="0">
                <a:latin typeface="Times New Roman"/>
                <a:cs typeface="Times New Roman"/>
              </a:rPr>
              <a:t>detection</a:t>
            </a:r>
            <a:r>
              <a:rPr lang="en-US" sz="2600" spc="30" dirty="0">
                <a:latin typeface="Times New Roman"/>
                <a:cs typeface="Times New Roman"/>
              </a:rPr>
              <a:t> </a:t>
            </a:r>
            <a:r>
              <a:rPr lang="en-US" sz="2600" spc="-5" dirty="0">
                <a:latin typeface="Times New Roman"/>
                <a:cs typeface="Times New Roman"/>
              </a:rPr>
              <a:t>accuracy,</a:t>
            </a:r>
            <a:r>
              <a:rPr lang="en-US" sz="2600" spc="45" dirty="0">
                <a:latin typeface="Times New Roman"/>
                <a:cs typeface="Times New Roman"/>
              </a:rPr>
              <a:t> </a:t>
            </a:r>
            <a:r>
              <a:rPr lang="en-US" sz="2600" spc="-10" dirty="0">
                <a:latin typeface="Times New Roman"/>
                <a:cs typeface="Times New Roman"/>
              </a:rPr>
              <a:t>making</a:t>
            </a:r>
            <a:r>
              <a:rPr lang="en-US" sz="2600" spc="45" dirty="0">
                <a:latin typeface="Times New Roman"/>
                <a:cs typeface="Times New Roman"/>
              </a:rPr>
              <a:t> </a:t>
            </a:r>
            <a:r>
              <a:rPr lang="en-US" sz="2600" spc="-5" dirty="0">
                <a:latin typeface="Times New Roman"/>
                <a:cs typeface="Times New Roman"/>
              </a:rPr>
              <a:t>it</a:t>
            </a:r>
            <a:r>
              <a:rPr lang="en-US" sz="2600" spc="25" dirty="0">
                <a:latin typeface="Times New Roman"/>
                <a:cs typeface="Times New Roman"/>
              </a:rPr>
              <a:t> </a:t>
            </a:r>
            <a:r>
              <a:rPr lang="en-US" sz="2600" spc="-5" dirty="0">
                <a:latin typeface="Times New Roman"/>
                <a:cs typeface="Times New Roman"/>
              </a:rPr>
              <a:t>highly</a:t>
            </a:r>
            <a:r>
              <a:rPr lang="en-US" sz="2600" spc="10" dirty="0">
                <a:latin typeface="Times New Roman"/>
                <a:cs typeface="Times New Roman"/>
              </a:rPr>
              <a:t> </a:t>
            </a:r>
            <a:r>
              <a:rPr lang="en-US" sz="2600" spc="-5" dirty="0">
                <a:latin typeface="Times New Roman"/>
                <a:cs typeface="Times New Roman"/>
              </a:rPr>
              <a:t>reliable</a:t>
            </a:r>
            <a:r>
              <a:rPr lang="en-US" sz="2600" spc="40" dirty="0">
                <a:latin typeface="Times New Roman"/>
                <a:cs typeface="Times New Roman"/>
              </a:rPr>
              <a:t> </a:t>
            </a:r>
            <a:r>
              <a:rPr lang="en-US" sz="2600" dirty="0">
                <a:latin typeface="Times New Roman"/>
                <a:cs typeface="Times New Roman"/>
              </a:rPr>
              <a:t>for</a:t>
            </a:r>
            <a:r>
              <a:rPr lang="en-US" sz="2600" spc="5" dirty="0">
                <a:latin typeface="Times New Roman"/>
                <a:cs typeface="Times New Roman"/>
              </a:rPr>
              <a:t> </a:t>
            </a:r>
            <a:r>
              <a:rPr lang="en-US" sz="2600" dirty="0">
                <a:latin typeface="Times New Roman"/>
                <a:cs typeface="Times New Roman"/>
              </a:rPr>
              <a:t>real-time</a:t>
            </a:r>
            <a:r>
              <a:rPr lang="en-US" sz="2600" spc="60" dirty="0">
                <a:latin typeface="Times New Roman"/>
                <a:cs typeface="Times New Roman"/>
              </a:rPr>
              <a:t> </a:t>
            </a:r>
            <a:r>
              <a:rPr lang="en-US" sz="2600" dirty="0">
                <a:latin typeface="Times New Roman"/>
                <a:cs typeface="Times New Roman"/>
              </a:rPr>
              <a:t>traffic </a:t>
            </a:r>
            <a:r>
              <a:rPr lang="en-US" sz="2600" spc="-385" dirty="0">
                <a:latin typeface="Times New Roman"/>
                <a:cs typeface="Times New Roman"/>
              </a:rPr>
              <a:t> </a:t>
            </a:r>
            <a:r>
              <a:rPr lang="en-US" sz="2600" spc="-10" dirty="0">
                <a:latin typeface="Times New Roman"/>
                <a:cs typeface="Times New Roman"/>
              </a:rPr>
              <a:t>management.</a:t>
            </a:r>
            <a:endParaRPr lang="en-US" sz="2600" dirty="0">
              <a:latin typeface="Times New Roman"/>
              <a:cs typeface="Times New Roman"/>
            </a:endParaRPr>
          </a:p>
          <a:p>
            <a:pPr marL="213995" marR="489584" algn="just">
              <a:buSzPct val="93750"/>
              <a:tabLst>
                <a:tab pos="286385" algn="l"/>
              </a:tabLst>
            </a:pPr>
            <a:endParaRPr lang="en-IN" sz="5500" dirty="0"/>
          </a:p>
        </p:txBody>
      </p:sp>
      <p:sp>
        <p:nvSpPr>
          <p:cNvPr id="37" name="TextBox 36">
            <a:extLst>
              <a:ext uri="{FF2B5EF4-FFF2-40B4-BE49-F238E27FC236}">
                <a16:creationId xmlns:a16="http://schemas.microsoft.com/office/drawing/2014/main" id="{B412C119-3668-82FF-BE7B-25EECC898EC5}"/>
              </a:ext>
            </a:extLst>
          </p:cNvPr>
          <p:cNvSpPr txBox="1"/>
          <p:nvPr/>
        </p:nvSpPr>
        <p:spPr>
          <a:xfrm>
            <a:off x="404740" y="5497780"/>
            <a:ext cx="9677394" cy="10910679"/>
          </a:xfrm>
          <a:prstGeom prst="rect">
            <a:avLst/>
          </a:prstGeom>
          <a:noFill/>
        </p:spPr>
        <p:txBody>
          <a:bodyPr wrap="square" rtlCol="0">
            <a:spAutoFit/>
          </a:bodyPr>
          <a:lstStyle/>
          <a:p>
            <a:pPr marL="12700" marR="62865" indent="114300" algn="just">
              <a:lnSpc>
                <a:spcPct val="100000"/>
              </a:lnSpc>
            </a:pPr>
            <a:r>
              <a:rPr lang="en-US" sz="3600" spc="-5" dirty="0">
                <a:latin typeface="Times New Roman" panose="02020603050405020304" pitchFamily="18" charset="0"/>
                <a:cs typeface="Times New Roman" panose="02020603050405020304" pitchFamily="18" charset="0"/>
              </a:rPr>
              <a:t>In</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any</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part</a:t>
            </a:r>
            <a:r>
              <a:rPr lang="en-US" sz="3600" spc="2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a:t>
            </a:r>
            <a:r>
              <a:rPr lang="en-US" sz="3600" spc="2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our</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life,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each</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a:t>
            </a:r>
            <a:r>
              <a:rPr lang="en-US" sz="3600" spc="2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us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has</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encountered</a:t>
            </a:r>
            <a:r>
              <a:rPr lang="en-US" sz="3600" spc="2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high-priority</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vehicles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like ambulances and</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fire</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engines</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waiting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during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their</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time</a:t>
            </a:r>
            <a:r>
              <a:rPr lang="en-US" sz="3600" spc="2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emergency while being stuck at traffic signal areas.</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can</a:t>
            </a:r>
            <a:r>
              <a:rPr lang="en-US" sz="3600" spc="2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save</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significant time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and</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prioritize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vehicles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at</a:t>
            </a:r>
            <a:r>
              <a:rPr lang="en-US" sz="3600" spc="2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traffic</a:t>
            </a:r>
            <a:r>
              <a:rPr lang="en-US" sz="3600" spc="2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signals by</a:t>
            </a:r>
            <a:r>
              <a:rPr lang="en-US" sz="3600" spc="2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analyzing</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and</a:t>
            </a:r>
            <a:r>
              <a:rPr lang="en-US" sz="3600" spc="2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executing</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better</a:t>
            </a:r>
            <a:r>
              <a:rPr lang="en-US" sz="3600" spc="3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algorithms</a:t>
            </a:r>
            <a:r>
              <a:rPr lang="en-US" sz="3600" spc="10" dirty="0">
                <a:latin typeface="Times New Roman" panose="02020603050405020304" pitchFamily="18" charset="0"/>
                <a:cs typeface="Times New Roman" panose="02020603050405020304" pitchFamily="18" charset="0"/>
              </a:rPr>
              <a:t> </a:t>
            </a:r>
            <a:r>
              <a:rPr lang="en-US" sz="3600" spc="-10" dirty="0">
                <a:latin typeface="Times New Roman" panose="02020603050405020304" pitchFamily="18" charset="0"/>
                <a:cs typeface="Times New Roman" panose="02020603050405020304" pitchFamily="18" charset="0"/>
              </a:rPr>
              <a:t>with </a:t>
            </a:r>
            <a:r>
              <a:rPr lang="en-US" sz="3600" spc="-5" dirty="0">
                <a:latin typeface="Times New Roman" panose="02020603050405020304" pitchFamily="18" charset="0"/>
                <a:cs typeface="Times New Roman" panose="02020603050405020304" pitchFamily="18" charset="0"/>
              </a:rPr>
              <a:t>the</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help</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video processing</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and Al</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models.  The</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main</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motto</a:t>
            </a:r>
            <a:r>
              <a:rPr lang="en-US" sz="3600" spc="3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a:t>
            </a:r>
            <a:r>
              <a:rPr lang="en-US" sz="3600" spc="2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this</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project</a:t>
            </a:r>
            <a:r>
              <a:rPr lang="en-US" sz="3600" spc="2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is</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spc="2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eliminate the</a:t>
            </a:r>
            <a:r>
              <a:rPr lang="en-US" sz="3600" spc="2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excess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time</a:t>
            </a:r>
            <a:r>
              <a:rPr lang="en-US" sz="3600" spc="2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and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prioritize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vehicles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at</a:t>
            </a:r>
            <a:r>
              <a:rPr lang="en-US" sz="3600" spc="2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2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traffic</a:t>
            </a:r>
            <a:r>
              <a:rPr lang="en-US" sz="3600" spc="3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signals.</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This</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can</a:t>
            </a:r>
            <a:r>
              <a:rPr lang="en-US" sz="3600" spc="5" dirty="0">
                <a:latin typeface="Times New Roman" panose="02020603050405020304" pitchFamily="18" charset="0"/>
                <a:cs typeface="Times New Roman" panose="02020603050405020304" pitchFamily="18" charset="0"/>
              </a:rPr>
              <a:t> </a:t>
            </a:r>
            <a:r>
              <a:rPr lang="en-US" sz="3600" spc="30" dirty="0">
                <a:latin typeface="Times New Roman" panose="02020603050405020304" pitchFamily="18" charset="0"/>
                <a:cs typeface="Times New Roman" panose="02020603050405020304" pitchFamily="18" charset="0"/>
              </a:rPr>
              <a:t>be </a:t>
            </a:r>
            <a:r>
              <a:rPr lang="en-US" sz="3600" spc="-43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achieved</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by</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training deep learning</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models.</a:t>
            </a:r>
            <a:r>
              <a:rPr lang="en-US" sz="3600" dirty="0">
                <a:latin typeface="Times New Roman" panose="02020603050405020304" pitchFamily="18" charset="0"/>
                <a:cs typeface="Times New Roman" panose="02020603050405020304" pitchFamily="18" charset="0"/>
              </a:rPr>
              <a:t> </a:t>
            </a:r>
            <a:endParaRPr lang="en-US" sz="3600" spc="-5" dirty="0">
              <a:latin typeface="Times New Roman" panose="02020603050405020304" pitchFamily="18" charset="0"/>
              <a:cs typeface="Times New Roman" panose="02020603050405020304" pitchFamily="18" charset="0"/>
            </a:endParaRPr>
          </a:p>
          <a:p>
            <a:pPr marL="12700" marR="237490" algn="just">
              <a:lnSpc>
                <a:spcPct val="100000"/>
              </a:lnSpc>
            </a:pPr>
            <a:r>
              <a:rPr lang="en-US" sz="3600" spc="-5" dirty="0">
                <a:latin typeface="Times New Roman" panose="02020603050405020304" pitchFamily="18" charset="0"/>
                <a:cs typeface="Times New Roman" panose="02020603050405020304" pitchFamily="18" charset="0"/>
              </a:rPr>
              <a:t>Firstly,</a:t>
            </a:r>
            <a:r>
              <a:rPr lang="en-US" sz="3600" spc="40" dirty="0">
                <a:latin typeface="Times New Roman" panose="02020603050405020304" pitchFamily="18" charset="0"/>
                <a:cs typeface="Times New Roman" panose="02020603050405020304" pitchFamily="18" charset="0"/>
              </a:rPr>
              <a:t> the </a:t>
            </a:r>
            <a:r>
              <a:rPr lang="en-US" sz="3600" spc="-5" dirty="0">
                <a:latin typeface="Times New Roman" panose="02020603050405020304" pitchFamily="18" charset="0"/>
                <a:cs typeface="Times New Roman" panose="02020603050405020304" pitchFamily="18" charset="0"/>
              </a:rPr>
              <a:t>model will analyze the vehicles </a:t>
            </a:r>
            <a:r>
              <a:rPr lang="en-US" sz="3600" spc="5" dirty="0">
                <a:latin typeface="Times New Roman" panose="02020603050405020304" pitchFamily="18" charset="0"/>
                <a:cs typeface="Times New Roman" panose="02020603050405020304" pitchFamily="18" charset="0"/>
              </a:rPr>
              <a:t>and</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 identify</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high</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priority</a:t>
            </a:r>
            <a:r>
              <a:rPr lang="en-US" sz="3600" spc="2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vehicles</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such</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as</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ambulances</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and</a:t>
            </a:r>
            <a:r>
              <a:rPr lang="en-US" sz="3600" spc="2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fire</a:t>
            </a:r>
            <a:r>
              <a:rPr lang="en-US" sz="3600" spc="2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engines. Finally,</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traffic</a:t>
            </a:r>
            <a:r>
              <a:rPr lang="en-US" sz="3600" spc="4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signal</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control</a:t>
            </a:r>
            <a:r>
              <a:rPr lang="en-US" sz="3600" spc="2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systems</a:t>
            </a:r>
            <a:r>
              <a:rPr lang="en-US" sz="3600" spc="3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need</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to</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be</a:t>
            </a:r>
            <a:r>
              <a:rPr lang="en-US" sz="3600" spc="2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integrated</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with</a:t>
            </a:r>
            <a:r>
              <a:rPr lang="en-US" sz="3600" spc="2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Al</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models</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analyze</a:t>
            </a:r>
            <a:r>
              <a:rPr lang="en-US" sz="3600" dirty="0">
                <a:latin typeface="Times New Roman" panose="02020603050405020304" pitchFamily="18" charset="0"/>
                <a:cs typeface="Times New Roman" panose="02020603050405020304" pitchFamily="18" charset="0"/>
              </a:rPr>
              <a:t> vehicles </a:t>
            </a:r>
            <a:r>
              <a:rPr lang="en-US" sz="3600" spc="-5" dirty="0">
                <a:latin typeface="Times New Roman" panose="02020603050405020304" pitchFamily="18" charset="0"/>
                <a:cs typeface="Times New Roman" panose="02020603050405020304" pitchFamily="18" charset="0"/>
              </a:rPr>
              <a:t>based</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on</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real-time</a:t>
            </a:r>
            <a:r>
              <a:rPr lang="en-US" sz="3600" spc="3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traffic</a:t>
            </a:r>
            <a:r>
              <a:rPr lang="en-US" sz="3600" spc="2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conditions</a:t>
            </a:r>
            <a:r>
              <a:rPr lang="en-US" sz="360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and</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the</a:t>
            </a:r>
            <a:r>
              <a:rPr lang="en-US" sz="3600" spc="1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presence</a:t>
            </a:r>
            <a:r>
              <a:rPr lang="en-US" sz="3600" spc="5"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of</a:t>
            </a:r>
            <a:r>
              <a:rPr lang="en-US" sz="3600" spc="2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high-</a:t>
            </a:r>
            <a:r>
              <a:rPr lang="en-US" sz="3600" spc="-5" dirty="0">
                <a:latin typeface="Times New Roman" panose="02020603050405020304" pitchFamily="18" charset="0"/>
                <a:cs typeface="Times New Roman" panose="02020603050405020304" pitchFamily="18" charset="0"/>
              </a:rPr>
              <a:t>priority</a:t>
            </a:r>
            <a:r>
              <a:rPr lang="en-US" sz="3600" spc="10" dirty="0">
                <a:latin typeface="Times New Roman" panose="02020603050405020304" pitchFamily="18" charset="0"/>
                <a:cs typeface="Times New Roman" panose="02020603050405020304" pitchFamily="18" charset="0"/>
              </a:rPr>
              <a:t> </a:t>
            </a:r>
            <a:r>
              <a:rPr lang="en-US" sz="3600" spc="-5" dirty="0">
                <a:latin typeface="Times New Roman" panose="02020603050405020304" pitchFamily="18" charset="0"/>
                <a:cs typeface="Times New Roman" panose="02020603050405020304" pitchFamily="18" charset="0"/>
              </a:rPr>
              <a:t>vehicles.</a:t>
            </a:r>
          </a:p>
          <a:p>
            <a:endParaRPr lang="en-IN" sz="5500" dirty="0"/>
          </a:p>
        </p:txBody>
      </p:sp>
      <p:sp>
        <p:nvSpPr>
          <p:cNvPr id="38" name="TextBox 37">
            <a:extLst>
              <a:ext uri="{FF2B5EF4-FFF2-40B4-BE49-F238E27FC236}">
                <a16:creationId xmlns:a16="http://schemas.microsoft.com/office/drawing/2014/main" id="{BBDE6B47-93C1-4A30-E741-DD059543FFBB}"/>
              </a:ext>
            </a:extLst>
          </p:cNvPr>
          <p:cNvSpPr txBox="1"/>
          <p:nvPr/>
        </p:nvSpPr>
        <p:spPr>
          <a:xfrm>
            <a:off x="404741" y="16734702"/>
            <a:ext cx="10092744" cy="19897755"/>
          </a:xfrm>
          <a:prstGeom prst="rect">
            <a:avLst/>
          </a:prstGeom>
          <a:noFill/>
        </p:spPr>
        <p:txBody>
          <a:bodyPr wrap="square" rtlCol="0">
            <a:spAutoFit/>
          </a:bodyPr>
          <a:lstStyle/>
          <a:p>
            <a:pPr algn="just"/>
            <a:r>
              <a:rPr lang="en-US" sz="4000" dirty="0">
                <a:solidFill>
                  <a:schemeClr val="tx1"/>
                </a:solidFill>
                <a:latin typeface="Times New Roman" panose="02020603050405020304" pitchFamily="18" charset="0"/>
                <a:cs typeface="Times New Roman" panose="02020603050405020304" pitchFamily="18" charset="0"/>
              </a:rPr>
              <a:t>Urban traffic management has always been a critical challenge for cities worldwide. The traditional traffic signal systems, which rely on fixed time intervals, often lead to inefficiencies, especially when dealing with varying traffic volumes at different times of the day. One of the major issues faced in current systems is the delay experienced by high-priority vehicles, such as ambulances, fire engines, and police vehicles, during emergencies. In such situations, even a few minutes of delay can be the difference between life and death. In addition to this, fixed signal timings often result in unnecessary waiting times at intersections, where one lane remains empty while vehicles in the other lane are stuck at a red light.</a:t>
            </a:r>
          </a:p>
          <a:p>
            <a:pPr algn="just"/>
            <a:r>
              <a:rPr lang="en-US" sz="4000" b="1" dirty="0">
                <a:latin typeface="Times New Roman" panose="02020603050405020304" pitchFamily="18" charset="0"/>
                <a:cs typeface="Times New Roman" panose="02020603050405020304" pitchFamily="18" charset="0"/>
              </a:rPr>
              <a:t>Current Traffic Management Challenges:</a:t>
            </a:r>
          </a:p>
          <a:p>
            <a:pPr algn="just">
              <a:buFont typeface="+mj-lt"/>
              <a:buAutoNum type="arabicPeriod"/>
            </a:pPr>
            <a:r>
              <a:rPr lang="en-US" sz="4000" b="1" dirty="0">
                <a:latin typeface="Times New Roman" panose="02020603050405020304" pitchFamily="18" charset="0"/>
                <a:cs typeface="Times New Roman" panose="02020603050405020304" pitchFamily="18" charset="0"/>
              </a:rPr>
              <a:t>Static Traffic Light Systems</a:t>
            </a:r>
            <a:r>
              <a:rPr lang="en-US" sz="4000" dirty="0">
                <a:latin typeface="Times New Roman" panose="02020603050405020304" pitchFamily="18" charset="0"/>
                <a:cs typeface="Times New Roman" panose="02020603050405020304" pitchFamily="18" charset="0"/>
              </a:rPr>
              <a:t>: Most cities employ fixed-timing traffic signals that are unable to adjust dynamically based on real-time traffic conditions.</a:t>
            </a:r>
          </a:p>
          <a:p>
            <a:pPr algn="just">
              <a:buFont typeface="+mj-lt"/>
              <a:buAutoNum type="arabicPeriod"/>
            </a:pPr>
            <a:r>
              <a:rPr lang="en-US" sz="4000" b="1" dirty="0">
                <a:latin typeface="Times New Roman" panose="02020603050405020304" pitchFamily="18" charset="0"/>
                <a:cs typeface="Times New Roman" panose="02020603050405020304" pitchFamily="18" charset="0"/>
              </a:rPr>
              <a:t>High-Priority Vehicle Delays</a:t>
            </a:r>
            <a:r>
              <a:rPr lang="en-US" sz="4000" dirty="0">
                <a:latin typeface="Times New Roman" panose="02020603050405020304" pitchFamily="18" charset="0"/>
                <a:cs typeface="Times New Roman" panose="02020603050405020304" pitchFamily="18" charset="0"/>
              </a:rPr>
              <a:t>: Emergency vehicles often get stuck in traffic due to fixed signal times, causing delays in response times.</a:t>
            </a:r>
          </a:p>
          <a:p>
            <a:pPr algn="just">
              <a:buFont typeface="+mj-lt"/>
              <a:buAutoNum type="arabicPeriod"/>
            </a:pPr>
            <a:r>
              <a:rPr lang="en-US" sz="4000" b="1" dirty="0">
                <a:latin typeface="Times New Roman" panose="02020603050405020304" pitchFamily="18" charset="0"/>
                <a:cs typeface="Times New Roman" panose="02020603050405020304" pitchFamily="18" charset="0"/>
              </a:rPr>
              <a:t>Manual Control</a:t>
            </a:r>
            <a:r>
              <a:rPr lang="en-US" sz="4000" dirty="0">
                <a:latin typeface="Times New Roman" panose="02020603050405020304" pitchFamily="18" charset="0"/>
                <a:cs typeface="Times New Roman" panose="02020603050405020304" pitchFamily="18" charset="0"/>
              </a:rPr>
              <a:t>: In some cases, traffic police are required to manually adjust traffic flows, which is inefficient and prone to human error.</a:t>
            </a:r>
          </a:p>
          <a:p>
            <a:pPr algn="just">
              <a:buFont typeface="+mj-lt"/>
              <a:buAutoNum type="arabicPeriod"/>
            </a:pPr>
            <a:r>
              <a:rPr lang="en-US" sz="4000" b="1" dirty="0">
                <a:latin typeface="Times New Roman" panose="02020603050405020304" pitchFamily="18" charset="0"/>
                <a:cs typeface="Times New Roman" panose="02020603050405020304" pitchFamily="18" charset="0"/>
              </a:rPr>
              <a:t>Environmental Impact</a:t>
            </a:r>
            <a:r>
              <a:rPr lang="en-US" sz="4000" dirty="0">
                <a:latin typeface="Times New Roman" panose="02020603050405020304" pitchFamily="18" charset="0"/>
                <a:cs typeface="Times New Roman" panose="02020603050405020304" pitchFamily="18" charset="0"/>
              </a:rPr>
              <a:t>: Unnecessary idling at traffic lights increases fuel consumption, leading to higher CO2 emissions and contributing to air pollution.</a:t>
            </a:r>
          </a:p>
          <a:p>
            <a:endParaRPr lang="en-IN" sz="5500" dirty="0"/>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6330194"/>
            <a:ext cx="10515597" cy="7542455"/>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06958" y="16183340"/>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116765" y="17341850"/>
            <a:ext cx="10077853" cy="7402026"/>
          </a:xfrm>
          <a:prstGeom prst="rect">
            <a:avLst/>
          </a:prstGeom>
          <a:noFill/>
        </p:spPr>
        <p:txBody>
          <a:bodyPr wrap="square" rtlCol="0">
            <a:spAutoFit/>
          </a:bodyPr>
          <a:lstStyle/>
          <a:p>
            <a:pPr algn="just"/>
            <a:r>
              <a:rPr lang="en-US" sz="4200" dirty="0">
                <a:latin typeface="Times New Roman" panose="02020603050405020304" pitchFamily="18" charset="0"/>
                <a:cs typeface="Times New Roman" panose="02020603050405020304" pitchFamily="18" charset="0"/>
              </a:rPr>
              <a:t>The model accurately detects emergency vehicles and adjusts traffic signals to give them priority. It classifies different vehicle types well. The system works in real-time and can help improve traffic flow and emergency response times.</a:t>
            </a:r>
            <a:r>
              <a:rPr lang="en-US" sz="4200" spc="-5" dirty="0">
                <a:latin typeface="Times New Roman" panose="02020603050405020304" pitchFamily="18" charset="0"/>
                <a:cs typeface="Times New Roman" panose="02020603050405020304" pitchFamily="18" charset="0"/>
              </a:rPr>
              <a:t> This</a:t>
            </a:r>
            <a:r>
              <a:rPr lang="en-US" sz="4200" spc="10" dirty="0">
                <a:latin typeface="Times New Roman" panose="02020603050405020304" pitchFamily="18" charset="0"/>
                <a:cs typeface="Times New Roman" panose="02020603050405020304" pitchFamily="18" charset="0"/>
              </a:rPr>
              <a:t> </a:t>
            </a:r>
            <a:r>
              <a:rPr lang="en-US" sz="4200" spc="-5" dirty="0">
                <a:latin typeface="Times New Roman" panose="02020603050405020304" pitchFamily="18" charset="0"/>
                <a:cs typeface="Times New Roman" panose="02020603050405020304" pitchFamily="18" charset="0"/>
              </a:rPr>
              <a:t>system</a:t>
            </a:r>
            <a:r>
              <a:rPr lang="en-US" sz="4200" spc="45" dirty="0">
                <a:latin typeface="Times New Roman" panose="02020603050405020304" pitchFamily="18" charset="0"/>
                <a:cs typeface="Times New Roman" panose="02020603050405020304" pitchFamily="18" charset="0"/>
              </a:rPr>
              <a:t> </a:t>
            </a:r>
            <a:r>
              <a:rPr lang="en-US" sz="4200" spc="-5" dirty="0">
                <a:latin typeface="Times New Roman" panose="02020603050405020304" pitchFamily="18" charset="0"/>
                <a:cs typeface="Times New Roman" panose="02020603050405020304" pitchFamily="18" charset="0"/>
              </a:rPr>
              <a:t>is</a:t>
            </a:r>
            <a:r>
              <a:rPr lang="en-US" sz="4200" spc="20" dirty="0">
                <a:latin typeface="Times New Roman" panose="02020603050405020304" pitchFamily="18" charset="0"/>
                <a:cs typeface="Times New Roman" panose="02020603050405020304" pitchFamily="18" charset="0"/>
              </a:rPr>
              <a:t> </a:t>
            </a:r>
            <a:r>
              <a:rPr lang="en-US" sz="4200" spc="-5" dirty="0">
                <a:latin typeface="Times New Roman" panose="02020603050405020304" pitchFamily="18" charset="0"/>
                <a:cs typeface="Times New Roman" panose="02020603050405020304" pitchFamily="18" charset="0"/>
              </a:rPr>
              <a:t>adaptable</a:t>
            </a:r>
            <a:r>
              <a:rPr lang="en-US" sz="4200" spc="15" dirty="0">
                <a:latin typeface="Times New Roman" panose="02020603050405020304" pitchFamily="18" charset="0"/>
                <a:cs typeface="Times New Roman" panose="02020603050405020304" pitchFamily="18" charset="0"/>
              </a:rPr>
              <a:t> </a:t>
            </a:r>
            <a:r>
              <a:rPr lang="en-US" sz="4200" spc="-5" dirty="0">
                <a:latin typeface="Times New Roman" panose="02020603050405020304" pitchFamily="18" charset="0"/>
                <a:cs typeface="Times New Roman" panose="02020603050405020304" pitchFamily="18" charset="0"/>
              </a:rPr>
              <a:t>to</a:t>
            </a:r>
            <a:r>
              <a:rPr lang="en-US" sz="4200" spc="25" dirty="0">
                <a:latin typeface="Times New Roman" panose="02020603050405020304" pitchFamily="18" charset="0"/>
                <a:cs typeface="Times New Roman" panose="02020603050405020304" pitchFamily="18" charset="0"/>
              </a:rPr>
              <a:t> </a:t>
            </a:r>
            <a:r>
              <a:rPr lang="en-US" sz="4200" dirty="0">
                <a:latin typeface="Times New Roman" panose="02020603050405020304" pitchFamily="18" charset="0"/>
                <a:cs typeface="Times New Roman" panose="02020603050405020304" pitchFamily="18" charset="0"/>
              </a:rPr>
              <a:t>real-time</a:t>
            </a:r>
            <a:r>
              <a:rPr lang="en-US" sz="4200" spc="75" dirty="0">
                <a:latin typeface="Times New Roman" panose="02020603050405020304" pitchFamily="18" charset="0"/>
                <a:cs typeface="Times New Roman" panose="02020603050405020304" pitchFamily="18" charset="0"/>
              </a:rPr>
              <a:t> </a:t>
            </a:r>
            <a:r>
              <a:rPr lang="en-US" sz="4200" spc="-5" dirty="0">
                <a:latin typeface="Times New Roman" panose="02020603050405020304" pitchFamily="18" charset="0"/>
                <a:cs typeface="Times New Roman" panose="02020603050405020304" pitchFamily="18" charset="0"/>
              </a:rPr>
              <a:t>conditions,</a:t>
            </a:r>
            <a:r>
              <a:rPr lang="en-US" sz="4200" spc="15" dirty="0">
                <a:latin typeface="Times New Roman" panose="02020603050405020304" pitchFamily="18" charset="0"/>
                <a:cs typeface="Times New Roman" panose="02020603050405020304" pitchFamily="18" charset="0"/>
              </a:rPr>
              <a:t> </a:t>
            </a:r>
            <a:r>
              <a:rPr lang="en-US" sz="4200" spc="-10" dirty="0">
                <a:latin typeface="Times New Roman" panose="02020603050405020304" pitchFamily="18" charset="0"/>
                <a:cs typeface="Times New Roman" panose="02020603050405020304" pitchFamily="18" charset="0"/>
              </a:rPr>
              <a:t>making</a:t>
            </a:r>
            <a:r>
              <a:rPr lang="en-US" sz="4200" spc="65" dirty="0">
                <a:latin typeface="Times New Roman" panose="02020603050405020304" pitchFamily="18" charset="0"/>
                <a:cs typeface="Times New Roman" panose="02020603050405020304" pitchFamily="18" charset="0"/>
              </a:rPr>
              <a:t> </a:t>
            </a:r>
            <a:r>
              <a:rPr lang="en-US" sz="4200" spc="-5" dirty="0">
                <a:latin typeface="Times New Roman" panose="02020603050405020304" pitchFamily="18" charset="0"/>
                <a:cs typeface="Times New Roman" panose="02020603050405020304" pitchFamily="18" charset="0"/>
              </a:rPr>
              <a:t>it</a:t>
            </a:r>
            <a:r>
              <a:rPr lang="en-US" sz="4200" spc="15" dirty="0">
                <a:latin typeface="Times New Roman" panose="02020603050405020304" pitchFamily="18" charset="0"/>
                <a:cs typeface="Times New Roman" panose="02020603050405020304" pitchFamily="18" charset="0"/>
              </a:rPr>
              <a:t> </a:t>
            </a:r>
            <a:r>
              <a:rPr lang="en-US" sz="4200" spc="-5" dirty="0">
                <a:latin typeface="Times New Roman" panose="02020603050405020304" pitchFamily="18" charset="0"/>
                <a:cs typeface="Times New Roman" panose="02020603050405020304" pitchFamily="18" charset="0"/>
              </a:rPr>
              <a:t>a </a:t>
            </a:r>
            <a:r>
              <a:rPr lang="en-US" sz="4200" dirty="0">
                <a:latin typeface="Times New Roman" panose="02020603050405020304" pitchFamily="18" charset="0"/>
                <a:cs typeface="Times New Roman" panose="02020603050405020304" pitchFamily="18" charset="0"/>
              </a:rPr>
              <a:t> </a:t>
            </a:r>
            <a:r>
              <a:rPr lang="en-US" sz="4200" spc="-5" dirty="0">
                <a:latin typeface="Times New Roman" panose="02020603050405020304" pitchFamily="18" charset="0"/>
                <a:cs typeface="Times New Roman" panose="02020603050405020304" pitchFamily="18" charset="0"/>
              </a:rPr>
              <a:t>strong</a:t>
            </a:r>
            <a:r>
              <a:rPr lang="en-US" sz="4200" spc="10" dirty="0">
                <a:latin typeface="Times New Roman" panose="02020603050405020304" pitchFamily="18" charset="0"/>
                <a:cs typeface="Times New Roman" panose="02020603050405020304" pitchFamily="18" charset="0"/>
              </a:rPr>
              <a:t> </a:t>
            </a:r>
            <a:r>
              <a:rPr lang="en-US" sz="4200" spc="-5" dirty="0">
                <a:latin typeface="Times New Roman" panose="02020603050405020304" pitchFamily="18" charset="0"/>
                <a:cs typeface="Times New Roman" panose="02020603050405020304" pitchFamily="18" charset="0"/>
              </a:rPr>
              <a:t>candidate</a:t>
            </a:r>
            <a:r>
              <a:rPr lang="en-US" sz="4200" spc="15" dirty="0">
                <a:latin typeface="Times New Roman" panose="02020603050405020304" pitchFamily="18" charset="0"/>
                <a:cs typeface="Times New Roman" panose="02020603050405020304" pitchFamily="18" charset="0"/>
              </a:rPr>
              <a:t> </a:t>
            </a:r>
            <a:r>
              <a:rPr lang="en-US" sz="4200" dirty="0">
                <a:latin typeface="Times New Roman" panose="02020603050405020304" pitchFamily="18" charset="0"/>
                <a:cs typeface="Times New Roman" panose="02020603050405020304" pitchFamily="18" charset="0"/>
              </a:rPr>
              <a:t>for</a:t>
            </a:r>
            <a:r>
              <a:rPr lang="en-US" sz="4200" spc="-10" dirty="0">
                <a:latin typeface="Times New Roman" panose="02020603050405020304" pitchFamily="18" charset="0"/>
                <a:cs typeface="Times New Roman" panose="02020603050405020304" pitchFamily="18" charset="0"/>
              </a:rPr>
              <a:t> deployment</a:t>
            </a:r>
            <a:r>
              <a:rPr lang="en-US" sz="4200" spc="55" dirty="0">
                <a:latin typeface="Times New Roman" panose="02020603050405020304" pitchFamily="18" charset="0"/>
                <a:cs typeface="Times New Roman" panose="02020603050405020304" pitchFamily="18" charset="0"/>
              </a:rPr>
              <a:t> </a:t>
            </a:r>
            <a:r>
              <a:rPr lang="en-US" sz="4200" spc="-5" dirty="0">
                <a:latin typeface="Times New Roman" panose="02020603050405020304" pitchFamily="18" charset="0"/>
                <a:cs typeface="Times New Roman" panose="02020603050405020304" pitchFamily="18" charset="0"/>
              </a:rPr>
              <a:t>in</a:t>
            </a:r>
            <a:r>
              <a:rPr lang="en-US" sz="4200" dirty="0">
                <a:latin typeface="Times New Roman" panose="02020603050405020304" pitchFamily="18" charset="0"/>
                <a:cs typeface="Times New Roman" panose="02020603050405020304" pitchFamily="18" charset="0"/>
              </a:rPr>
              <a:t> </a:t>
            </a:r>
            <a:r>
              <a:rPr lang="en-US" sz="4200" spc="-10" dirty="0">
                <a:latin typeface="Times New Roman" panose="02020603050405020304" pitchFamily="18" charset="0"/>
                <a:cs typeface="Times New Roman" panose="02020603050405020304" pitchFamily="18" charset="0"/>
              </a:rPr>
              <a:t>smart</a:t>
            </a:r>
            <a:r>
              <a:rPr lang="en-US" sz="4200" spc="50" dirty="0">
                <a:latin typeface="Times New Roman" panose="02020603050405020304" pitchFamily="18" charset="0"/>
                <a:cs typeface="Times New Roman" panose="02020603050405020304" pitchFamily="18" charset="0"/>
              </a:rPr>
              <a:t> </a:t>
            </a:r>
            <a:r>
              <a:rPr lang="en-US" sz="4200" dirty="0">
                <a:latin typeface="Times New Roman" panose="02020603050405020304" pitchFamily="18" charset="0"/>
                <a:cs typeface="Times New Roman" panose="02020603050405020304" pitchFamily="18" charset="0"/>
              </a:rPr>
              <a:t>traffic</a:t>
            </a:r>
            <a:r>
              <a:rPr lang="en-US" sz="4200" spc="25" dirty="0">
                <a:latin typeface="Times New Roman" panose="02020603050405020304" pitchFamily="18" charset="0"/>
                <a:cs typeface="Times New Roman" panose="02020603050405020304" pitchFamily="18" charset="0"/>
              </a:rPr>
              <a:t> </a:t>
            </a:r>
            <a:r>
              <a:rPr lang="en-US" sz="4200" spc="-10" dirty="0">
                <a:latin typeface="Times New Roman" panose="02020603050405020304" pitchFamily="18" charset="0"/>
                <a:cs typeface="Times New Roman" panose="02020603050405020304" pitchFamily="18" charset="0"/>
              </a:rPr>
              <a:t>management</a:t>
            </a:r>
            <a:r>
              <a:rPr lang="en-US" sz="4200" spc="65" dirty="0">
                <a:latin typeface="Times New Roman" panose="02020603050405020304" pitchFamily="18" charset="0"/>
                <a:cs typeface="Times New Roman" panose="02020603050405020304" pitchFamily="18" charset="0"/>
              </a:rPr>
              <a:t> </a:t>
            </a:r>
            <a:r>
              <a:rPr lang="en-US" sz="4200" spc="-10" dirty="0">
                <a:latin typeface="Times New Roman" panose="02020603050405020304" pitchFamily="18" charset="0"/>
                <a:cs typeface="Times New Roman" panose="02020603050405020304" pitchFamily="18" charset="0"/>
              </a:rPr>
              <a:t>systems.</a:t>
            </a:r>
            <a:r>
              <a:rPr lang="en-US" sz="4200" dirty="0">
                <a:latin typeface="Times New Roman" panose="02020603050405020304" pitchFamily="18" charset="0"/>
                <a:cs typeface="Times New Roman" panose="02020603050405020304" pitchFamily="18" charset="0"/>
              </a:rPr>
              <a:t> It is suitable for smart traffic systems.</a:t>
            </a:r>
          </a:p>
          <a:p>
            <a:endParaRPr lang="en-IN" sz="5500" dirty="0"/>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046578" y="34310131"/>
            <a:ext cx="16534655" cy="1785104"/>
          </a:xfrm>
          <a:prstGeom prst="rect">
            <a:avLst/>
          </a:prstGeom>
          <a:noFill/>
        </p:spPr>
        <p:txBody>
          <a:bodyPr wrap="square" rtlCol="0">
            <a:spAutoFit/>
          </a:bodyPr>
          <a:lstStyle/>
          <a:p>
            <a:r>
              <a:rPr lang="en-IN" sz="5500" dirty="0"/>
              <a:t>GitHub link: https://github.com/LJithendhra/Project_A11</a:t>
            </a:r>
          </a:p>
          <a:p>
            <a:r>
              <a:rPr lang="en-IN" sz="5500" dirty="0"/>
              <a:t>Video link: https://surl.li/ksfjtb</a:t>
            </a:r>
          </a:p>
        </p:txBody>
      </p:sp>
      <p:pic>
        <p:nvPicPr>
          <p:cNvPr id="45" name="Picture 44">
            <a:extLst>
              <a:ext uri="{FF2B5EF4-FFF2-40B4-BE49-F238E27FC236}">
                <a16:creationId xmlns:a16="http://schemas.microsoft.com/office/drawing/2014/main" id="{A12691DD-67A9-6080-C08D-18CEA2D98C5F}"/>
              </a:ext>
            </a:extLst>
          </p:cNvPr>
          <p:cNvPicPr>
            <a:picLocks noChangeAspect="1"/>
          </p:cNvPicPr>
          <p:nvPr/>
        </p:nvPicPr>
        <p:blipFill>
          <a:blip r:embed="rId4"/>
          <a:stretch>
            <a:fillRect/>
          </a:stretch>
        </p:blipFill>
        <p:spPr>
          <a:xfrm>
            <a:off x="11406264" y="5720618"/>
            <a:ext cx="8862933" cy="6888472"/>
          </a:xfrm>
          <a:prstGeom prst="rect">
            <a:avLst/>
          </a:prstGeom>
        </p:spPr>
      </p:pic>
      <p:pic>
        <p:nvPicPr>
          <p:cNvPr id="47" name="Picture 46">
            <a:extLst>
              <a:ext uri="{FF2B5EF4-FFF2-40B4-BE49-F238E27FC236}">
                <a16:creationId xmlns:a16="http://schemas.microsoft.com/office/drawing/2014/main" id="{73F4D268-812A-7096-540C-EDD5A4FD2873}"/>
              </a:ext>
            </a:extLst>
          </p:cNvPr>
          <p:cNvPicPr>
            <a:picLocks noChangeAspect="1"/>
          </p:cNvPicPr>
          <p:nvPr/>
        </p:nvPicPr>
        <p:blipFill>
          <a:blip r:embed="rId5"/>
          <a:stretch>
            <a:fillRect/>
          </a:stretch>
        </p:blipFill>
        <p:spPr>
          <a:xfrm>
            <a:off x="21309657" y="9950450"/>
            <a:ext cx="9923655" cy="5983277"/>
          </a:xfrm>
          <a:prstGeom prst="rect">
            <a:avLst/>
          </a:prstGeom>
        </p:spPr>
      </p:pic>
      <p:pic>
        <p:nvPicPr>
          <p:cNvPr id="49" name="Picture 48">
            <a:extLst>
              <a:ext uri="{FF2B5EF4-FFF2-40B4-BE49-F238E27FC236}">
                <a16:creationId xmlns:a16="http://schemas.microsoft.com/office/drawing/2014/main" id="{E0916888-121D-AEB6-DBD2-B9CD8C09E155}"/>
              </a:ext>
            </a:extLst>
          </p:cNvPr>
          <p:cNvPicPr>
            <a:picLocks noChangeAspect="1"/>
          </p:cNvPicPr>
          <p:nvPr/>
        </p:nvPicPr>
        <p:blipFill>
          <a:blip r:embed="rId6"/>
          <a:stretch>
            <a:fillRect/>
          </a:stretch>
        </p:blipFill>
        <p:spPr>
          <a:xfrm>
            <a:off x="11318773" y="12837691"/>
            <a:ext cx="8950424" cy="5647159"/>
          </a:xfrm>
          <a:prstGeom prst="rect">
            <a:avLst/>
          </a:prstGeom>
        </p:spPr>
      </p:pic>
      <p:sp>
        <p:nvSpPr>
          <p:cNvPr id="51" name="TextBox 50">
            <a:extLst>
              <a:ext uri="{FF2B5EF4-FFF2-40B4-BE49-F238E27FC236}">
                <a16:creationId xmlns:a16="http://schemas.microsoft.com/office/drawing/2014/main" id="{C945A9F6-AF89-EE57-6626-112C1385FFB6}"/>
              </a:ext>
            </a:extLst>
          </p:cNvPr>
          <p:cNvSpPr txBox="1"/>
          <p:nvPr/>
        </p:nvSpPr>
        <p:spPr>
          <a:xfrm>
            <a:off x="11277226" y="18694529"/>
            <a:ext cx="8745937" cy="5852884"/>
          </a:xfrm>
          <a:prstGeom prst="rect">
            <a:avLst/>
          </a:prstGeom>
          <a:noFill/>
        </p:spPr>
        <p:txBody>
          <a:bodyPr wrap="square">
            <a:spAutoFit/>
          </a:bodyPr>
          <a:lstStyle/>
          <a:p>
            <a:pPr marL="12700">
              <a:lnSpc>
                <a:spcPct val="100000"/>
              </a:lnSpc>
              <a:spcBef>
                <a:spcPts val="1055"/>
              </a:spcBef>
            </a:pPr>
            <a:r>
              <a:rPr lang="en-US" sz="3000" b="1" spc="-5" dirty="0">
                <a:latin typeface="Times New Roman"/>
                <a:cs typeface="Times New Roman"/>
              </a:rPr>
              <a:t>Model</a:t>
            </a:r>
            <a:r>
              <a:rPr lang="en-US" sz="3000" b="1" spc="-15" dirty="0">
                <a:latin typeface="Times New Roman"/>
                <a:cs typeface="Times New Roman"/>
              </a:rPr>
              <a:t> </a:t>
            </a:r>
            <a:r>
              <a:rPr lang="en-US" sz="3000" b="1" dirty="0">
                <a:latin typeface="Times New Roman"/>
                <a:cs typeface="Times New Roman"/>
              </a:rPr>
              <a:t>Training</a:t>
            </a:r>
            <a:r>
              <a:rPr lang="en-US" sz="3000" dirty="0">
                <a:latin typeface="Times New Roman"/>
                <a:cs typeface="Times New Roman"/>
              </a:rPr>
              <a:t>:</a:t>
            </a:r>
          </a:p>
          <a:p>
            <a:pPr marL="756285" indent="-287020">
              <a:lnSpc>
                <a:spcPct val="100000"/>
              </a:lnSpc>
              <a:spcBef>
                <a:spcPts val="960"/>
              </a:spcBef>
              <a:buFont typeface="Arial MT"/>
              <a:buChar char="•"/>
              <a:tabLst>
                <a:tab pos="756285" algn="l"/>
                <a:tab pos="756920" algn="l"/>
              </a:tabLst>
            </a:pPr>
            <a:r>
              <a:rPr lang="en-US" sz="3000" spc="-5" dirty="0">
                <a:latin typeface="Times New Roman"/>
                <a:cs typeface="Times New Roman"/>
              </a:rPr>
              <a:t>Used</a:t>
            </a:r>
            <a:r>
              <a:rPr lang="en-US" sz="3000" spc="5" dirty="0">
                <a:latin typeface="Times New Roman"/>
                <a:cs typeface="Times New Roman"/>
              </a:rPr>
              <a:t> </a:t>
            </a:r>
            <a:r>
              <a:rPr lang="en-US" sz="3000" spc="-5" dirty="0">
                <a:latin typeface="Times New Roman"/>
                <a:cs typeface="Times New Roman"/>
              </a:rPr>
              <a:t>YOLOv11 Object</a:t>
            </a:r>
            <a:r>
              <a:rPr lang="en-US" sz="3000" spc="25" dirty="0">
                <a:latin typeface="Times New Roman"/>
                <a:cs typeface="Times New Roman"/>
              </a:rPr>
              <a:t> </a:t>
            </a:r>
            <a:r>
              <a:rPr lang="en-US" sz="3000" spc="-5" dirty="0">
                <a:latin typeface="Times New Roman"/>
                <a:cs typeface="Times New Roman"/>
              </a:rPr>
              <a:t>Detection</a:t>
            </a:r>
            <a:r>
              <a:rPr lang="en-US" sz="3000" spc="40" dirty="0">
                <a:latin typeface="Times New Roman"/>
                <a:cs typeface="Times New Roman"/>
              </a:rPr>
              <a:t> </a:t>
            </a:r>
            <a:r>
              <a:rPr lang="en-US" sz="3000" spc="-5" dirty="0">
                <a:latin typeface="Times New Roman"/>
                <a:cs typeface="Times New Roman"/>
              </a:rPr>
              <a:t>Model</a:t>
            </a:r>
            <a:r>
              <a:rPr lang="en-US" sz="3000" spc="10" dirty="0">
                <a:latin typeface="Times New Roman"/>
                <a:cs typeface="Times New Roman"/>
              </a:rPr>
              <a:t> </a:t>
            </a:r>
            <a:r>
              <a:rPr lang="en-US" sz="3000" spc="-5" dirty="0">
                <a:latin typeface="Times New Roman"/>
                <a:cs typeface="Times New Roman"/>
              </a:rPr>
              <a:t>to</a:t>
            </a:r>
            <a:r>
              <a:rPr lang="en-US" sz="3000" spc="20" dirty="0">
                <a:latin typeface="Times New Roman"/>
                <a:cs typeface="Times New Roman"/>
              </a:rPr>
              <a:t> </a:t>
            </a:r>
            <a:r>
              <a:rPr lang="en-US" sz="3000" spc="-5" dirty="0">
                <a:latin typeface="Times New Roman"/>
                <a:cs typeface="Times New Roman"/>
              </a:rPr>
              <a:t>train</a:t>
            </a:r>
            <a:r>
              <a:rPr lang="en-US" sz="3000" spc="30" dirty="0">
                <a:latin typeface="Times New Roman"/>
                <a:cs typeface="Times New Roman"/>
              </a:rPr>
              <a:t> </a:t>
            </a:r>
            <a:r>
              <a:rPr lang="en-US" sz="3000" spc="-5" dirty="0">
                <a:latin typeface="Times New Roman"/>
                <a:cs typeface="Times New Roman"/>
              </a:rPr>
              <a:t>the</a:t>
            </a:r>
            <a:r>
              <a:rPr lang="en-US" sz="3000" spc="20" dirty="0">
                <a:latin typeface="Times New Roman"/>
                <a:cs typeface="Times New Roman"/>
              </a:rPr>
              <a:t> </a:t>
            </a:r>
            <a:r>
              <a:rPr lang="en-US" sz="3000" spc="-5" dirty="0">
                <a:latin typeface="Times New Roman"/>
                <a:cs typeface="Times New Roman"/>
              </a:rPr>
              <a:t>AI</a:t>
            </a:r>
            <a:r>
              <a:rPr lang="en-US" sz="3000" spc="5" dirty="0">
                <a:latin typeface="Times New Roman"/>
                <a:cs typeface="Times New Roman"/>
              </a:rPr>
              <a:t> </a:t>
            </a:r>
            <a:r>
              <a:rPr lang="en-US" sz="3000" spc="-5" dirty="0">
                <a:latin typeface="Times New Roman"/>
                <a:cs typeface="Times New Roman"/>
              </a:rPr>
              <a:t>system</a:t>
            </a:r>
            <a:r>
              <a:rPr lang="en-US" sz="3000" spc="30" dirty="0">
                <a:latin typeface="Times New Roman"/>
                <a:cs typeface="Times New Roman"/>
              </a:rPr>
              <a:t> </a:t>
            </a:r>
            <a:r>
              <a:rPr lang="en-US" sz="3000" dirty="0">
                <a:latin typeface="Times New Roman"/>
                <a:cs typeface="Times New Roman"/>
              </a:rPr>
              <a:t>for</a:t>
            </a:r>
            <a:r>
              <a:rPr lang="en-US" sz="3000" spc="5" dirty="0">
                <a:latin typeface="Times New Roman"/>
                <a:cs typeface="Times New Roman"/>
              </a:rPr>
              <a:t> </a:t>
            </a:r>
            <a:r>
              <a:rPr lang="en-US" sz="3000" spc="-5" dirty="0">
                <a:latin typeface="Times New Roman"/>
                <a:cs typeface="Times New Roman"/>
              </a:rPr>
              <a:t>detecting</a:t>
            </a:r>
            <a:r>
              <a:rPr lang="en-US" sz="3000" spc="40" dirty="0">
                <a:latin typeface="Times New Roman"/>
                <a:cs typeface="Times New Roman"/>
              </a:rPr>
              <a:t> </a:t>
            </a:r>
            <a:r>
              <a:rPr lang="en-US" sz="3000" spc="-5" dirty="0">
                <a:latin typeface="Times New Roman"/>
                <a:cs typeface="Times New Roman"/>
              </a:rPr>
              <a:t>vehicles.</a:t>
            </a:r>
            <a:endParaRPr lang="en-US" sz="3000" dirty="0">
              <a:latin typeface="Times New Roman"/>
              <a:cs typeface="Times New Roman"/>
            </a:endParaRPr>
          </a:p>
          <a:p>
            <a:pPr marL="756285" indent="-287020">
              <a:lnSpc>
                <a:spcPct val="100000"/>
              </a:lnSpc>
              <a:spcBef>
                <a:spcPts val="965"/>
              </a:spcBef>
              <a:buFont typeface="Arial MT"/>
              <a:buChar char="•"/>
              <a:tabLst>
                <a:tab pos="756285" algn="l"/>
                <a:tab pos="756920" algn="l"/>
              </a:tabLst>
            </a:pPr>
            <a:r>
              <a:rPr lang="en-US" sz="3000" spc="-5" dirty="0">
                <a:latin typeface="Times New Roman"/>
                <a:cs typeface="Times New Roman"/>
              </a:rPr>
              <a:t>Initially</a:t>
            </a:r>
            <a:r>
              <a:rPr lang="en-US" sz="3000" spc="50" dirty="0">
                <a:latin typeface="Times New Roman"/>
                <a:cs typeface="Times New Roman"/>
              </a:rPr>
              <a:t> </a:t>
            </a:r>
            <a:r>
              <a:rPr lang="en-US" sz="3000" spc="-5" dirty="0">
                <a:latin typeface="Times New Roman"/>
                <a:cs typeface="Times New Roman"/>
              </a:rPr>
              <a:t>tried</a:t>
            </a:r>
            <a:r>
              <a:rPr lang="en-US" sz="3000" spc="25" dirty="0">
                <a:latin typeface="Times New Roman"/>
                <a:cs typeface="Times New Roman"/>
              </a:rPr>
              <a:t> </a:t>
            </a:r>
            <a:r>
              <a:rPr lang="en-US" sz="3000" spc="-5" dirty="0">
                <a:latin typeface="Times New Roman"/>
                <a:cs typeface="Times New Roman"/>
              </a:rPr>
              <a:t>YOLOv11m</a:t>
            </a:r>
            <a:r>
              <a:rPr lang="en-US" sz="3000" spc="10" dirty="0">
                <a:latin typeface="Times New Roman"/>
                <a:cs typeface="Times New Roman"/>
              </a:rPr>
              <a:t> </a:t>
            </a:r>
            <a:r>
              <a:rPr lang="en-US" sz="3000" spc="-5" dirty="0">
                <a:latin typeface="Times New Roman"/>
                <a:cs typeface="Times New Roman"/>
              </a:rPr>
              <a:t>but</a:t>
            </a:r>
            <a:r>
              <a:rPr lang="en-US" sz="3000" spc="5" dirty="0">
                <a:latin typeface="Times New Roman"/>
                <a:cs typeface="Times New Roman"/>
              </a:rPr>
              <a:t> </a:t>
            </a:r>
            <a:r>
              <a:rPr lang="en-US" sz="3000" spc="-5" dirty="0">
                <a:latin typeface="Times New Roman"/>
                <a:cs typeface="Times New Roman"/>
              </a:rPr>
              <a:t>faced</a:t>
            </a:r>
            <a:r>
              <a:rPr lang="en-US" sz="3000" spc="20" dirty="0">
                <a:latin typeface="Times New Roman"/>
                <a:cs typeface="Times New Roman"/>
              </a:rPr>
              <a:t> </a:t>
            </a:r>
            <a:r>
              <a:rPr lang="en-US" sz="3000" spc="-5" dirty="0">
                <a:latin typeface="Times New Roman"/>
                <a:cs typeface="Times New Roman"/>
              </a:rPr>
              <a:t>compatibility</a:t>
            </a:r>
            <a:r>
              <a:rPr lang="en-US" sz="3000" spc="65" dirty="0">
                <a:latin typeface="Times New Roman"/>
                <a:cs typeface="Times New Roman"/>
              </a:rPr>
              <a:t> </a:t>
            </a:r>
            <a:r>
              <a:rPr lang="en-US" sz="3000" spc="-5" dirty="0">
                <a:latin typeface="Times New Roman"/>
                <a:cs typeface="Times New Roman"/>
              </a:rPr>
              <a:t>issues,</a:t>
            </a:r>
            <a:r>
              <a:rPr lang="en-US" sz="3000" spc="15" dirty="0">
                <a:latin typeface="Times New Roman"/>
                <a:cs typeface="Times New Roman"/>
              </a:rPr>
              <a:t> </a:t>
            </a:r>
            <a:r>
              <a:rPr lang="en-US" sz="3000" spc="-5" dirty="0">
                <a:latin typeface="Times New Roman"/>
                <a:cs typeface="Times New Roman"/>
              </a:rPr>
              <a:t>switched</a:t>
            </a:r>
            <a:r>
              <a:rPr lang="en-US" sz="3000" spc="30" dirty="0">
                <a:latin typeface="Times New Roman"/>
                <a:cs typeface="Times New Roman"/>
              </a:rPr>
              <a:t> </a:t>
            </a:r>
            <a:r>
              <a:rPr lang="en-US" sz="3000" spc="-5" dirty="0">
                <a:latin typeface="Times New Roman"/>
                <a:cs typeface="Times New Roman"/>
              </a:rPr>
              <a:t>to</a:t>
            </a:r>
            <a:r>
              <a:rPr lang="en-US" sz="3000" spc="10" dirty="0">
                <a:latin typeface="Times New Roman"/>
                <a:cs typeface="Times New Roman"/>
              </a:rPr>
              <a:t> </a:t>
            </a:r>
            <a:r>
              <a:rPr lang="en-US" sz="3000" spc="-5" dirty="0">
                <a:latin typeface="Times New Roman"/>
                <a:cs typeface="Times New Roman"/>
              </a:rPr>
              <a:t>YOLOv11n </a:t>
            </a:r>
            <a:r>
              <a:rPr lang="en-US" sz="3000" dirty="0">
                <a:latin typeface="Times New Roman"/>
                <a:cs typeface="Times New Roman"/>
              </a:rPr>
              <a:t>for</a:t>
            </a:r>
            <a:r>
              <a:rPr lang="en-US" sz="3000" spc="-5" dirty="0">
                <a:latin typeface="Times New Roman"/>
                <a:cs typeface="Times New Roman"/>
              </a:rPr>
              <a:t> better</a:t>
            </a:r>
            <a:r>
              <a:rPr lang="en-US" sz="3000" spc="35" dirty="0">
                <a:latin typeface="Times New Roman"/>
                <a:cs typeface="Times New Roman"/>
              </a:rPr>
              <a:t> </a:t>
            </a:r>
            <a:r>
              <a:rPr lang="en-US" sz="3000" spc="-5" dirty="0">
                <a:latin typeface="Times New Roman"/>
                <a:cs typeface="Times New Roman"/>
              </a:rPr>
              <a:t>performance.</a:t>
            </a:r>
            <a:endParaRPr lang="en-US" sz="3000" dirty="0">
              <a:latin typeface="Times New Roman"/>
              <a:cs typeface="Times New Roman"/>
            </a:endParaRPr>
          </a:p>
          <a:p>
            <a:pPr marL="756285" indent="-287020">
              <a:lnSpc>
                <a:spcPct val="100000"/>
              </a:lnSpc>
              <a:spcBef>
                <a:spcPts val="960"/>
              </a:spcBef>
              <a:buFont typeface="Arial MT"/>
              <a:buChar char="•"/>
              <a:tabLst>
                <a:tab pos="756285" algn="l"/>
                <a:tab pos="756920" algn="l"/>
              </a:tabLst>
            </a:pPr>
            <a:r>
              <a:rPr lang="en-US" sz="3000" spc="-5" dirty="0">
                <a:latin typeface="Times New Roman"/>
                <a:cs typeface="Times New Roman"/>
              </a:rPr>
              <a:t>Trained</a:t>
            </a:r>
            <a:r>
              <a:rPr lang="en-US" sz="3000" spc="25" dirty="0">
                <a:latin typeface="Times New Roman"/>
                <a:cs typeface="Times New Roman"/>
              </a:rPr>
              <a:t> </a:t>
            </a:r>
            <a:r>
              <a:rPr lang="en-US" sz="3000" spc="-5" dirty="0">
                <a:latin typeface="Times New Roman"/>
                <a:cs typeface="Times New Roman"/>
              </a:rPr>
              <a:t>the</a:t>
            </a:r>
            <a:r>
              <a:rPr lang="en-US" sz="3000" spc="15" dirty="0">
                <a:latin typeface="Times New Roman"/>
                <a:cs typeface="Times New Roman"/>
              </a:rPr>
              <a:t> </a:t>
            </a:r>
            <a:r>
              <a:rPr lang="en-US" sz="3000" spc="-10" dirty="0">
                <a:latin typeface="Times New Roman"/>
                <a:cs typeface="Times New Roman"/>
              </a:rPr>
              <a:t>model</a:t>
            </a:r>
            <a:r>
              <a:rPr lang="en-US" sz="3000" spc="50" dirty="0">
                <a:latin typeface="Times New Roman"/>
                <a:cs typeface="Times New Roman"/>
              </a:rPr>
              <a:t> </a:t>
            </a:r>
            <a:r>
              <a:rPr lang="en-US" sz="3000" spc="-5" dirty="0">
                <a:latin typeface="Times New Roman"/>
                <a:cs typeface="Times New Roman"/>
              </a:rPr>
              <a:t>with</a:t>
            </a:r>
            <a:r>
              <a:rPr lang="en-US" sz="3000" spc="10" dirty="0">
                <a:latin typeface="Times New Roman"/>
                <a:cs typeface="Times New Roman"/>
              </a:rPr>
              <a:t> </a:t>
            </a:r>
            <a:r>
              <a:rPr lang="en-US" sz="3000" spc="-5" dirty="0">
                <a:latin typeface="Times New Roman"/>
                <a:cs typeface="Times New Roman"/>
              </a:rPr>
              <a:t>150</a:t>
            </a:r>
            <a:r>
              <a:rPr lang="en-US" sz="3000" spc="10" dirty="0">
                <a:latin typeface="Times New Roman"/>
                <a:cs typeface="Times New Roman"/>
              </a:rPr>
              <a:t> </a:t>
            </a:r>
            <a:r>
              <a:rPr lang="en-US" sz="3000" spc="-5" dirty="0">
                <a:latin typeface="Times New Roman"/>
                <a:cs typeface="Times New Roman"/>
              </a:rPr>
              <a:t>epochs,</a:t>
            </a:r>
            <a:r>
              <a:rPr lang="en-US" sz="3000" spc="5" dirty="0">
                <a:latin typeface="Times New Roman"/>
                <a:cs typeface="Times New Roman"/>
              </a:rPr>
              <a:t> </a:t>
            </a:r>
            <a:r>
              <a:rPr lang="en-US" sz="3000" dirty="0">
                <a:latin typeface="Times New Roman"/>
                <a:cs typeface="Times New Roman"/>
              </a:rPr>
              <a:t>but </a:t>
            </a:r>
            <a:r>
              <a:rPr lang="en-US" sz="3000" spc="-5" dirty="0">
                <a:latin typeface="Times New Roman"/>
                <a:cs typeface="Times New Roman"/>
              </a:rPr>
              <a:t>later</a:t>
            </a:r>
            <a:r>
              <a:rPr lang="en-US" sz="3000" spc="30" dirty="0">
                <a:latin typeface="Times New Roman"/>
                <a:cs typeface="Times New Roman"/>
              </a:rPr>
              <a:t> </a:t>
            </a:r>
            <a:r>
              <a:rPr lang="en-US" sz="3000" spc="-5" dirty="0">
                <a:latin typeface="Times New Roman"/>
                <a:cs typeface="Times New Roman"/>
              </a:rPr>
              <a:t>adjusted</a:t>
            </a:r>
            <a:r>
              <a:rPr lang="en-US" sz="3000" spc="25" dirty="0">
                <a:latin typeface="Times New Roman"/>
                <a:cs typeface="Times New Roman"/>
              </a:rPr>
              <a:t> </a:t>
            </a:r>
            <a:r>
              <a:rPr lang="en-US" sz="3000" spc="-5" dirty="0">
                <a:latin typeface="Times New Roman"/>
                <a:cs typeface="Times New Roman"/>
              </a:rPr>
              <a:t>to</a:t>
            </a:r>
            <a:r>
              <a:rPr lang="en-US" sz="3000" spc="20" dirty="0">
                <a:latin typeface="Times New Roman"/>
                <a:cs typeface="Times New Roman"/>
              </a:rPr>
              <a:t> </a:t>
            </a:r>
            <a:r>
              <a:rPr lang="en-US" sz="3000" spc="-5" dirty="0">
                <a:latin typeface="Times New Roman"/>
                <a:cs typeface="Times New Roman"/>
              </a:rPr>
              <a:t>50</a:t>
            </a:r>
            <a:r>
              <a:rPr lang="en-US" sz="3000" spc="10" dirty="0">
                <a:latin typeface="Times New Roman"/>
                <a:cs typeface="Times New Roman"/>
              </a:rPr>
              <a:t> </a:t>
            </a:r>
            <a:r>
              <a:rPr lang="en-US" sz="3000" spc="-5" dirty="0">
                <a:latin typeface="Times New Roman"/>
                <a:cs typeface="Times New Roman"/>
              </a:rPr>
              <a:t>epochs,</a:t>
            </a:r>
            <a:r>
              <a:rPr lang="en-US" sz="3000" spc="5" dirty="0">
                <a:latin typeface="Times New Roman"/>
                <a:cs typeface="Times New Roman"/>
              </a:rPr>
              <a:t> </a:t>
            </a:r>
            <a:r>
              <a:rPr lang="en-US" sz="3000" spc="-5" dirty="0">
                <a:latin typeface="Times New Roman"/>
                <a:cs typeface="Times New Roman"/>
              </a:rPr>
              <a:t>which</a:t>
            </a:r>
            <a:r>
              <a:rPr lang="en-US" sz="3000" spc="10" dirty="0">
                <a:latin typeface="Times New Roman"/>
                <a:cs typeface="Times New Roman"/>
              </a:rPr>
              <a:t> </a:t>
            </a:r>
            <a:r>
              <a:rPr lang="en-US" sz="3000" spc="-5" dirty="0">
                <a:latin typeface="Times New Roman"/>
                <a:cs typeface="Times New Roman"/>
              </a:rPr>
              <a:t>provided</a:t>
            </a:r>
            <a:r>
              <a:rPr lang="en-US" sz="3000" spc="20" dirty="0">
                <a:latin typeface="Times New Roman"/>
                <a:cs typeface="Times New Roman"/>
              </a:rPr>
              <a:t> </a:t>
            </a:r>
            <a:r>
              <a:rPr lang="en-US" sz="3000" spc="-5" dirty="0">
                <a:latin typeface="Times New Roman"/>
                <a:cs typeface="Times New Roman"/>
              </a:rPr>
              <a:t>the</a:t>
            </a:r>
            <a:r>
              <a:rPr lang="en-US" sz="3000" spc="15" dirty="0">
                <a:latin typeface="Times New Roman"/>
                <a:cs typeface="Times New Roman"/>
              </a:rPr>
              <a:t> </a:t>
            </a:r>
            <a:r>
              <a:rPr lang="en-US" sz="3000" spc="-5" dirty="0">
                <a:latin typeface="Times New Roman"/>
                <a:cs typeface="Times New Roman"/>
              </a:rPr>
              <a:t>best</a:t>
            </a:r>
            <a:r>
              <a:rPr lang="en-US" sz="3000" spc="15" dirty="0">
                <a:latin typeface="Times New Roman"/>
                <a:cs typeface="Times New Roman"/>
              </a:rPr>
              <a:t> </a:t>
            </a:r>
            <a:r>
              <a:rPr lang="en-US" sz="3000" spc="-5" dirty="0">
                <a:latin typeface="Times New Roman"/>
                <a:cs typeface="Times New Roman"/>
              </a:rPr>
              <a:t>results.</a:t>
            </a:r>
            <a:endParaRPr lang="en-US" sz="3000" dirty="0">
              <a:latin typeface="Times New Roman"/>
              <a:cs typeface="Times New Roman"/>
            </a:endParaRPr>
          </a:p>
          <a:p>
            <a:pPr marL="756285" indent="-287020">
              <a:lnSpc>
                <a:spcPct val="100000"/>
              </a:lnSpc>
              <a:spcBef>
                <a:spcPts val="960"/>
              </a:spcBef>
              <a:buFont typeface="Arial MT"/>
              <a:buChar char="•"/>
              <a:tabLst>
                <a:tab pos="756285" algn="l"/>
                <a:tab pos="756920" algn="l"/>
              </a:tabLst>
            </a:pPr>
            <a:r>
              <a:rPr lang="en-US" sz="3000" spc="-5" dirty="0">
                <a:latin typeface="Times New Roman"/>
                <a:cs typeface="Times New Roman"/>
              </a:rPr>
              <a:t>Used</a:t>
            </a:r>
            <a:r>
              <a:rPr lang="en-US" sz="3000" spc="15" dirty="0">
                <a:latin typeface="Times New Roman"/>
                <a:cs typeface="Times New Roman"/>
              </a:rPr>
              <a:t> </a:t>
            </a:r>
            <a:r>
              <a:rPr lang="en-US" sz="3000" spc="-5" dirty="0">
                <a:latin typeface="Times New Roman"/>
                <a:cs typeface="Times New Roman"/>
              </a:rPr>
              <a:t>various</a:t>
            </a:r>
            <a:r>
              <a:rPr lang="en-US" sz="3000" spc="20" dirty="0">
                <a:latin typeface="Times New Roman"/>
                <a:cs typeface="Times New Roman"/>
              </a:rPr>
              <a:t> </a:t>
            </a:r>
            <a:r>
              <a:rPr lang="en-US" sz="3000" spc="-5" dirty="0">
                <a:latin typeface="Times New Roman"/>
                <a:cs typeface="Times New Roman"/>
              </a:rPr>
              <a:t>training</a:t>
            </a:r>
            <a:r>
              <a:rPr lang="en-US" sz="3000" spc="30" dirty="0">
                <a:latin typeface="Times New Roman"/>
                <a:cs typeface="Times New Roman"/>
              </a:rPr>
              <a:t> </a:t>
            </a:r>
            <a:r>
              <a:rPr lang="en-US" sz="3000" spc="-5" dirty="0">
                <a:latin typeface="Times New Roman"/>
                <a:cs typeface="Times New Roman"/>
              </a:rPr>
              <a:t>iterations</a:t>
            </a:r>
            <a:r>
              <a:rPr lang="en-US" sz="3000" spc="55" dirty="0">
                <a:latin typeface="Times New Roman"/>
                <a:cs typeface="Times New Roman"/>
              </a:rPr>
              <a:t> </a:t>
            </a:r>
            <a:r>
              <a:rPr lang="en-US" sz="3000" spc="-5" dirty="0">
                <a:latin typeface="Times New Roman"/>
                <a:cs typeface="Times New Roman"/>
              </a:rPr>
              <a:t>(10,</a:t>
            </a:r>
            <a:r>
              <a:rPr lang="en-US" sz="3000" dirty="0">
                <a:latin typeface="Times New Roman"/>
                <a:cs typeface="Times New Roman"/>
              </a:rPr>
              <a:t> </a:t>
            </a:r>
            <a:r>
              <a:rPr lang="en-US" sz="3000" spc="-5" dirty="0">
                <a:latin typeface="Times New Roman"/>
                <a:cs typeface="Times New Roman"/>
              </a:rPr>
              <a:t>20,</a:t>
            </a:r>
            <a:r>
              <a:rPr lang="en-US" sz="3000" dirty="0">
                <a:latin typeface="Times New Roman"/>
                <a:cs typeface="Times New Roman"/>
              </a:rPr>
              <a:t> </a:t>
            </a:r>
            <a:r>
              <a:rPr lang="en-US" sz="3000" spc="-5" dirty="0">
                <a:latin typeface="Times New Roman"/>
                <a:cs typeface="Times New Roman"/>
              </a:rPr>
              <a:t>50</a:t>
            </a:r>
            <a:r>
              <a:rPr lang="en-US" sz="3000" spc="10" dirty="0">
                <a:latin typeface="Times New Roman"/>
                <a:cs typeface="Times New Roman"/>
              </a:rPr>
              <a:t> </a:t>
            </a:r>
            <a:r>
              <a:rPr lang="en-US" sz="3000" spc="-5" dirty="0">
                <a:latin typeface="Times New Roman"/>
                <a:cs typeface="Times New Roman"/>
              </a:rPr>
              <a:t>epochs)</a:t>
            </a:r>
            <a:r>
              <a:rPr lang="en-US" sz="3000" spc="15" dirty="0">
                <a:latin typeface="Times New Roman"/>
                <a:cs typeface="Times New Roman"/>
              </a:rPr>
              <a:t> </a:t>
            </a:r>
            <a:r>
              <a:rPr lang="en-US" sz="3000" spc="-5" dirty="0">
                <a:latin typeface="Times New Roman"/>
                <a:cs typeface="Times New Roman"/>
              </a:rPr>
              <a:t>to</a:t>
            </a:r>
            <a:r>
              <a:rPr lang="en-US" sz="3000" spc="20" dirty="0">
                <a:latin typeface="Times New Roman"/>
                <a:cs typeface="Times New Roman"/>
              </a:rPr>
              <a:t> </a:t>
            </a:r>
            <a:r>
              <a:rPr lang="en-US" sz="3000" dirty="0">
                <a:latin typeface="Times New Roman"/>
                <a:cs typeface="Times New Roman"/>
              </a:rPr>
              <a:t>fine-tune</a:t>
            </a:r>
            <a:r>
              <a:rPr lang="en-US" sz="3000" spc="15" dirty="0">
                <a:latin typeface="Times New Roman"/>
                <a:cs typeface="Times New Roman"/>
              </a:rPr>
              <a:t> </a:t>
            </a:r>
            <a:r>
              <a:rPr lang="en-US" sz="3000" spc="-10" dirty="0">
                <a:latin typeface="Times New Roman"/>
                <a:cs typeface="Times New Roman"/>
              </a:rPr>
              <a:t>model</a:t>
            </a:r>
            <a:r>
              <a:rPr lang="en-US" sz="3000" spc="55" dirty="0">
                <a:latin typeface="Times New Roman"/>
                <a:cs typeface="Times New Roman"/>
              </a:rPr>
              <a:t> </a:t>
            </a:r>
            <a:r>
              <a:rPr lang="en-US" sz="3000" spc="-5" dirty="0">
                <a:latin typeface="Times New Roman"/>
                <a:cs typeface="Times New Roman"/>
              </a:rPr>
              <a:t>performance.</a:t>
            </a:r>
            <a:endParaRPr lang="en-US" sz="3000" dirty="0">
              <a:latin typeface="Times New Roman"/>
              <a:cs typeface="Times New Roman"/>
            </a:endParaRPr>
          </a:p>
        </p:txBody>
      </p:sp>
      <p:sp>
        <p:nvSpPr>
          <p:cNvPr id="57" name="TextBox 56">
            <a:extLst>
              <a:ext uri="{FF2B5EF4-FFF2-40B4-BE49-F238E27FC236}">
                <a16:creationId xmlns:a16="http://schemas.microsoft.com/office/drawing/2014/main" id="{209B16EB-6501-9219-9167-E4D9A7683FFB}"/>
              </a:ext>
            </a:extLst>
          </p:cNvPr>
          <p:cNvSpPr txBox="1"/>
          <p:nvPr/>
        </p:nvSpPr>
        <p:spPr>
          <a:xfrm>
            <a:off x="11224917" y="30165773"/>
            <a:ext cx="20169480" cy="2954655"/>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100" b="0" i="0" u="none" strike="noStrike" cap="none" normalizeH="0" baseline="0" dirty="0">
                <a:ln>
                  <a:noFill/>
                </a:ln>
                <a:solidFill>
                  <a:schemeClr val="tx1"/>
                </a:solidFill>
                <a:effectLst/>
                <a:latin typeface="Arial" panose="020B0604020202020204" pitchFamily="34" charset="0"/>
              </a:rPr>
              <a:t>This project has a significant impact on society by improving emergency response times, allowing ambulances and fire engines to navigate traffic more efficiently. It helps reduce congestion by dynamically adjusting traffic signals based on real-time vehicle detection. Enhanced road safety ensures smoother movement of emergency vehicles, minimizing delays and potential accidents. The system also contributes to the development of smart cities by integrating AI-driven traffic management solutions. Additionally, by reducing waiting times at signals, it leads to fuel savings and lowers environmental pollution, making urban transportation more sustainable.</a:t>
            </a:r>
          </a:p>
        </p:txBody>
      </p:sp>
      <p:sp>
        <p:nvSpPr>
          <p:cNvPr id="59" name="TextBox 58">
            <a:extLst>
              <a:ext uri="{FF2B5EF4-FFF2-40B4-BE49-F238E27FC236}">
                <a16:creationId xmlns:a16="http://schemas.microsoft.com/office/drawing/2014/main" id="{DF537B98-5D92-ED1A-812F-00CC3E15899A}"/>
              </a:ext>
            </a:extLst>
          </p:cNvPr>
          <p:cNvSpPr txBox="1"/>
          <p:nvPr/>
        </p:nvSpPr>
        <p:spPr>
          <a:xfrm>
            <a:off x="11138945" y="25284612"/>
            <a:ext cx="19917509" cy="3862596"/>
          </a:xfrm>
          <a:prstGeom prst="rect">
            <a:avLst/>
          </a:prstGeom>
          <a:noFill/>
        </p:spPr>
        <p:txBody>
          <a:bodyPr wrap="square">
            <a:spAutoFit/>
          </a:bodyPr>
          <a:lstStyle/>
          <a:p>
            <a:pPr algn="just"/>
            <a:r>
              <a:rPr lang="en-US" sz="3500" dirty="0"/>
              <a:t>Future perspectives of this project include enhancing distance estimation algorithms to further optimize traffic signal timings for emergency vehicles. Integrating predictive analytics and AI-driven traffic forecasting can improve real-time decision-making. Expanding the system to detect other priority vehicles, such as police and VIP convoys, can make traffic management more efficient. Implementing Vehicle-to-Infrastructure (V2I) communication will enable direct interaction between emergency vehicles and traffic signals, ensuring seamless coordination. Additionally, scaling this solution across multiple cities and integrating it with smart city initiatives can significantly enhance urban mobility and public safety.</a:t>
            </a:r>
          </a:p>
        </p:txBody>
      </p:sp>
      <p:pic>
        <p:nvPicPr>
          <p:cNvPr id="20" name="Picture 19">
            <a:extLst>
              <a:ext uri="{FF2B5EF4-FFF2-40B4-BE49-F238E27FC236}">
                <a16:creationId xmlns:a16="http://schemas.microsoft.com/office/drawing/2014/main" id="{380B2915-63F6-6001-8BCA-6BAF701B10A7}"/>
              </a:ext>
            </a:extLst>
          </p:cNvPr>
          <p:cNvPicPr>
            <a:picLocks noChangeAspect="1"/>
          </p:cNvPicPr>
          <p:nvPr/>
        </p:nvPicPr>
        <p:blipFill>
          <a:blip r:embed="rId7"/>
          <a:stretch>
            <a:fillRect/>
          </a:stretch>
        </p:blipFill>
        <p:spPr>
          <a:xfrm>
            <a:off x="28224620" y="33658638"/>
            <a:ext cx="3055989" cy="2364996"/>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6771</TotalTime>
  <Words>857</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MT</vt:lpstr>
      <vt:lpstr>Calibri</vt:lpstr>
      <vt:lpstr>Calibri Light</vt:lpstr>
      <vt:lpstr>Poppins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JITHENDHRA LALAM</cp:lastModifiedBy>
  <cp:revision>208</cp:revision>
  <cp:lastPrinted>2013-08-04T02:58:23Z</cp:lastPrinted>
  <dcterms:created xsi:type="dcterms:W3CDTF">2011-10-21T15:46:33Z</dcterms:created>
  <dcterms:modified xsi:type="dcterms:W3CDTF">2025-03-25T03:39:51Z</dcterms:modified>
</cp:coreProperties>
</file>