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9" autoAdjust="0"/>
    <p:restoredTop sz="94660"/>
  </p:normalViewPr>
  <p:slideViewPr>
    <p:cSldViewPr snapToGrid="0">
      <p:cViewPr>
        <p:scale>
          <a:sx n="70" d="100"/>
          <a:sy n="70" d="100"/>
        </p:scale>
        <p:origin x="1168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956" y="1313412"/>
            <a:ext cx="9271462" cy="1900844"/>
          </a:xfrm>
        </p:spPr>
        <p:txBody>
          <a:bodyPr/>
          <a:lstStyle/>
          <a:p>
            <a:r>
              <a:rPr lang="en-US" dirty="0" err="1"/>
              <a:t>Sms</a:t>
            </a:r>
            <a:r>
              <a:rPr lang="en-US" dirty="0"/>
              <a:t> spam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Group F</a:t>
            </a:r>
          </a:p>
          <a:p>
            <a:r>
              <a:rPr lang="en-US" b="1" dirty="0" err="1"/>
              <a:t>Yamile</a:t>
            </a:r>
            <a:r>
              <a:rPr lang="en-US" b="1" dirty="0"/>
              <a:t> </a:t>
            </a:r>
            <a:r>
              <a:rPr lang="en-US" b="1" dirty="0" err="1"/>
              <a:t>Harfush</a:t>
            </a:r>
            <a:r>
              <a:rPr lang="en-US" b="1" dirty="0"/>
              <a:t>, Begum </a:t>
            </a:r>
            <a:r>
              <a:rPr lang="en-US" b="1" dirty="0" err="1"/>
              <a:t>Irkdas</a:t>
            </a:r>
            <a:r>
              <a:rPr lang="en-US" b="1" dirty="0"/>
              <a:t>, Lionel </a:t>
            </a:r>
            <a:r>
              <a:rPr lang="en-US" b="1" dirty="0" err="1"/>
              <a:t>Johnnes</a:t>
            </a:r>
            <a:r>
              <a:rPr lang="en-US" b="1" dirty="0"/>
              <a:t>, Ahmed Nash, Xuan Nguyen, Jesus Parker, June Santos, </a:t>
            </a:r>
            <a:r>
              <a:rPr lang="en-US" b="1" dirty="0" err="1"/>
              <a:t>Rangga</a:t>
            </a:r>
            <a:r>
              <a:rPr lang="en-US" b="1" dirty="0"/>
              <a:t> </a:t>
            </a:r>
            <a:r>
              <a:rPr lang="en-US" b="1" dirty="0" err="1"/>
              <a:t>Ugahari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6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(True Positive + True Negative)/Total </a:t>
            </a:r>
            <a:r>
              <a:rPr lang="en-US" dirty="0" smtClean="0"/>
              <a:t>samples</a:t>
            </a:r>
          </a:p>
          <a:p>
            <a:endParaRPr lang="en-US" dirty="0"/>
          </a:p>
          <a:p>
            <a:r>
              <a:rPr lang="en-US" dirty="0"/>
              <a:t>Spams caught (SC) = True </a:t>
            </a:r>
            <a:r>
              <a:rPr lang="en-US" dirty="0">
                <a:solidFill>
                  <a:schemeClr val="tx1"/>
                </a:solidFill>
              </a:rPr>
              <a:t>negative </a:t>
            </a:r>
            <a:r>
              <a:rPr lang="en-US" dirty="0"/>
              <a:t>cases/Number of spam 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Blocked hams (BH) = False </a:t>
            </a:r>
            <a:r>
              <a:rPr lang="en-US" dirty="0"/>
              <a:t>positive</a:t>
            </a:r>
            <a:r>
              <a:rPr lang="en-US" dirty="0">
                <a:solidFill>
                  <a:schemeClr val="tx1"/>
                </a:solidFill>
              </a:rPr>
              <a:t> cases/Number of hams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Cost function (assumption): 1 blocked ham costs 3 times as much as a passed spam, as it may contain important information for end-users.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H="1">
            <a:off x="8339327" y="2960855"/>
            <a:ext cx="1309899" cy="1885465"/>
            <a:chOff x="8401396" y="2382982"/>
            <a:chExt cx="775855" cy="1335578"/>
          </a:xfrm>
        </p:grpSpPr>
        <p:sp>
          <p:nvSpPr>
            <p:cNvPr id="4" name="Up Arrow 3"/>
            <p:cNvSpPr/>
            <p:nvPr/>
          </p:nvSpPr>
          <p:spPr>
            <a:xfrm>
              <a:off x="8700655" y="2382982"/>
              <a:ext cx="476596" cy="676102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8401396" y="3164378"/>
              <a:ext cx="476597" cy="55418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3026"/>
              </p:ext>
            </p:extLst>
          </p:nvPr>
        </p:nvGraphicFramePr>
        <p:xfrm>
          <a:off x="6899563" y="500149"/>
          <a:ext cx="48564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4">
                  <a:extLst>
                    <a:ext uri="{9D8B030D-6E8A-4147-A177-3AD203B41FA5}">
                      <a16:colId xmlns:a16="http://schemas.microsoft.com/office/drawing/2014/main" xmlns="" val="4167896412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xmlns="" val="3248989487"/>
                    </a:ext>
                  </a:extLst>
                </a:gridCol>
                <a:gridCol w="1302328">
                  <a:extLst>
                    <a:ext uri="{9D8B030D-6E8A-4147-A177-3AD203B41FA5}">
                      <a16:colId xmlns:a16="http://schemas.microsoft.com/office/drawing/2014/main" xmlns="" val="4146613062"/>
                    </a:ext>
                  </a:extLst>
                </a:gridCol>
                <a:gridCol w="1110209">
                  <a:extLst>
                    <a:ext uri="{9D8B030D-6E8A-4147-A177-3AD203B41FA5}">
                      <a16:colId xmlns:a16="http://schemas.microsoft.com/office/drawing/2014/main" xmlns="" val="2361657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611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334385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Predict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54272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3531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14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NAÏVE-BAYES CLASSIFICATION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304847"/>
              </p:ext>
            </p:extLst>
          </p:nvPr>
        </p:nvGraphicFramePr>
        <p:xfrm>
          <a:off x="1371600" y="2286000"/>
          <a:ext cx="960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378571767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66248215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984284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Laplace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Laplace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900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010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  <a:r>
                        <a:rPr lang="en-US" baseline="0" dirty="0"/>
                        <a:t> caught</a:t>
                      </a:r>
                      <a:r>
                        <a:rPr lang="en-US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977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Blocked</a:t>
                      </a:r>
                      <a:r>
                        <a:rPr lang="en-US" baseline="0" dirty="0"/>
                        <a:t> ham</a:t>
                      </a:r>
                      <a:r>
                        <a:rPr lang="en-US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009319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395855" y="1673629"/>
            <a:ext cx="1900843" cy="28817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8604" y="4710545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 choose this</a:t>
            </a:r>
          </a:p>
        </p:txBody>
      </p:sp>
    </p:spTree>
    <p:extLst>
      <p:ext uri="{BB962C8B-B14F-4D97-AF65-F5344CB8AC3E}">
        <p14:creationId xmlns:p14="http://schemas.microsoft.com/office/powerpoint/2010/main" val="305598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NAÏVE-BAYES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445" y="1354975"/>
            <a:ext cx="5080946" cy="26792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09" y="4034254"/>
            <a:ext cx="5259054" cy="2773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424" y="4029141"/>
            <a:ext cx="5268752" cy="27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0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861616"/>
              </p:ext>
            </p:extLst>
          </p:nvPr>
        </p:nvGraphicFramePr>
        <p:xfrm>
          <a:off x="1371600" y="2286000"/>
          <a:ext cx="9601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xmlns="" val="168045393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325793773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342596974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2279060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C5.0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Boosting, 10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Cost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72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45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  <a:r>
                        <a:rPr lang="en-US" baseline="0" dirty="0"/>
                        <a:t> caught</a:t>
                      </a:r>
                      <a:r>
                        <a:rPr lang="en-US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815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Blocked</a:t>
                      </a:r>
                      <a:r>
                        <a:rPr lang="en-US" baseline="0" dirty="0"/>
                        <a:t> ham</a:t>
                      </a:r>
                      <a:r>
                        <a:rPr lang="en-US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296860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783785" y="1673629"/>
            <a:ext cx="1900843" cy="28817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26534" y="4710545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 choose this</a:t>
            </a:r>
          </a:p>
        </p:txBody>
      </p:sp>
    </p:spTree>
    <p:extLst>
      <p:ext uri="{BB962C8B-B14F-4D97-AF65-F5344CB8AC3E}">
        <p14:creationId xmlns:p14="http://schemas.microsoft.com/office/powerpoint/2010/main" val="395043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145" y="1310641"/>
            <a:ext cx="5270476" cy="27792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32" y="4089862"/>
            <a:ext cx="5186400" cy="2734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509" y="4038806"/>
            <a:ext cx="5283223" cy="27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3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204626"/>
              </p:ext>
            </p:extLst>
          </p:nvPr>
        </p:nvGraphicFramePr>
        <p:xfrm>
          <a:off x="1316182" y="1493520"/>
          <a:ext cx="960120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13412779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367918022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96463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06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208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Spam caught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405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Blocked ham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300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 curve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2081891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525440" y="2979420"/>
            <a:ext cx="6391942" cy="3370172"/>
            <a:chOff x="4525440" y="2979420"/>
            <a:chExt cx="6391942" cy="33701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5440" y="2979420"/>
              <a:ext cx="3183479" cy="167870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8919" y="2979420"/>
              <a:ext cx="3208463" cy="16918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235" y="4671303"/>
              <a:ext cx="3182684" cy="16782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8919" y="4658128"/>
              <a:ext cx="3207666" cy="1691463"/>
            </a:xfrm>
            <a:prstGeom prst="rect">
              <a:avLst/>
            </a:prstGeom>
          </p:spPr>
        </p:pic>
      </p:grpSp>
      <p:sp>
        <p:nvSpPr>
          <p:cNvPr id="10" name="Oval 9"/>
          <p:cNvSpPr/>
          <p:nvPr/>
        </p:nvSpPr>
        <p:spPr>
          <a:xfrm>
            <a:off x="4959922" y="1223477"/>
            <a:ext cx="2322022" cy="52037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81438" y="5134527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 choose this</a:t>
            </a:r>
          </a:p>
        </p:txBody>
      </p:sp>
    </p:spTree>
    <p:extLst>
      <p:ext uri="{BB962C8B-B14F-4D97-AF65-F5344CB8AC3E}">
        <p14:creationId xmlns:p14="http://schemas.microsoft.com/office/powerpoint/2010/main" val="117065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265" y="2531225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2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432" y="1503409"/>
            <a:ext cx="3872056" cy="2835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27" y="232335"/>
            <a:ext cx="5362111" cy="40322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67840" y="4339244"/>
            <a:ext cx="9204960" cy="1528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7840" y="4710863"/>
            <a:ext cx="95717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2.12 Trillion text messages are sent every year in </a:t>
            </a:r>
            <a:r>
              <a:rPr lang="en-AU" dirty="0" smtClean="0"/>
              <a:t>the US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There are over 320 Million wireless subscribers in the 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Only 40% of consumers own </a:t>
            </a:r>
            <a:r>
              <a:rPr lang="en-AU" dirty="0" smtClean="0"/>
              <a:t>smartphones today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Lower </a:t>
            </a:r>
            <a:r>
              <a:rPr lang="en-AU" dirty="0" smtClean="0"/>
              <a:t>costs lead </a:t>
            </a:r>
            <a:r>
              <a:rPr lang="en-AU" dirty="0"/>
              <a:t>to more </a:t>
            </a:r>
            <a:r>
              <a:rPr lang="en-AU" dirty="0" smtClean="0"/>
              <a:t>advertising SMS:</a:t>
            </a:r>
            <a:br>
              <a:rPr lang="en-AU" dirty="0" smtClean="0"/>
            </a:br>
            <a:r>
              <a:rPr lang="en-AU" dirty="0" smtClean="0"/>
              <a:t>	30</a:t>
            </a:r>
            <a:r>
              <a:rPr lang="en-AU" dirty="0"/>
              <a:t>% of total SMS </a:t>
            </a:r>
            <a:r>
              <a:rPr lang="en-AU" dirty="0" smtClean="0"/>
              <a:t>sent are </a:t>
            </a:r>
            <a:r>
              <a:rPr lang="en-AU" dirty="0"/>
              <a:t>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Customer complaints on spam SMS: 40% -&gt; ANNOYING!!!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294" y="4516582"/>
            <a:ext cx="3277884" cy="20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2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  <a:r>
              <a:rPr lang="es-ES" dirty="0"/>
              <a:t>&amp;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NLP and different ML algorithms to SMS spam classification, compare their performance to gain insights.</a:t>
            </a:r>
          </a:p>
          <a:p>
            <a:r>
              <a:rPr lang="en-US" dirty="0"/>
              <a:t>Design an application based on the algorithm that can filter SMS spam with the highest performance</a:t>
            </a:r>
          </a:p>
          <a:p>
            <a:r>
              <a:rPr lang="en-US" dirty="0"/>
              <a:t>Dataset: 5.574 text messages from UCI Machine Learning repository gathered in 2012.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906" y="4404273"/>
            <a:ext cx="39147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8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Pre-processing: Load data and create a corpus (create, clean, tokenize), stemming</a:t>
            </a:r>
            <a:r>
              <a:rPr lang="es-ES" dirty="0"/>
              <a:t>.</a:t>
            </a:r>
            <a:endParaRPr lang="en-AU" dirty="0"/>
          </a:p>
          <a:p>
            <a:r>
              <a:rPr lang="en-AU" dirty="0"/>
              <a:t>Feature extraction.</a:t>
            </a:r>
          </a:p>
          <a:p>
            <a:r>
              <a:rPr lang="en-AU" dirty="0"/>
              <a:t>Train model on training set and evaluate model performance on testing set. </a:t>
            </a:r>
          </a:p>
          <a:p>
            <a:r>
              <a:rPr lang="en-AU" dirty="0"/>
              <a:t>Improve model performance: k-fold cross validation; </a:t>
            </a:r>
            <a:r>
              <a:rPr lang="en-AU"/>
              <a:t>change parameters.</a:t>
            </a:r>
            <a:endParaRPr lang="en-AU" dirty="0"/>
          </a:p>
          <a:p>
            <a:r>
              <a:rPr lang="en-AU" dirty="0"/>
              <a:t>Test and visualize accuracy with different training sizes. </a:t>
            </a:r>
          </a:p>
          <a:p>
            <a:r>
              <a:rPr lang="en-AU" dirty="0"/>
              <a:t>Repeat above steps with different algorithms.</a:t>
            </a:r>
          </a:p>
          <a:p>
            <a:r>
              <a:rPr lang="en-AU" dirty="0"/>
              <a:t>Compare performances between different algorithms.</a:t>
            </a:r>
          </a:p>
          <a:p>
            <a:r>
              <a:rPr lang="en-AU" dirty="0"/>
              <a:t>Conclusion.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'</a:t>
            </a:r>
            <a:r>
              <a:rPr lang="en-US" dirty="0" err="1"/>
              <a:t>data.frame</a:t>
            </a:r>
            <a:r>
              <a:rPr lang="en-US" dirty="0"/>
              <a:t>':    5574 obs. of  2 variables:</a:t>
            </a:r>
            <a:br>
              <a:rPr lang="en-US" dirty="0"/>
            </a:br>
            <a:r>
              <a:rPr lang="en-US" dirty="0"/>
              <a:t>##  $ type: </a:t>
            </a:r>
            <a:r>
              <a:rPr lang="en-US" dirty="0" err="1"/>
              <a:t>chr</a:t>
            </a:r>
            <a:r>
              <a:rPr lang="en-US" dirty="0"/>
              <a:t>  "ham" "ham" "spam" "ham" ...</a:t>
            </a:r>
            <a:br>
              <a:rPr lang="en-US" dirty="0"/>
            </a:br>
            <a:r>
              <a:rPr lang="en-US" dirty="0"/>
              <a:t>##  $ text: </a:t>
            </a:r>
            <a:r>
              <a:rPr lang="en-US" dirty="0" err="1"/>
              <a:t>chr</a:t>
            </a:r>
            <a:r>
              <a:rPr lang="en-US" dirty="0"/>
              <a:t>  "Go until </a:t>
            </a:r>
            <a:r>
              <a:rPr lang="en-US" dirty="0" err="1"/>
              <a:t>jurong</a:t>
            </a:r>
            <a:r>
              <a:rPr lang="en-US" dirty="0"/>
              <a:t> point, crazy.. Available only in </a:t>
            </a:r>
            <a:r>
              <a:rPr lang="en-US" dirty="0" err="1"/>
              <a:t>bugis</a:t>
            </a:r>
            <a:r>
              <a:rPr lang="en-US" dirty="0"/>
              <a:t> n great world la e buffet... Cine there got amore wat..." "Ok lar... Joking </a:t>
            </a:r>
            <a:r>
              <a:rPr lang="en-US" dirty="0" err="1"/>
              <a:t>wif</a:t>
            </a:r>
            <a:r>
              <a:rPr lang="en-US" dirty="0"/>
              <a:t> u </a:t>
            </a:r>
            <a:r>
              <a:rPr lang="en-US" dirty="0" err="1"/>
              <a:t>oni</a:t>
            </a:r>
            <a:r>
              <a:rPr lang="en-US" dirty="0"/>
              <a:t>..." "Free entry in 2 a </a:t>
            </a:r>
            <a:r>
              <a:rPr lang="en-US" dirty="0" err="1"/>
              <a:t>wkly</a:t>
            </a:r>
            <a:r>
              <a:rPr lang="en-US" dirty="0"/>
              <a:t> comp to win FA Cup final </a:t>
            </a:r>
            <a:r>
              <a:rPr lang="en-US" dirty="0" err="1"/>
              <a:t>tkts</a:t>
            </a:r>
            <a:r>
              <a:rPr lang="en-US" dirty="0"/>
              <a:t> 21st May 2005. Text FA to 87121 to receive entry question(</a:t>
            </a:r>
            <a:r>
              <a:rPr lang="en-US" dirty="0" err="1"/>
              <a:t>std</a:t>
            </a:r>
            <a:r>
              <a:rPr lang="en-US" dirty="0"/>
              <a:t> txt rate)T&amp;C"| __truncated__ "U dun say so early hor... U c already then say..." 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0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corpus</a:t>
            </a:r>
          </a:p>
          <a:p>
            <a:r>
              <a:rPr lang="en-US" dirty="0"/>
              <a:t>Clean corpus: convert to lower characters, remove numbers, remove stop words (based on English), remove punctuation, strip white space</a:t>
            </a:r>
          </a:p>
          <a:p>
            <a:r>
              <a:rPr lang="en-US" dirty="0"/>
              <a:t>Created </a:t>
            </a:r>
            <a:r>
              <a:rPr lang="es-ES" dirty="0" err="1"/>
              <a:t>versions</a:t>
            </a:r>
            <a:r>
              <a:rPr lang="es-ES" dirty="0"/>
              <a:t> of corpus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stemming</a:t>
            </a:r>
            <a:endParaRPr lang="en-US" dirty="0"/>
          </a:p>
          <a:p>
            <a:r>
              <a:rPr lang="en-US" dirty="0"/>
              <a:t>Create a sparse matrix: for feature extraction.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8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65" y="1849455"/>
            <a:ext cx="8994239" cy="47428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4655"/>
            <a:ext cx="9601200" cy="3581400"/>
          </a:xfrm>
        </p:spPr>
        <p:txBody>
          <a:bodyPr/>
          <a:lstStyle/>
          <a:p>
            <a:r>
              <a:rPr lang="en-US" dirty="0"/>
              <a:t>Word cloud visualization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50" t="1" r="24312" b="4"/>
          <a:stretch/>
        </p:blipFill>
        <p:spPr>
          <a:xfrm>
            <a:off x="1740663" y="2681398"/>
            <a:ext cx="3931920" cy="3566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463" t="-1" r="22825" b="-499"/>
          <a:stretch/>
        </p:blipFill>
        <p:spPr>
          <a:xfrm>
            <a:off x="7223760" y="2681398"/>
            <a:ext cx="3749040" cy="356616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1538478"/>
            <a:ext cx="9601200" cy="40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Word cloud visualization (cont.)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Ham						Spam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7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words that appear in at least 5 SMS (0.1% of the dataset)</a:t>
            </a:r>
          </a:p>
          <a:p>
            <a:r>
              <a:rPr lang="en-US" dirty="0"/>
              <a:t>Feature extractions: TF-IDF</a:t>
            </a:r>
          </a:p>
          <a:p>
            <a:pPr marL="0" indent="0">
              <a:buNone/>
            </a:pPr>
            <a:r>
              <a:rPr lang="en-US" dirty="0"/>
              <a:t>## &lt;&lt;</a:t>
            </a:r>
            <a:r>
              <a:rPr lang="en-US" dirty="0" err="1"/>
              <a:t>DocumentTermMatrix</a:t>
            </a:r>
            <a:r>
              <a:rPr lang="en-US" dirty="0"/>
              <a:t> (documents: 4459, terms: 1297)&gt;&gt;</a:t>
            </a:r>
            <a:br>
              <a:rPr lang="en-US" dirty="0"/>
            </a:br>
            <a:r>
              <a:rPr lang="en-US" dirty="0"/>
              <a:t>## Non-/sparse entries: 25757/5757566</a:t>
            </a:r>
            <a:br>
              <a:rPr lang="en-US" dirty="0"/>
            </a:br>
            <a:r>
              <a:rPr lang="en-US" dirty="0"/>
              <a:t>## Sparsity           : 100%</a:t>
            </a:r>
            <a:br>
              <a:rPr lang="en-US" dirty="0"/>
            </a:br>
            <a:r>
              <a:rPr lang="en-US" dirty="0"/>
              <a:t>## Maximal term length: 19</a:t>
            </a:r>
            <a:br>
              <a:rPr lang="en-US" dirty="0"/>
            </a:br>
            <a:r>
              <a:rPr lang="en-US" dirty="0"/>
              <a:t>## Weighting          : term frequency (</a:t>
            </a:r>
            <a:r>
              <a:rPr lang="en-US" dirty="0" err="1"/>
              <a:t>tf</a:t>
            </a:r>
            <a:r>
              <a:rPr lang="en-US" dirty="0"/>
              <a:t>)</a:t>
            </a:r>
          </a:p>
          <a:p>
            <a:r>
              <a:rPr lang="en-US" dirty="0"/>
              <a:t>Here we can see training and testing data includes 1.297 features corresponding only to words that appear in at least 5 SMS.</a:t>
            </a:r>
          </a:p>
        </p:txBody>
      </p:sp>
    </p:spTree>
    <p:extLst>
      <p:ext uri="{BB962C8B-B14F-4D97-AF65-F5344CB8AC3E}">
        <p14:creationId xmlns:p14="http://schemas.microsoft.com/office/powerpoint/2010/main" val="15079872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228</TotalTime>
  <Words>449</Words>
  <Application>Microsoft Macintosh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Franklin Gothic Book</vt:lpstr>
      <vt:lpstr>Arial</vt:lpstr>
      <vt:lpstr>Crop</vt:lpstr>
      <vt:lpstr>Sms spam filtering</vt:lpstr>
      <vt:lpstr>WHY?</vt:lpstr>
      <vt:lpstr>GOALS &amp; DATASET</vt:lpstr>
      <vt:lpstr>MAJOR STEPS</vt:lpstr>
      <vt:lpstr>PRE-PROCESSING</vt:lpstr>
      <vt:lpstr>PRE-PROCESSING</vt:lpstr>
      <vt:lpstr>PRE-PROCESSING</vt:lpstr>
      <vt:lpstr>PRE-PROCESSING</vt:lpstr>
      <vt:lpstr>FEATURE EXTRACTION</vt:lpstr>
      <vt:lpstr>PERFOMANCE</vt:lpstr>
      <vt:lpstr>NAÏVE-BAYES CLASSIFICATION</vt:lpstr>
      <vt:lpstr>NAÏVE-BAYES CLASSIFICATION</vt:lpstr>
      <vt:lpstr>DECISION TREE</vt:lpstr>
      <vt:lpstr>DECISION TREE</vt:lpstr>
      <vt:lpstr>CONCLUSION</vt:lpstr>
      <vt:lpstr>PREGUNTAS?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spam filtering</dc:title>
  <dc:creator>Xuan Nguyen</dc:creator>
  <cp:lastModifiedBy>Microsoft Office User</cp:lastModifiedBy>
  <cp:revision>23</cp:revision>
  <dcterms:created xsi:type="dcterms:W3CDTF">2016-07-03T12:25:56Z</dcterms:created>
  <dcterms:modified xsi:type="dcterms:W3CDTF">2016-07-03T19:47:06Z</dcterms:modified>
</cp:coreProperties>
</file>