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1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8C8B-0EFB-4AEC-ACF5-C7DCDA9B47F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EBE6-80A6-45BE-A596-D39721C52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3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7691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80620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53549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슬리퍼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9871" y="1042220"/>
            <a:ext cx="9281651" cy="5614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8127" y="1194620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운동화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4244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런닝화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0361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농구화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26478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스니커즈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9638" y="1130709"/>
            <a:ext cx="7983793" cy="56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9729020" y="668594"/>
            <a:ext cx="2084438" cy="614517"/>
          </a:xfrm>
          <a:prstGeom prst="wedgeEllipseCallout">
            <a:avLst>
              <a:gd name="adj1" fmla="val -50928"/>
              <a:gd name="adj2" fmla="val 69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대분류 선택시에만 나옴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54329" y="2788673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86481" y="2788673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18633" y="2788673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50785" y="2788673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54329" y="4366751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86481" y="4366751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818633" y="4366751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50785" y="4366751"/>
            <a:ext cx="1209368" cy="131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74850" y="2203653"/>
            <a:ext cx="1720644" cy="32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9924" y="5573128"/>
            <a:ext cx="580630" cy="326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469923" y="2642416"/>
            <a:ext cx="1725571" cy="180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나이키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리복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랜드로바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락포트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63328" y="2821857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8402" y="3217608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53476" y="3613359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48550" y="4009110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69923" y="4567088"/>
            <a:ext cx="1076632" cy="285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46555" y="4567088"/>
            <a:ext cx="80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원 이상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469923" y="4970211"/>
            <a:ext cx="1076632" cy="285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46555" y="4970211"/>
            <a:ext cx="80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원 이하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83858" y="2138514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22418" y="2138513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낮은 가격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460978" y="2138512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높</a:t>
            </a:r>
            <a:r>
              <a:rPr lang="ko-KR" altLang="en-US" sz="1200" dirty="0" smtClean="0"/>
              <a:t>은 가격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99538" y="2138511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높은 평점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338098" y="2138510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리뷰순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276657" y="2138509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신규 상품</a:t>
            </a:r>
            <a:endParaRPr lang="ko-KR" altLang="en-US" sz="12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9548336" y="2201196"/>
            <a:ext cx="245805" cy="247042"/>
            <a:chOff x="8721213" y="245197"/>
            <a:chExt cx="658761" cy="561661"/>
          </a:xfrm>
        </p:grpSpPr>
        <p:sp>
          <p:nvSpPr>
            <p:cNvPr id="55" name="직사각형 54"/>
            <p:cNvSpPr/>
            <p:nvPr/>
          </p:nvSpPr>
          <p:spPr>
            <a:xfrm>
              <a:off x="8721213" y="245197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21213" y="452286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721213" y="659375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927970" y="2193967"/>
            <a:ext cx="245806" cy="254271"/>
            <a:chOff x="8672052" y="275304"/>
            <a:chExt cx="537243" cy="540024"/>
          </a:xfrm>
          <a:solidFill>
            <a:srgbClr val="0070C0"/>
          </a:solidFill>
        </p:grpSpPr>
        <p:sp>
          <p:nvSpPr>
            <p:cNvPr id="59" name="직사각형 58"/>
            <p:cNvSpPr/>
            <p:nvPr/>
          </p:nvSpPr>
          <p:spPr>
            <a:xfrm>
              <a:off x="8672052" y="27530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973321" y="27530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672052" y="57935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73321" y="57935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30072" y="5992833"/>
            <a:ext cx="5251580" cy="37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   &lt;   1  2  3  4  5  6  7  8  9  10   &gt;   &gt;&gt;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307691" y="1976284"/>
            <a:ext cx="2040183" cy="439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402489" y="1976284"/>
            <a:ext cx="6941046" cy="439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02394" y="5573128"/>
            <a:ext cx="993100" cy="326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조건 초기화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76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00736"/>
              </p:ext>
            </p:extLst>
          </p:nvPr>
        </p:nvGraphicFramePr>
        <p:xfrm>
          <a:off x="929683" y="518727"/>
          <a:ext cx="8171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853">
                  <a:extLst>
                    <a:ext uri="{9D8B030D-6E8A-4147-A177-3AD203B41FA5}">
                      <a16:colId xmlns:a16="http://schemas.microsoft.com/office/drawing/2014/main" val="30458704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1345159720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426696575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272825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주소명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0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768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7938"/>
              </p:ext>
            </p:extLst>
          </p:nvPr>
        </p:nvGraphicFramePr>
        <p:xfrm>
          <a:off x="929684" y="2292656"/>
          <a:ext cx="8171411" cy="1313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3140860226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11249044"/>
                    </a:ext>
                  </a:extLst>
                </a:gridCol>
                <a:gridCol w="2143102">
                  <a:extLst>
                    <a:ext uri="{9D8B030D-6E8A-4147-A177-3AD203B41FA5}">
                      <a16:colId xmlns:a16="http://schemas.microsoft.com/office/drawing/2014/main" val="1299948628"/>
                    </a:ext>
                  </a:extLst>
                </a:gridCol>
                <a:gridCol w="1073924">
                  <a:extLst>
                    <a:ext uri="{9D8B030D-6E8A-4147-A177-3AD203B41FA5}">
                      <a16:colId xmlns:a16="http://schemas.microsoft.com/office/drawing/2014/main" val="30013170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581835945"/>
                    </a:ext>
                  </a:extLst>
                </a:gridCol>
              </a:tblGrid>
              <a:tr h="9428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255 - White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7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8098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17013" y="2341816"/>
            <a:ext cx="113053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9683" y="3896944"/>
            <a:ext cx="817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카드 결제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???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6187" y="4657839"/>
            <a:ext cx="2438403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6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98"/>
            <a:ext cx="1165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기간별 조회 </a:t>
            </a:r>
            <a:r>
              <a:rPr lang="en-US" altLang="ko-KR" dirty="0" smtClean="0"/>
              <a:t>: [1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보름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한달</a:t>
            </a:r>
            <a:r>
              <a:rPr lang="en-US" altLang="ko-KR" dirty="0" smtClean="0"/>
              <a:t>]  [ 4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]  [ 3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]  [ 2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]</a:t>
            </a:r>
            <a:r>
              <a:rPr lang="en-US" altLang="ko-KR" dirty="0"/>
              <a:t> </a:t>
            </a:r>
            <a:r>
              <a:rPr lang="en-US" altLang="ko-KR" dirty="0" smtClean="0"/>
              <a:t> [ 1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]  </a:t>
            </a:r>
            <a:r>
              <a:rPr lang="en-US" altLang="ko-KR" dirty="0"/>
              <a:t>[ </a:t>
            </a:r>
            <a:r>
              <a:rPr lang="en-US" altLang="ko-KR" dirty="0" smtClean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</a:t>
            </a:r>
            <a:r>
              <a:rPr lang="en-US" altLang="ko-KR" dirty="0" smtClean="0"/>
              <a:t>]                    ~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93626" y="344128"/>
            <a:ext cx="1391265" cy="28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2022-02-11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50361" y="344128"/>
            <a:ext cx="1391265" cy="28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2022-03-21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69445" y="344128"/>
            <a:ext cx="825910" cy="28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80602"/>
            <a:ext cx="1165122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 주문일</a:t>
            </a:r>
            <a:r>
              <a:rPr lang="en-US" altLang="ko-KR" dirty="0" smtClean="0">
                <a:solidFill>
                  <a:schemeClr val="bg1"/>
                </a:solidFill>
              </a:rPr>
              <a:t>						</a:t>
            </a:r>
            <a:r>
              <a:rPr lang="ko-KR" altLang="en-US" dirty="0" smtClean="0">
                <a:solidFill>
                  <a:schemeClr val="bg1"/>
                </a:solidFill>
              </a:rPr>
              <a:t>상품정보</a:t>
            </a:r>
            <a:r>
              <a:rPr lang="en-US" altLang="ko-KR" dirty="0" smtClean="0">
                <a:solidFill>
                  <a:schemeClr val="bg1"/>
                </a:solidFill>
              </a:rPr>
              <a:t>	   	      </a:t>
            </a:r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08637"/>
              </p:ext>
            </p:extLst>
          </p:nvPr>
        </p:nvGraphicFramePr>
        <p:xfrm>
          <a:off x="0" y="1249931"/>
          <a:ext cx="11651226" cy="381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187">
                  <a:extLst>
                    <a:ext uri="{9D8B030D-6E8A-4147-A177-3AD203B41FA5}">
                      <a16:colId xmlns:a16="http://schemas.microsoft.com/office/drawing/2014/main" val="2213563145"/>
                    </a:ext>
                  </a:extLst>
                </a:gridCol>
                <a:gridCol w="7109952">
                  <a:extLst>
                    <a:ext uri="{9D8B030D-6E8A-4147-A177-3AD203B41FA5}">
                      <a16:colId xmlns:a16="http://schemas.microsoft.com/office/drawing/2014/main" val="1845312814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1864511551"/>
                    </a:ext>
                  </a:extLst>
                </a:gridCol>
                <a:gridCol w="1916815">
                  <a:extLst>
                    <a:ext uri="{9D8B030D-6E8A-4147-A177-3AD203B41FA5}">
                      <a16:colId xmlns:a16="http://schemas.microsoft.com/office/drawing/2014/main" val="827329624"/>
                    </a:ext>
                  </a:extLst>
                </a:gridCol>
              </a:tblGrid>
              <a:tr h="127122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2022-04-07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주문상세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주문번호 </a:t>
                      </a:r>
                      <a:r>
                        <a:rPr lang="en-US" altLang="ko-KR" sz="1600" dirty="0" smtClean="0"/>
                        <a:t>: 220407ASD101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상품명 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수량 </a:t>
                      </a:r>
                      <a:r>
                        <a:rPr lang="en-US" altLang="ko-KR" sz="1600" dirty="0" smtClean="0"/>
                        <a:t>: 2</a:t>
                      </a:r>
                      <a:r>
                        <a:rPr lang="ko-KR" altLang="en-US" sz="1600" dirty="0" smtClean="0"/>
                        <a:t>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사이즈 </a:t>
                      </a:r>
                      <a:r>
                        <a:rPr lang="en-US" altLang="ko-KR" sz="1600" baseline="0" dirty="0" smtClean="0"/>
                        <a:t>: 260 / </a:t>
                      </a:r>
                      <a:r>
                        <a:rPr lang="ko-KR" altLang="en-US" sz="1600" baseline="0" dirty="0" smtClean="0"/>
                        <a:t>색상 </a:t>
                      </a:r>
                      <a:r>
                        <a:rPr lang="en-US" altLang="ko-KR" sz="1600" baseline="0" dirty="0" smtClean="0"/>
                        <a:t>: white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                </a:t>
                      </a:r>
                      <a:r>
                        <a:rPr lang="ko-KR" altLang="en-US" sz="1600" baseline="0" dirty="0" smtClean="0"/>
                        <a:t>가격 </a:t>
                      </a:r>
                      <a:r>
                        <a:rPr lang="en-US" altLang="ko-KR" sz="1600" baseline="0" dirty="0" smtClean="0"/>
                        <a:t>: 120000</a:t>
                      </a:r>
                      <a:r>
                        <a:rPr lang="ko-KR" altLang="en-US" sz="1600" baseline="0" dirty="0" smtClean="0"/>
                        <a:t>원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배송중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리뷰작성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주문취소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환불요청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구매확인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1522"/>
                  </a:ext>
                </a:extLst>
              </a:tr>
              <a:tr h="1271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주문번호 </a:t>
                      </a:r>
                      <a:r>
                        <a:rPr lang="en-US" altLang="ko-KR" sz="1600" dirty="0" smtClean="0"/>
                        <a:t>: 220407ASD101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상품명 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수량 </a:t>
                      </a:r>
                      <a:r>
                        <a:rPr lang="en-US" altLang="ko-KR" sz="1600" dirty="0" smtClean="0"/>
                        <a:t>: 2</a:t>
                      </a:r>
                      <a:r>
                        <a:rPr lang="ko-KR" altLang="en-US" sz="1600" dirty="0" smtClean="0"/>
                        <a:t>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사이즈 </a:t>
                      </a:r>
                      <a:r>
                        <a:rPr lang="en-US" altLang="ko-KR" sz="1600" baseline="0" dirty="0" smtClean="0"/>
                        <a:t>: 260 / </a:t>
                      </a:r>
                      <a:r>
                        <a:rPr lang="ko-KR" altLang="en-US" sz="1600" baseline="0" dirty="0" smtClean="0"/>
                        <a:t>색상 </a:t>
                      </a:r>
                      <a:r>
                        <a:rPr lang="en-US" altLang="ko-KR" sz="1600" baseline="0" dirty="0" smtClean="0"/>
                        <a:t>: white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                </a:t>
                      </a:r>
                      <a:r>
                        <a:rPr lang="ko-KR" altLang="en-US" sz="1600" baseline="0" dirty="0" smtClean="0"/>
                        <a:t>가격 </a:t>
                      </a:r>
                      <a:r>
                        <a:rPr lang="en-US" altLang="ko-KR" sz="1600" baseline="0" dirty="0" smtClean="0"/>
                        <a:t>: 120000</a:t>
                      </a:r>
                      <a:r>
                        <a:rPr lang="ko-KR" altLang="en-US" sz="1600" baseline="0" dirty="0" smtClean="0"/>
                        <a:t>원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43835"/>
                  </a:ext>
                </a:extLst>
              </a:tr>
              <a:tr h="1271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주문번호 </a:t>
                      </a:r>
                      <a:r>
                        <a:rPr lang="en-US" altLang="ko-KR" sz="1600" dirty="0" smtClean="0"/>
                        <a:t>: 220407ASD101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상품명 </a:t>
                      </a:r>
                      <a:r>
                        <a:rPr lang="en-US" altLang="ko-KR" sz="1600" dirty="0" smtClean="0"/>
                        <a:t>3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             </a:t>
                      </a:r>
                      <a:r>
                        <a:rPr lang="ko-KR" altLang="en-US" sz="1600" dirty="0" smtClean="0"/>
                        <a:t>수량 </a:t>
                      </a:r>
                      <a:r>
                        <a:rPr lang="en-US" altLang="ko-KR" sz="1600" dirty="0" smtClean="0"/>
                        <a:t>: 2</a:t>
                      </a:r>
                      <a:r>
                        <a:rPr lang="ko-KR" altLang="en-US" sz="1600" dirty="0" smtClean="0"/>
                        <a:t>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사이즈 </a:t>
                      </a:r>
                      <a:r>
                        <a:rPr lang="en-US" altLang="ko-KR" sz="1600" baseline="0" dirty="0" smtClean="0"/>
                        <a:t>: 260 / </a:t>
                      </a:r>
                      <a:r>
                        <a:rPr lang="ko-KR" altLang="en-US" sz="1600" baseline="0" dirty="0" smtClean="0"/>
                        <a:t>색상 </a:t>
                      </a:r>
                      <a:r>
                        <a:rPr lang="en-US" altLang="ko-KR" sz="1600" baseline="0" dirty="0" smtClean="0"/>
                        <a:t>: white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                </a:t>
                      </a:r>
                      <a:r>
                        <a:rPr lang="ko-KR" altLang="en-US" sz="1600" baseline="0" dirty="0" smtClean="0"/>
                        <a:t>가격 </a:t>
                      </a:r>
                      <a:r>
                        <a:rPr lang="en-US" altLang="ko-KR" sz="1600" baseline="0" dirty="0" smtClean="0"/>
                        <a:t>: 120000</a:t>
                      </a:r>
                      <a:r>
                        <a:rPr lang="ko-KR" altLang="en-US" sz="1600" baseline="0" dirty="0" smtClean="0"/>
                        <a:t>원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4128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376516" y="1327355"/>
            <a:ext cx="1445342" cy="11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6516" y="2606164"/>
            <a:ext cx="1445342" cy="11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6516" y="3884973"/>
            <a:ext cx="1445342" cy="11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1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6545"/>
              </p:ext>
            </p:extLst>
          </p:nvPr>
        </p:nvGraphicFramePr>
        <p:xfrm>
          <a:off x="918394" y="1636327"/>
          <a:ext cx="8171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853">
                  <a:extLst>
                    <a:ext uri="{9D8B030D-6E8A-4147-A177-3AD203B41FA5}">
                      <a16:colId xmlns:a16="http://schemas.microsoft.com/office/drawing/2014/main" val="30458704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1345159720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426696575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272825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주소명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0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768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3493"/>
              </p:ext>
            </p:extLst>
          </p:nvPr>
        </p:nvGraphicFramePr>
        <p:xfrm>
          <a:off x="918395" y="3410256"/>
          <a:ext cx="8171411" cy="1313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3140860226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11249044"/>
                    </a:ext>
                  </a:extLst>
                </a:gridCol>
                <a:gridCol w="2143102">
                  <a:extLst>
                    <a:ext uri="{9D8B030D-6E8A-4147-A177-3AD203B41FA5}">
                      <a16:colId xmlns:a16="http://schemas.microsoft.com/office/drawing/2014/main" val="1299948628"/>
                    </a:ext>
                  </a:extLst>
                </a:gridCol>
                <a:gridCol w="1073924">
                  <a:extLst>
                    <a:ext uri="{9D8B030D-6E8A-4147-A177-3AD203B41FA5}">
                      <a16:colId xmlns:a16="http://schemas.microsoft.com/office/drawing/2014/main" val="30013170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581835945"/>
                    </a:ext>
                  </a:extLst>
                </a:gridCol>
              </a:tblGrid>
              <a:tr h="9428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255 - White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7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8098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05724" y="3459416"/>
            <a:ext cx="113053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8394" y="5014544"/>
            <a:ext cx="817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카드 결제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???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644" y="1038578"/>
            <a:ext cx="8568267" cy="4673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8394" y="1152787"/>
            <a:ext cx="382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주문번호 </a:t>
            </a:r>
            <a:r>
              <a:rPr lang="en-US" altLang="ko-KR" dirty="0" smtClean="0"/>
              <a:t>: 220411ASD101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602133" y="1152787"/>
            <a:ext cx="369332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1"/>
            <a:endCxn id="3" idx="5"/>
          </p:cNvCxnSpPr>
          <p:nvPr/>
        </p:nvCxnSpPr>
        <p:spPr>
          <a:xfrm>
            <a:off x="8656220" y="1206874"/>
            <a:ext cx="261158" cy="261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" idx="3"/>
            <a:endCxn id="3" idx="7"/>
          </p:cNvCxnSpPr>
          <p:nvPr/>
        </p:nvCxnSpPr>
        <p:spPr>
          <a:xfrm flipV="1">
            <a:off x="8656220" y="1206874"/>
            <a:ext cx="261158" cy="261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01884"/>
              </p:ext>
            </p:extLst>
          </p:nvPr>
        </p:nvGraphicFramePr>
        <p:xfrm>
          <a:off x="360517" y="287046"/>
          <a:ext cx="9570064" cy="5933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470">
                  <a:extLst>
                    <a:ext uri="{9D8B030D-6E8A-4147-A177-3AD203B41FA5}">
                      <a16:colId xmlns:a16="http://schemas.microsoft.com/office/drawing/2014/main" val="4258101396"/>
                    </a:ext>
                  </a:extLst>
                </a:gridCol>
                <a:gridCol w="8288594">
                  <a:extLst>
                    <a:ext uri="{9D8B030D-6E8A-4147-A177-3AD203B41FA5}">
                      <a16:colId xmlns:a16="http://schemas.microsoft.com/office/drawing/2014/main" val="1136496692"/>
                    </a:ext>
                  </a:extLst>
                </a:gridCol>
              </a:tblGrid>
              <a:tr h="141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                      주문번호 </a:t>
                      </a:r>
                      <a:r>
                        <a:rPr lang="en-US" altLang="ko-KR" sz="1800" dirty="0" smtClean="0"/>
                        <a:t>: 220407ASD101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ko-KR" altLang="en-US" sz="1800" dirty="0" smtClean="0"/>
                        <a:t>상품명 </a:t>
                      </a:r>
                      <a:r>
                        <a:rPr lang="en-US" altLang="ko-KR" sz="18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ko-KR" altLang="en-US" sz="1800" dirty="0" smtClean="0"/>
                        <a:t>수량 </a:t>
                      </a:r>
                      <a:r>
                        <a:rPr lang="en-US" altLang="ko-KR" sz="1800" dirty="0" smtClean="0"/>
                        <a:t>: 2</a:t>
                      </a:r>
                      <a:r>
                        <a:rPr lang="ko-KR" altLang="en-US" sz="1800" dirty="0" smtClean="0"/>
                        <a:t>개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/ </a:t>
                      </a:r>
                      <a:r>
                        <a:rPr lang="ko-KR" altLang="en-US" sz="1800" baseline="0" dirty="0" smtClean="0"/>
                        <a:t>사이즈 </a:t>
                      </a:r>
                      <a:r>
                        <a:rPr lang="en-US" altLang="ko-KR" sz="1800" baseline="0" dirty="0" smtClean="0"/>
                        <a:t>: 260 / </a:t>
                      </a:r>
                      <a:r>
                        <a:rPr lang="ko-KR" altLang="en-US" sz="1800" baseline="0" dirty="0" smtClean="0"/>
                        <a:t>색상 </a:t>
                      </a:r>
                      <a:r>
                        <a:rPr lang="en-US" altLang="ko-KR" sz="1800" baseline="0" dirty="0" smtClean="0"/>
                        <a:t>: white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                       </a:t>
                      </a:r>
                      <a:r>
                        <a:rPr lang="ko-KR" altLang="en-US" sz="1800" baseline="0" dirty="0" smtClean="0"/>
                        <a:t>가격 </a:t>
                      </a:r>
                      <a:r>
                        <a:rPr lang="en-US" altLang="ko-KR" sz="1800" baseline="0" dirty="0" smtClean="0"/>
                        <a:t>: 120000</a:t>
                      </a:r>
                      <a:r>
                        <a:rPr lang="ko-KR" altLang="en-US" sz="1800" baseline="0" dirty="0" smtClean="0"/>
                        <a:t>원</a:t>
                      </a:r>
                      <a:endParaRPr lang="ko-KR" altLang="en-US" sz="1800" dirty="0" smtClean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5759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별점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2083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610356"/>
                  </a:ext>
                </a:extLst>
              </a:tr>
              <a:tr h="322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917"/>
                  </a:ext>
                </a:extLst>
              </a:tr>
              <a:tr h="48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첨부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08072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9471" y="422787"/>
            <a:ext cx="1445342" cy="11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2045110" y="1769806"/>
            <a:ext cx="363794" cy="324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2639962" y="1759974"/>
            <a:ext cx="363794" cy="324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3234814" y="1750142"/>
            <a:ext cx="363794" cy="324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3829666" y="1740310"/>
            <a:ext cx="363794" cy="324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4424518" y="1730478"/>
            <a:ext cx="363794" cy="3244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1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74012"/>
              </p:ext>
            </p:extLst>
          </p:nvPr>
        </p:nvGraphicFramePr>
        <p:xfrm>
          <a:off x="1786193" y="178892"/>
          <a:ext cx="8921135" cy="1404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361">
                  <a:extLst>
                    <a:ext uri="{9D8B030D-6E8A-4147-A177-3AD203B41FA5}">
                      <a16:colId xmlns:a16="http://schemas.microsoft.com/office/drawing/2014/main" val="625980531"/>
                    </a:ext>
                  </a:extLst>
                </a:gridCol>
                <a:gridCol w="6829799">
                  <a:extLst>
                    <a:ext uri="{9D8B030D-6E8A-4147-A177-3AD203B41FA5}">
                      <a16:colId xmlns:a16="http://schemas.microsoft.com/office/drawing/2014/main" val="1061033379"/>
                    </a:ext>
                  </a:extLst>
                </a:gridCol>
                <a:gridCol w="1330975">
                  <a:extLst>
                    <a:ext uri="{9D8B030D-6E8A-4147-A177-3AD203B41FA5}">
                      <a16:colId xmlns:a16="http://schemas.microsoft.com/office/drawing/2014/main" val="4031668684"/>
                    </a:ext>
                  </a:extLst>
                </a:gridCol>
              </a:tblGrid>
              <a:tr h="140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댓</a:t>
                      </a:r>
                      <a:endParaRPr lang="en-US" altLang="ko-KR" sz="3200" dirty="0" smtClean="0"/>
                    </a:p>
                    <a:p>
                      <a:pPr algn="ctr" latinLnBrk="1"/>
                      <a:r>
                        <a:rPr lang="ko-KR" altLang="en-US" sz="3200" dirty="0" smtClean="0"/>
                        <a:t>글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9022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25212" y="267380"/>
            <a:ext cx="6676104" cy="1217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9183328" y="267380"/>
            <a:ext cx="117988" cy="1217289"/>
            <a:chOff x="9193162" y="1429972"/>
            <a:chExt cx="226142" cy="4540975"/>
          </a:xfrm>
        </p:grpSpPr>
        <p:sp>
          <p:nvSpPr>
            <p:cNvPr id="7" name="직사각형 6"/>
            <p:cNvSpPr/>
            <p:nvPr/>
          </p:nvSpPr>
          <p:spPr>
            <a:xfrm>
              <a:off x="9193162" y="1429972"/>
              <a:ext cx="226141" cy="4533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9193162" y="1429972"/>
              <a:ext cx="226141" cy="212015"/>
              <a:chOff x="9193162" y="1429972"/>
              <a:chExt cx="226141" cy="21201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9193162" y="1429972"/>
                <a:ext cx="226141" cy="2120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9207911" y="1479132"/>
                <a:ext cx="172064" cy="1333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0800000">
              <a:off x="9193162" y="5761702"/>
              <a:ext cx="226142" cy="209245"/>
              <a:chOff x="9193162" y="1429972"/>
              <a:chExt cx="226141" cy="21201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193162" y="1429972"/>
                <a:ext cx="226141" cy="2120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>
                <a:off x="9207911" y="1479132"/>
                <a:ext cx="172064" cy="1333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모서리가 둥근 직사각형 14"/>
          <p:cNvSpPr/>
          <p:nvPr/>
        </p:nvSpPr>
        <p:spPr>
          <a:xfrm>
            <a:off x="9468464" y="280558"/>
            <a:ext cx="1120877" cy="119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달기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17509"/>
              </p:ext>
            </p:extLst>
          </p:nvPr>
        </p:nvGraphicFramePr>
        <p:xfrm>
          <a:off x="1786192" y="1803513"/>
          <a:ext cx="8921135" cy="105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1135">
                  <a:extLst>
                    <a:ext uri="{9D8B030D-6E8A-4147-A177-3AD203B41FA5}">
                      <a16:colId xmlns:a16="http://schemas.microsoft.com/office/drawing/2014/main" val="32634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abcd</a:t>
                      </a:r>
                      <a:r>
                        <a:rPr lang="en-US" altLang="ko-KR" dirty="0" smtClean="0"/>
                        <a:t>***   2022-04-14 14:55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15392"/>
                  </a:ext>
                </a:extLst>
              </a:tr>
              <a:tr h="68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6230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96731"/>
              </p:ext>
            </p:extLst>
          </p:nvPr>
        </p:nvGraphicFramePr>
        <p:xfrm>
          <a:off x="1786192" y="3007964"/>
          <a:ext cx="8921135" cy="105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1135">
                  <a:extLst>
                    <a:ext uri="{9D8B030D-6E8A-4147-A177-3AD203B41FA5}">
                      <a16:colId xmlns:a16="http://schemas.microsoft.com/office/drawing/2014/main" val="32634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abcd</a:t>
                      </a:r>
                      <a:r>
                        <a:rPr lang="en-US" altLang="ko-KR" dirty="0" smtClean="0"/>
                        <a:t>***   2022-04-14 14:55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15392"/>
                  </a:ext>
                </a:extLst>
              </a:tr>
              <a:tr h="68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623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80969"/>
              </p:ext>
            </p:extLst>
          </p:nvPr>
        </p:nvGraphicFramePr>
        <p:xfrm>
          <a:off x="1786192" y="4212415"/>
          <a:ext cx="8921135" cy="105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1135">
                  <a:extLst>
                    <a:ext uri="{9D8B030D-6E8A-4147-A177-3AD203B41FA5}">
                      <a16:colId xmlns:a16="http://schemas.microsoft.com/office/drawing/2014/main" val="32634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abcd</a:t>
                      </a:r>
                      <a:r>
                        <a:rPr lang="en-US" altLang="ko-KR" dirty="0" smtClean="0"/>
                        <a:t>***   2022-04-14 14:55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15392"/>
                  </a:ext>
                </a:extLst>
              </a:tr>
              <a:tr h="68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6230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80969"/>
              </p:ext>
            </p:extLst>
          </p:nvPr>
        </p:nvGraphicFramePr>
        <p:xfrm>
          <a:off x="1786192" y="5416866"/>
          <a:ext cx="8921135" cy="105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1135">
                  <a:extLst>
                    <a:ext uri="{9D8B030D-6E8A-4147-A177-3AD203B41FA5}">
                      <a16:colId xmlns:a16="http://schemas.microsoft.com/office/drawing/2014/main" val="32634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abcd</a:t>
                      </a:r>
                      <a:r>
                        <a:rPr lang="en-US" altLang="ko-KR" dirty="0" smtClean="0"/>
                        <a:t>***   2022-04-14 14:55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15392"/>
                  </a:ext>
                </a:extLst>
              </a:tr>
              <a:tr h="68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62305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9972339" y="1854424"/>
            <a:ext cx="617002" cy="280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삭제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11" y="1855029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28" y="186347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8632" y="1317523"/>
            <a:ext cx="2526891" cy="303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Free_view.free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80438" y="1317523"/>
            <a:ext cx="2526891" cy="303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replyProc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29347" y="183124"/>
            <a:ext cx="5599504" cy="6502811"/>
          </a:xfrm>
          <a:prstGeom prst="roundRect">
            <a:avLst>
              <a:gd name="adj" fmla="val 42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109" y="363794"/>
            <a:ext cx="5220929" cy="41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상품 </a:t>
            </a:r>
            <a:r>
              <a:rPr lang="ko-KR" altLang="en-US" sz="4000" b="1" dirty="0" err="1" smtClean="0"/>
              <a:t>썸네일</a:t>
            </a:r>
            <a:r>
              <a:rPr lang="ko-KR" altLang="en-US" sz="4000" b="1" dirty="0" smtClean="0"/>
              <a:t> 이미지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1109" y="4591665"/>
            <a:ext cx="52209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아주 좋은 신발</a:t>
            </a:r>
            <a:endParaRPr lang="en-US" altLang="ko-KR" sz="3600" dirty="0" smtClean="0"/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ㅁ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/>
              <a:t>10%  13500</a:t>
            </a:r>
            <a:r>
              <a:rPr lang="ko-KR" altLang="en-US" sz="2400" dirty="0" smtClean="0"/>
              <a:t>원   </a:t>
            </a:r>
            <a:r>
              <a:rPr lang="en-US" altLang="ko-KR" sz="1600" strike="sngStrike" dirty="0" smtClean="0">
                <a:solidFill>
                  <a:schemeClr val="bg1">
                    <a:lumMod val="50000"/>
                  </a:schemeClr>
                </a:solidFill>
              </a:rPr>
              <a:t>15000</a:t>
            </a:r>
            <a:r>
              <a:rPr lang="ko-KR" altLang="en-US" sz="1600" strike="sngStrike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endParaRPr lang="en-US" altLang="ko-KR" sz="16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smtClean="0"/>
              <a:t>구매 </a:t>
            </a:r>
            <a:r>
              <a:rPr lang="en-US" altLang="ko-KR" sz="2400" dirty="0" smtClean="0"/>
              <a:t>: 1500</a:t>
            </a:r>
            <a:endParaRPr lang="ko-KR" altLang="en-US" sz="4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97528" y="183124"/>
            <a:ext cx="5599504" cy="6502811"/>
          </a:xfrm>
          <a:prstGeom prst="roundRect">
            <a:avLst>
              <a:gd name="adj" fmla="val 42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89290" y="363794"/>
            <a:ext cx="5220929" cy="41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상품 </a:t>
            </a:r>
            <a:r>
              <a:rPr lang="ko-KR" altLang="en-US" sz="4000" b="1" dirty="0" err="1" smtClean="0"/>
              <a:t>썸네일</a:t>
            </a:r>
            <a:r>
              <a:rPr lang="ko-KR" altLang="en-US" sz="4000" b="1" dirty="0" smtClean="0"/>
              <a:t> 이미지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89290" y="4591665"/>
            <a:ext cx="52209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아주 좋은 신발</a:t>
            </a:r>
            <a:endParaRPr lang="en-US" altLang="ko-KR" sz="3600" dirty="0" smtClean="0"/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ㅁ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/>
              <a:t>13500</a:t>
            </a:r>
            <a:r>
              <a:rPr lang="ko-KR" altLang="en-US" sz="2400" dirty="0" smtClean="0"/>
              <a:t>원</a:t>
            </a:r>
            <a:endParaRPr lang="en-US" altLang="ko-KR" sz="16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smtClean="0"/>
              <a:t>구매 </a:t>
            </a:r>
            <a:r>
              <a:rPr lang="en-US" altLang="ko-KR" sz="2400" dirty="0" smtClean="0"/>
              <a:t>: 1500</a:t>
            </a:r>
            <a:endParaRPr lang="ko-KR" altLang="en-US" sz="4400" dirty="0"/>
          </a:p>
        </p:txBody>
      </p:sp>
      <p:sp>
        <p:nvSpPr>
          <p:cNvPr id="8" name="타원 7"/>
          <p:cNvSpPr/>
          <p:nvPr/>
        </p:nvSpPr>
        <p:spPr>
          <a:xfrm>
            <a:off x="9763432" y="4670323"/>
            <a:ext cx="1730478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BEST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3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07691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80620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53549" y="275304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슬리퍼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9871" y="1042220"/>
            <a:ext cx="9281651" cy="5614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…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68127" y="1194620"/>
            <a:ext cx="1858297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운동화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4244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런닝화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0361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농구화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26478" y="1194619"/>
            <a:ext cx="1858297" cy="412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스니커즈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9638" y="1130709"/>
            <a:ext cx="7983793" cy="56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9729020" y="668594"/>
            <a:ext cx="2084438" cy="614517"/>
          </a:xfrm>
          <a:prstGeom prst="wedgeEllipseCallout">
            <a:avLst>
              <a:gd name="adj1" fmla="val -50928"/>
              <a:gd name="adj2" fmla="val 69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대분류 선택시에만 나옴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83858" y="2652135"/>
            <a:ext cx="6589918" cy="467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상품명    가격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및 할인가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  <a:r>
              <a:rPr lang="ko-KR" altLang="en-US" dirty="0" smtClean="0">
                <a:solidFill>
                  <a:schemeClr val="tx1"/>
                </a:solidFill>
              </a:rPr>
              <a:t>구매 </a:t>
            </a:r>
            <a:r>
              <a:rPr lang="en-US" altLang="ko-KR" dirty="0" smtClean="0">
                <a:solidFill>
                  <a:schemeClr val="tx1"/>
                </a:solidFill>
              </a:rPr>
              <a:t>: 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50" y="2203653"/>
            <a:ext cx="1076632" cy="32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1481" y="2201196"/>
            <a:ext cx="648929" cy="326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69923" y="2642416"/>
            <a:ext cx="1725571" cy="180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나이키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리복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랜드로바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락포트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63328" y="2821857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8402" y="3217608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53476" y="3613359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48550" y="4009110"/>
            <a:ext cx="216310" cy="216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69923" y="4567088"/>
            <a:ext cx="1076632" cy="285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46555" y="4567088"/>
            <a:ext cx="80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원 이상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469923" y="4970211"/>
            <a:ext cx="1076632" cy="285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46555" y="4970211"/>
            <a:ext cx="80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원 이하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1494461" y="5479042"/>
            <a:ext cx="373665" cy="373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123726" y="5479042"/>
            <a:ext cx="373665" cy="3736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752991" y="5479042"/>
            <a:ext cx="373665" cy="3736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94461" y="5992833"/>
            <a:ext cx="373665" cy="373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23726" y="5992833"/>
            <a:ext cx="373665" cy="373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752991" y="5992833"/>
            <a:ext cx="373665" cy="373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83858" y="2138514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인기순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22418" y="2138513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낮은 가격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460978" y="2138512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높</a:t>
            </a:r>
            <a:r>
              <a:rPr lang="ko-KR" altLang="en-US" sz="1200" smtClean="0"/>
              <a:t>은 </a:t>
            </a:r>
            <a:r>
              <a:rPr lang="ko-KR" altLang="en-US" sz="1200" dirty="0" smtClean="0"/>
              <a:t>가격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99538" y="2138511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높은 평점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338098" y="2138510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리뷰순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276657" y="2138509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신규 상품</a:t>
            </a:r>
            <a:endParaRPr lang="ko-KR" altLang="en-US" sz="12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9548336" y="2201196"/>
            <a:ext cx="245805" cy="247042"/>
            <a:chOff x="8721213" y="245197"/>
            <a:chExt cx="658761" cy="561661"/>
          </a:xfrm>
        </p:grpSpPr>
        <p:sp>
          <p:nvSpPr>
            <p:cNvPr id="55" name="직사각형 54"/>
            <p:cNvSpPr/>
            <p:nvPr/>
          </p:nvSpPr>
          <p:spPr>
            <a:xfrm>
              <a:off x="8721213" y="245197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21213" y="452286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721213" y="659375"/>
              <a:ext cx="658761" cy="1474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927970" y="2193967"/>
            <a:ext cx="245806" cy="254271"/>
            <a:chOff x="8672052" y="275304"/>
            <a:chExt cx="537243" cy="540024"/>
          </a:xfrm>
          <a:solidFill>
            <a:srgbClr val="0070C0"/>
          </a:solidFill>
        </p:grpSpPr>
        <p:sp>
          <p:nvSpPr>
            <p:cNvPr id="59" name="직사각형 58"/>
            <p:cNvSpPr/>
            <p:nvPr/>
          </p:nvSpPr>
          <p:spPr>
            <a:xfrm>
              <a:off x="8672052" y="27530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973321" y="27530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672052" y="57935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73321" y="579354"/>
              <a:ext cx="235974" cy="235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30072" y="5992833"/>
            <a:ext cx="5251580" cy="37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   &lt;   1  2  3  4  5  6  7  8  9  10   &gt;   &gt;&gt;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307691" y="1976284"/>
            <a:ext cx="2040183" cy="439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402489" y="1976284"/>
            <a:ext cx="6941046" cy="439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57598" y="2693924"/>
            <a:ext cx="543384" cy="39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83858" y="3240886"/>
            <a:ext cx="6589918" cy="467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상품명    가격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및 할인가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  <a:r>
              <a:rPr lang="ko-KR" altLang="en-US" dirty="0" smtClean="0">
                <a:solidFill>
                  <a:schemeClr val="tx1"/>
                </a:solidFill>
              </a:rPr>
              <a:t>구매 </a:t>
            </a:r>
            <a:r>
              <a:rPr lang="en-US" altLang="ko-KR" dirty="0" smtClean="0">
                <a:solidFill>
                  <a:schemeClr val="tx1"/>
                </a:solidFill>
              </a:rPr>
              <a:t>: 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57598" y="3282675"/>
            <a:ext cx="543384" cy="39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83858" y="3829637"/>
            <a:ext cx="6589918" cy="467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상품명    가격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및 할인가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  <a:r>
              <a:rPr lang="ko-KR" altLang="en-US" dirty="0" smtClean="0">
                <a:solidFill>
                  <a:schemeClr val="tx1"/>
                </a:solidFill>
              </a:rPr>
              <a:t>구매 </a:t>
            </a:r>
            <a:r>
              <a:rPr lang="en-US" altLang="ko-KR" dirty="0" smtClean="0">
                <a:solidFill>
                  <a:schemeClr val="tx1"/>
                </a:solidFill>
              </a:rPr>
              <a:t>: 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57598" y="3871426"/>
            <a:ext cx="543384" cy="39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83858" y="4788310"/>
            <a:ext cx="6589918" cy="467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상품명    가격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및 할인가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  <a:r>
              <a:rPr lang="ko-KR" altLang="en-US" dirty="0" smtClean="0">
                <a:solidFill>
                  <a:schemeClr val="tx1"/>
                </a:solidFill>
              </a:rPr>
              <a:t>구매 </a:t>
            </a:r>
            <a:r>
              <a:rPr lang="en-US" altLang="ko-KR" dirty="0" smtClean="0">
                <a:solidFill>
                  <a:schemeClr val="tx1"/>
                </a:solidFill>
              </a:rPr>
              <a:t>: 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57598" y="4830099"/>
            <a:ext cx="543384" cy="39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83858" y="5377061"/>
            <a:ext cx="6589918" cy="467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  상품명    가격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및 할인가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  <a:r>
              <a:rPr lang="ko-KR" altLang="en-US" dirty="0" smtClean="0">
                <a:solidFill>
                  <a:schemeClr val="tx1"/>
                </a:solidFill>
              </a:rPr>
              <a:t>구매 </a:t>
            </a:r>
            <a:r>
              <a:rPr lang="en-US" altLang="ko-KR" dirty="0" smtClean="0">
                <a:solidFill>
                  <a:schemeClr val="tx1"/>
                </a:solidFill>
              </a:rPr>
              <a:t>: 120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57598" y="5418850"/>
            <a:ext cx="543384" cy="39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5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2594" y="157317"/>
            <a:ext cx="3175819" cy="353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Image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2596" y="3883414"/>
            <a:ext cx="953729" cy="92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3640" y="3883414"/>
            <a:ext cx="953729" cy="92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14684" y="3883414"/>
            <a:ext cx="953729" cy="92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img3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01632"/>
              </p:ext>
            </p:extLst>
          </p:nvPr>
        </p:nvGraphicFramePr>
        <p:xfrm>
          <a:off x="5525726" y="157317"/>
          <a:ext cx="5073448" cy="353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724">
                  <a:extLst>
                    <a:ext uri="{9D8B030D-6E8A-4147-A177-3AD203B41FA5}">
                      <a16:colId xmlns:a16="http://schemas.microsoft.com/office/drawing/2014/main" val="3936621895"/>
                    </a:ext>
                  </a:extLst>
                </a:gridCol>
                <a:gridCol w="3615724">
                  <a:extLst>
                    <a:ext uri="{9D8B030D-6E8A-4147-A177-3AD203B41FA5}">
                      <a16:colId xmlns:a16="http://schemas.microsoft.com/office/drawing/2014/main" val="4162356977"/>
                    </a:ext>
                  </a:extLst>
                </a:gridCol>
              </a:tblGrid>
              <a:tr h="4833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대분류명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소분류명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946870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아주 좋은 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228272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246491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제조 국가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273471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150000 (</a:t>
                      </a:r>
                      <a:r>
                        <a:rPr lang="ko-KR" altLang="en-US" dirty="0" smtClean="0"/>
                        <a:t>할인율이 없는 경우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할인율 </a:t>
                      </a:r>
                      <a:r>
                        <a:rPr lang="en-US" altLang="ko-KR" dirty="0" smtClean="0"/>
                        <a:t>: 10%  </a:t>
                      </a:r>
                      <a:r>
                        <a:rPr lang="ko-KR" altLang="en-US" dirty="0" smtClean="0"/>
                        <a:t>할인가 </a:t>
                      </a:r>
                      <a:r>
                        <a:rPr lang="en-US" altLang="ko-KR" dirty="0" smtClean="0"/>
                        <a:t>: 135000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57940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70139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   EA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9953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25726" y="3814916"/>
            <a:ext cx="507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구매 가격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25726" y="4301907"/>
            <a:ext cx="2438403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장바구니 담기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89858" y="4301907"/>
            <a:ext cx="2438403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바로 구매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92594" y="5673213"/>
            <a:ext cx="8435667" cy="102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설명 이미지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2595" y="5167474"/>
            <a:ext cx="1779638" cy="505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72233" y="5167474"/>
            <a:ext cx="1779638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후기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59613" y="2792361"/>
            <a:ext cx="3382245" cy="33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286162" y="3293163"/>
            <a:ext cx="776288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7170" y="3293164"/>
            <a:ext cx="217802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7047596" y="3405354"/>
            <a:ext cx="252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59337" y="3293164"/>
            <a:ext cx="217802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8039763" y="3405354"/>
            <a:ext cx="252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124" y="668593"/>
            <a:ext cx="8435667" cy="605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ko-KR" sz="80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82763" y="162855"/>
            <a:ext cx="1779638" cy="505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3124" y="162854"/>
            <a:ext cx="1779638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설명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899" y="1252036"/>
            <a:ext cx="8082116" cy="1130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ㄹ언마ㅣ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ㄹ나ㅣ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ㄹㄴㅁ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옵션 </a:t>
            </a:r>
            <a:r>
              <a:rPr lang="en-US" altLang="ko-KR" dirty="0" smtClean="0">
                <a:solidFill>
                  <a:schemeClr val="tx1"/>
                </a:solidFill>
              </a:rPr>
              <a:t>: 255mm / black		  </a:t>
            </a:r>
            <a:r>
              <a:rPr lang="ko-KR" altLang="en-US" dirty="0" smtClean="0">
                <a:solidFill>
                  <a:schemeClr val="tx1"/>
                </a:solidFill>
              </a:rPr>
              <a:t>작성일 </a:t>
            </a:r>
            <a:r>
              <a:rPr lang="en-US" altLang="ko-KR" dirty="0" smtClean="0">
                <a:solidFill>
                  <a:schemeClr val="tx1"/>
                </a:solidFill>
              </a:rPr>
              <a:t>: 2022.03.31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렁ㄴ멀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ㄴ아ㅣㄻ니ㅏㄹㄴ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…	  </a:t>
            </a:r>
            <a:r>
              <a:rPr lang="ko-KR" altLang="en-US" dirty="0" smtClean="0">
                <a:solidFill>
                  <a:schemeClr val="tx1"/>
                </a:solidFill>
              </a:rPr>
              <a:t>조회수 </a:t>
            </a:r>
            <a:r>
              <a:rPr lang="en-US" altLang="ko-KR" dirty="0" smtClean="0">
                <a:solidFill>
                  <a:schemeClr val="tx1"/>
                </a:solidFill>
              </a:rPr>
              <a:t>: 123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724" y="1330694"/>
            <a:ext cx="1337188" cy="95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899" y="2461404"/>
            <a:ext cx="8082116" cy="1130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ㄹ언마ㅣ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ㄹ나ㅣ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ㄹㄴㅁ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옵션 </a:t>
            </a:r>
            <a:r>
              <a:rPr lang="en-US" altLang="ko-KR" dirty="0" smtClean="0">
                <a:solidFill>
                  <a:schemeClr val="tx1"/>
                </a:solidFill>
              </a:rPr>
              <a:t>: 255mm / black		  </a:t>
            </a:r>
            <a:r>
              <a:rPr lang="ko-KR" altLang="en-US" dirty="0" smtClean="0">
                <a:solidFill>
                  <a:schemeClr val="tx1"/>
                </a:solidFill>
              </a:rPr>
              <a:t>작성일 </a:t>
            </a:r>
            <a:r>
              <a:rPr lang="en-US" altLang="ko-KR" dirty="0" smtClean="0">
                <a:solidFill>
                  <a:schemeClr val="tx1"/>
                </a:solidFill>
              </a:rPr>
              <a:t>: 2022.03.31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렁ㄴ멀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ㄴ아ㅣㄻ니ㅏㄹㄴ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…	  </a:t>
            </a:r>
            <a:r>
              <a:rPr lang="ko-KR" altLang="en-US" dirty="0" smtClean="0">
                <a:solidFill>
                  <a:schemeClr val="tx1"/>
                </a:solidFill>
              </a:rPr>
              <a:t>조회수 </a:t>
            </a:r>
            <a:r>
              <a:rPr lang="en-US" altLang="ko-KR" dirty="0" smtClean="0">
                <a:solidFill>
                  <a:schemeClr val="tx1"/>
                </a:solidFill>
              </a:rPr>
              <a:t>: 123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724" y="2540062"/>
            <a:ext cx="1337188" cy="95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899" y="3685830"/>
            <a:ext cx="8082116" cy="1130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ㄹ언마ㅣ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ㄹ나ㅣ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ㄹㄴㅁ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옵션 </a:t>
            </a:r>
            <a:r>
              <a:rPr lang="en-US" altLang="ko-KR" dirty="0" smtClean="0">
                <a:solidFill>
                  <a:schemeClr val="tx1"/>
                </a:solidFill>
              </a:rPr>
              <a:t>: 255mm / black		  </a:t>
            </a:r>
            <a:r>
              <a:rPr lang="ko-KR" altLang="en-US" dirty="0" smtClean="0">
                <a:solidFill>
                  <a:schemeClr val="tx1"/>
                </a:solidFill>
              </a:rPr>
              <a:t>작성일 </a:t>
            </a:r>
            <a:r>
              <a:rPr lang="en-US" altLang="ko-KR" dirty="0" smtClean="0">
                <a:solidFill>
                  <a:schemeClr val="tx1"/>
                </a:solidFill>
              </a:rPr>
              <a:t>: 2022.03.31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렁ㄴ멀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ㄴ아ㅣㄻ니ㅏㄹㄴ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…	  </a:t>
            </a:r>
            <a:r>
              <a:rPr lang="ko-KR" altLang="en-US" dirty="0" smtClean="0">
                <a:solidFill>
                  <a:schemeClr val="tx1"/>
                </a:solidFill>
              </a:rPr>
              <a:t>조회수 </a:t>
            </a:r>
            <a:r>
              <a:rPr lang="en-US" altLang="ko-KR" dirty="0" smtClean="0">
                <a:solidFill>
                  <a:schemeClr val="tx1"/>
                </a:solidFill>
              </a:rPr>
              <a:t>: 123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724" y="3764488"/>
            <a:ext cx="1337188" cy="95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3286" y="6188099"/>
            <a:ext cx="5251580" cy="37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   &lt;   1  2  3  4  5  6  7  8  9  10   &gt;   &gt;&gt;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9899" y="4925315"/>
            <a:ext cx="8082116" cy="1130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ㄹ언마ㅣ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ㄹ나ㅣ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ㄹㄴㅁ</a:t>
            </a:r>
            <a:r>
              <a:rPr lang="en-US" altLang="ko-KR" dirty="0" smtClean="0">
                <a:solidFill>
                  <a:schemeClr val="tx1"/>
                </a:solidFill>
              </a:rPr>
              <a:t>	  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옵션 </a:t>
            </a:r>
            <a:r>
              <a:rPr lang="en-US" altLang="ko-KR" dirty="0" smtClean="0">
                <a:solidFill>
                  <a:schemeClr val="tx1"/>
                </a:solidFill>
              </a:rPr>
              <a:t>: 255mm / black		  </a:t>
            </a:r>
            <a:r>
              <a:rPr lang="ko-KR" altLang="en-US" dirty="0" smtClean="0">
                <a:solidFill>
                  <a:schemeClr val="tx1"/>
                </a:solidFill>
              </a:rPr>
              <a:t>작성일 </a:t>
            </a:r>
            <a:r>
              <a:rPr lang="en-US" altLang="ko-KR" dirty="0" smtClean="0">
                <a:solidFill>
                  <a:schemeClr val="tx1"/>
                </a:solidFill>
              </a:rPr>
              <a:t>: 2022.03.31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렁ㄴ멀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ㄴ아ㅣㄻ니ㅏㄹㄴ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…	  </a:t>
            </a:r>
            <a:r>
              <a:rPr lang="ko-KR" altLang="en-US" dirty="0" smtClean="0">
                <a:solidFill>
                  <a:schemeClr val="tx1"/>
                </a:solidFill>
              </a:rPr>
              <a:t>조회수 </a:t>
            </a:r>
            <a:r>
              <a:rPr lang="en-US" altLang="ko-KR" dirty="0" smtClean="0">
                <a:solidFill>
                  <a:schemeClr val="tx1"/>
                </a:solidFill>
              </a:rPr>
              <a:t>: 123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724" y="5003973"/>
            <a:ext cx="1337188" cy="95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4" name="타원형 설명선 13"/>
          <p:cNvSpPr/>
          <p:nvPr/>
        </p:nvSpPr>
        <p:spPr>
          <a:xfrm>
            <a:off x="9291484" y="314632"/>
            <a:ext cx="2723535" cy="1592826"/>
          </a:xfrm>
          <a:prstGeom prst="wedgeEllipseCallout">
            <a:avLst>
              <a:gd name="adj1" fmla="val -69569"/>
              <a:gd name="adj2" fmla="val 98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정렬은 기본으로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 역순과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좋아요 순으로 정렬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97865" y="816334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등록순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6641" y="816334"/>
            <a:ext cx="892429" cy="32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좋아요순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13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818969" y="123525"/>
            <a:ext cx="8435667" cy="6355932"/>
            <a:chOff x="1818969" y="123525"/>
            <a:chExt cx="8435667" cy="6355932"/>
          </a:xfrm>
        </p:grpSpPr>
        <p:sp>
          <p:nvSpPr>
            <p:cNvPr id="2" name="직사각형 1"/>
            <p:cNvSpPr/>
            <p:nvPr/>
          </p:nvSpPr>
          <p:spPr>
            <a:xfrm>
              <a:off x="1818969" y="629264"/>
              <a:ext cx="8435667" cy="5850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300000"/>
                </a:lnSpc>
              </a:pPr>
              <a:r>
                <a:rPr lang="en-US" altLang="ko-KR" sz="8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598608" y="123526"/>
              <a:ext cx="1779638" cy="5057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후기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818969" y="123525"/>
              <a:ext cx="1779638" cy="50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설명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05781" y="835742"/>
              <a:ext cx="8082116" cy="1130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ㄹ언마ㅣ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ㄹ나ㅣ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ㄹㄴㅁ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abc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옵션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255mm / black	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2022.03.31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렁ㄴ멀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ㄴ아ㅣㄻ니ㅏㄹㄴ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123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74606" y="914400"/>
              <a:ext cx="1337188" cy="953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05781" y="2045110"/>
              <a:ext cx="8082116" cy="1130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ㄹ언마ㅣ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ㄹ나ㅣ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ㄹㄴㅁ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abc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옵션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255mm / black	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2022.03.31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렁ㄴ멀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ㄴ아ㅣㄻ니ㅏㄹㄴ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123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74606" y="2123768"/>
              <a:ext cx="1337188" cy="953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05781" y="3593069"/>
              <a:ext cx="8082116" cy="1130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ㄹ언마ㅣ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ㄹ나ㅣ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ㄹㄴㅁ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abc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옵션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255mm / black	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2022.03.31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렁ㄴ멀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ㄴ아ㅣㄻ니ㅏㄹㄴ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123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4606" y="3671727"/>
              <a:ext cx="1337188" cy="953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8627" y="6105792"/>
              <a:ext cx="5251580" cy="3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&lt;&lt;   &lt;   1  2  3  4  5  6  7  8  9  10   &gt;   &gt;&gt;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05781" y="4832554"/>
              <a:ext cx="8082116" cy="1130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ㄹ언마ㅣ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ㄹ나ㅣ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ㄹㄴㅁ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abc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옵션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255mm / black	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2022.03.31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렁ㄴ멀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ㄴ아ㅣㄻ니ㅏㄹㄴ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	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123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4606" y="4911212"/>
              <a:ext cx="1337188" cy="953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038168" y="727587"/>
            <a:ext cx="6449961" cy="5594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쓸만한 상품인 거 같습니다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후기 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126658" y="1317523"/>
            <a:ext cx="63024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13290" y="835742"/>
            <a:ext cx="141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조회수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: 123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회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작성일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: 2022.03.31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51239" y="1429972"/>
            <a:ext cx="5982929" cy="379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26658" y="6105792"/>
            <a:ext cx="63024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193162" y="1429972"/>
            <a:ext cx="226141" cy="4533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193162" y="1429972"/>
            <a:ext cx="226141" cy="212015"/>
            <a:chOff x="9193162" y="1429972"/>
            <a:chExt cx="226141" cy="212015"/>
          </a:xfrm>
        </p:grpSpPr>
        <p:sp>
          <p:nvSpPr>
            <p:cNvPr id="24" name="직사각형 23"/>
            <p:cNvSpPr/>
            <p:nvPr/>
          </p:nvSpPr>
          <p:spPr>
            <a:xfrm>
              <a:off x="9193162" y="1429972"/>
              <a:ext cx="226141" cy="2120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>
              <a:off x="9207911" y="1479132"/>
              <a:ext cx="172064" cy="1333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10800000">
            <a:off x="9193162" y="5761702"/>
            <a:ext cx="226142" cy="209245"/>
            <a:chOff x="9193162" y="1429972"/>
            <a:chExt cx="226141" cy="212015"/>
          </a:xfrm>
        </p:grpSpPr>
        <p:sp>
          <p:nvSpPr>
            <p:cNvPr id="28" name="직사각형 27"/>
            <p:cNvSpPr/>
            <p:nvPr/>
          </p:nvSpPr>
          <p:spPr>
            <a:xfrm>
              <a:off x="9193162" y="1429972"/>
              <a:ext cx="226141" cy="2120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>
              <a:off x="9207911" y="1479132"/>
              <a:ext cx="172064" cy="1333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6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83197"/>
              </p:ext>
            </p:extLst>
          </p:nvPr>
        </p:nvGraphicFramePr>
        <p:xfrm>
          <a:off x="723206" y="719666"/>
          <a:ext cx="9651078" cy="205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2">
                  <a:extLst>
                    <a:ext uri="{9D8B030D-6E8A-4147-A177-3AD203B41FA5}">
                      <a16:colId xmlns:a16="http://schemas.microsoft.com/office/drawing/2014/main" val="367504831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3140860226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11249044"/>
                    </a:ext>
                  </a:extLst>
                </a:gridCol>
                <a:gridCol w="2143102">
                  <a:extLst>
                    <a:ext uri="{9D8B030D-6E8A-4147-A177-3AD203B41FA5}">
                      <a16:colId xmlns:a16="http://schemas.microsoft.com/office/drawing/2014/main" val="1299948628"/>
                    </a:ext>
                  </a:extLst>
                </a:gridCol>
                <a:gridCol w="1073924">
                  <a:extLst>
                    <a:ext uri="{9D8B030D-6E8A-4147-A177-3AD203B41FA5}">
                      <a16:colId xmlns:a16="http://schemas.microsoft.com/office/drawing/2014/main" val="30013170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581835945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13829584"/>
                    </a:ext>
                  </a:extLst>
                </a:gridCol>
              </a:tblGrid>
              <a:tr h="9428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7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9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1729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6779" y="761229"/>
            <a:ext cx="262313" cy="269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814646" y="806333"/>
            <a:ext cx="182880" cy="182880"/>
          </a:xfrm>
          <a:custGeom>
            <a:avLst/>
            <a:gdLst>
              <a:gd name="connsiteX0" fmla="*/ 0 w 182880"/>
              <a:gd name="connsiteY0" fmla="*/ 33250 h 182880"/>
              <a:gd name="connsiteX1" fmla="*/ 66502 w 182880"/>
              <a:gd name="connsiteY1" fmla="*/ 182880 h 182880"/>
              <a:gd name="connsiteX2" fmla="*/ 182880 w 182880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182880">
                <a:moveTo>
                  <a:pt x="0" y="33250"/>
                </a:moveTo>
                <a:lnTo>
                  <a:pt x="66502" y="182880"/>
                </a:lnTo>
                <a:lnTo>
                  <a:pt x="1828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3657" y="761229"/>
            <a:ext cx="113053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135" y="1030778"/>
            <a:ext cx="2036618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 </a:t>
            </a:r>
            <a:r>
              <a:rPr lang="ko-KR" altLang="en-US" dirty="0" err="1" smtClean="0"/>
              <a:t>콤보박스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86162" y="1015486"/>
            <a:ext cx="527802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170" y="1015487"/>
            <a:ext cx="217802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47596" y="1127677"/>
            <a:ext cx="252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01645" y="1015487"/>
            <a:ext cx="217802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7782071" y="1127677"/>
            <a:ext cx="252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93382" y="1055677"/>
            <a:ext cx="872836" cy="299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9548" y="398240"/>
            <a:ext cx="262313" cy="269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17415" y="443344"/>
            <a:ext cx="182880" cy="182880"/>
          </a:xfrm>
          <a:custGeom>
            <a:avLst/>
            <a:gdLst>
              <a:gd name="connsiteX0" fmla="*/ 0 w 182880"/>
              <a:gd name="connsiteY0" fmla="*/ 33250 h 182880"/>
              <a:gd name="connsiteX1" fmla="*/ 66502 w 182880"/>
              <a:gd name="connsiteY1" fmla="*/ 182880 h 182880"/>
              <a:gd name="connsiteX2" fmla="*/ 182880 w 182880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182880">
                <a:moveTo>
                  <a:pt x="0" y="33250"/>
                </a:moveTo>
                <a:lnTo>
                  <a:pt x="66502" y="182880"/>
                </a:lnTo>
                <a:lnTo>
                  <a:pt x="1828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2340" y="4000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전체 선택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425347" y="2901511"/>
            <a:ext cx="507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총 구매 가격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22480" y="3370272"/>
            <a:ext cx="1678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0384" y="3371519"/>
            <a:ext cx="1678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73492" y="4194079"/>
            <a:ext cx="1678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구매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6779" y="3414206"/>
            <a:ext cx="21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상품들을 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06852" y="4194079"/>
            <a:ext cx="1678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계속 쇼핑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7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32408"/>
              </p:ext>
            </p:extLst>
          </p:nvPr>
        </p:nvGraphicFramePr>
        <p:xfrm>
          <a:off x="565890" y="395030"/>
          <a:ext cx="8171411" cy="1313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3140860226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11249044"/>
                    </a:ext>
                  </a:extLst>
                </a:gridCol>
                <a:gridCol w="2143102">
                  <a:extLst>
                    <a:ext uri="{9D8B030D-6E8A-4147-A177-3AD203B41FA5}">
                      <a16:colId xmlns:a16="http://schemas.microsoft.com/office/drawing/2014/main" val="1299948628"/>
                    </a:ext>
                  </a:extLst>
                </a:gridCol>
                <a:gridCol w="1073924">
                  <a:extLst>
                    <a:ext uri="{9D8B030D-6E8A-4147-A177-3AD203B41FA5}">
                      <a16:colId xmlns:a16="http://schemas.microsoft.com/office/drawing/2014/main" val="30013170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581835945"/>
                    </a:ext>
                  </a:extLst>
                </a:gridCol>
              </a:tblGrid>
              <a:tr h="9428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255 - White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7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8098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3218" y="446426"/>
            <a:ext cx="113053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890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구매할 상품 목록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890" y="19566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9765"/>
              </p:ext>
            </p:extLst>
          </p:nvPr>
        </p:nvGraphicFramePr>
        <p:xfrm>
          <a:off x="565888" y="2341955"/>
          <a:ext cx="817141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899">
                  <a:extLst>
                    <a:ext uri="{9D8B030D-6E8A-4147-A177-3AD203B41FA5}">
                      <a16:colId xmlns:a16="http://schemas.microsoft.com/office/drawing/2014/main" val="1032288061"/>
                    </a:ext>
                  </a:extLst>
                </a:gridCol>
                <a:gridCol w="2704807">
                  <a:extLst>
                    <a:ext uri="{9D8B030D-6E8A-4147-A177-3AD203B41FA5}">
                      <a16:colId xmlns:a16="http://schemas.microsoft.com/office/drawing/2014/main" val="964895971"/>
                    </a:ext>
                  </a:extLst>
                </a:gridCol>
                <a:gridCol w="1690212">
                  <a:extLst>
                    <a:ext uri="{9D8B030D-6E8A-4147-A177-3AD203B41FA5}">
                      <a16:colId xmlns:a16="http://schemas.microsoft.com/office/drawing/2014/main" val="911756930"/>
                    </a:ext>
                  </a:extLst>
                </a:gridCol>
                <a:gridCol w="2395494">
                  <a:extLst>
                    <a:ext uri="{9D8B030D-6E8A-4147-A177-3AD203B41FA5}">
                      <a16:colId xmlns:a16="http://schemas.microsoft.com/office/drawing/2014/main" val="187385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주문자 명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3459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49981" y="1858298"/>
            <a:ext cx="8603226" cy="37657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562807" y="1030239"/>
            <a:ext cx="1842612" cy="1111046"/>
          </a:xfrm>
          <a:prstGeom prst="wedgeRoundRectCallout">
            <a:avLst>
              <a:gd name="adj1" fmla="val -81663"/>
              <a:gd name="adj2" fmla="val 978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 주문일 경우에만 보임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11801"/>
              </p:ext>
            </p:extLst>
          </p:nvPr>
        </p:nvGraphicFramePr>
        <p:xfrm>
          <a:off x="565888" y="4009178"/>
          <a:ext cx="8171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853">
                  <a:extLst>
                    <a:ext uri="{9D8B030D-6E8A-4147-A177-3AD203B41FA5}">
                      <a16:colId xmlns:a16="http://schemas.microsoft.com/office/drawing/2014/main" val="30458704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1345159720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426696575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272825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0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76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5890" y="364749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9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32408"/>
              </p:ext>
            </p:extLst>
          </p:nvPr>
        </p:nvGraphicFramePr>
        <p:xfrm>
          <a:off x="565890" y="395030"/>
          <a:ext cx="8171411" cy="1313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3140860226"/>
                    </a:ext>
                  </a:extLst>
                </a:gridCol>
                <a:gridCol w="2452254">
                  <a:extLst>
                    <a:ext uri="{9D8B030D-6E8A-4147-A177-3AD203B41FA5}">
                      <a16:colId xmlns:a16="http://schemas.microsoft.com/office/drawing/2014/main" val="211249044"/>
                    </a:ext>
                  </a:extLst>
                </a:gridCol>
                <a:gridCol w="2143102">
                  <a:extLst>
                    <a:ext uri="{9D8B030D-6E8A-4147-A177-3AD203B41FA5}">
                      <a16:colId xmlns:a16="http://schemas.microsoft.com/office/drawing/2014/main" val="1299948628"/>
                    </a:ext>
                  </a:extLst>
                </a:gridCol>
                <a:gridCol w="1073924">
                  <a:extLst>
                    <a:ext uri="{9D8B030D-6E8A-4147-A177-3AD203B41FA5}">
                      <a16:colId xmlns:a16="http://schemas.microsoft.com/office/drawing/2014/main" val="30013170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2581835945"/>
                    </a:ext>
                  </a:extLst>
                </a:gridCol>
              </a:tblGrid>
              <a:tr h="9428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255 - White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7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8098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3218" y="446426"/>
            <a:ext cx="113053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5890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구매할 상품 목록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17914"/>
              </p:ext>
            </p:extLst>
          </p:nvPr>
        </p:nvGraphicFramePr>
        <p:xfrm>
          <a:off x="565889" y="2367191"/>
          <a:ext cx="81714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853">
                  <a:extLst>
                    <a:ext uri="{9D8B030D-6E8A-4147-A177-3AD203B41FA5}">
                      <a16:colId xmlns:a16="http://schemas.microsoft.com/office/drawing/2014/main" val="30458704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1345159720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4266965752"/>
                    </a:ext>
                  </a:extLst>
                </a:gridCol>
                <a:gridCol w="2042853">
                  <a:extLst>
                    <a:ext uri="{9D8B030D-6E8A-4147-A177-3AD203B41FA5}">
                      <a16:colId xmlns:a16="http://schemas.microsoft.com/office/drawing/2014/main" val="272825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수취인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주소명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0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76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5891" y="20055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35277" y="1946518"/>
            <a:ext cx="5260258" cy="361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콤보박스로</a:t>
            </a:r>
            <a:r>
              <a:rPr lang="ko-KR" altLang="en-US" dirty="0" smtClean="0">
                <a:solidFill>
                  <a:schemeClr val="tx1"/>
                </a:solidFill>
              </a:rPr>
              <a:t> 다른 주소들을 선택할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905136" y="1030239"/>
            <a:ext cx="4149212" cy="1182019"/>
          </a:xfrm>
          <a:prstGeom prst="wedgeRoundRectCallout">
            <a:avLst>
              <a:gd name="adj1" fmla="val -64695"/>
              <a:gd name="adj2" fmla="val 452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콤보박스에서 다른 주소를 선택하면 선택된 주소가 아래의 폼에 들어감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891" y="4212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정보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53218" y="4650658"/>
            <a:ext cx="255639" cy="255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7295" y="4704735"/>
            <a:ext cx="147484" cy="1474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504" y="4596312"/>
            <a:ext cx="18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67153" y="4650658"/>
            <a:ext cx="255639" cy="255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71439" y="4596312"/>
            <a:ext cx="18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결제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123769" y="4624294"/>
            <a:ext cx="255639" cy="255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28055" y="4569948"/>
            <a:ext cx="18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641990" y="4650658"/>
            <a:ext cx="255639" cy="255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46276" y="4596312"/>
            <a:ext cx="18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 이체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46204" y="5739387"/>
            <a:ext cx="2438403" cy="50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698</Words>
  <Application>Microsoft Office PowerPoint</Application>
  <PresentationFormat>와이드스크린</PresentationFormat>
  <Paragraphs>293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2022-03-29T01:00:01Z</dcterms:created>
  <dcterms:modified xsi:type="dcterms:W3CDTF">2023-01-30T09:22:01Z</dcterms:modified>
</cp:coreProperties>
</file>