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90" r:id="rId4"/>
    <p:sldId id="289" r:id="rId5"/>
    <p:sldId id="291" r:id="rId6"/>
    <p:sldId id="292" r:id="rId7"/>
    <p:sldId id="293" r:id="rId8"/>
    <p:sldId id="294" r:id="rId9"/>
    <p:sldId id="295" r:id="rId10"/>
    <p:sldId id="296" r:id="rId11"/>
    <p:sldId id="297" r:id="rId12"/>
    <p:sldId id="305" r:id="rId13"/>
    <p:sldId id="299" r:id="rId14"/>
    <p:sldId id="303" r:id="rId15"/>
    <p:sldId id="300" r:id="rId16"/>
    <p:sldId id="301" r:id="rId17"/>
    <p:sldId id="304" r:id="rId18"/>
    <p:sldId id="302" r:id="rId19"/>
    <p:sldId id="306" r:id="rId20"/>
    <p:sldId id="307" r:id="rId21"/>
    <p:sldId id="308" r:id="rId22"/>
    <p:sldId id="309" r:id="rId23"/>
    <p:sldId id="310" r:id="rId24"/>
    <p:sldId id="314" r:id="rId25"/>
    <p:sldId id="311" r:id="rId26"/>
    <p:sldId id="312" r:id="rId27"/>
    <p:sldId id="313" r:id="rId28"/>
    <p:sldId id="315" r:id="rId29"/>
    <p:sldId id="316" r:id="rId30"/>
    <p:sldId id="317" r:id="rId31"/>
    <p:sldId id="318" r:id="rId32"/>
    <p:sldId id="320" r:id="rId33"/>
    <p:sldId id="321" r:id="rId3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6" roundtripDataSignature="AMtx7mi/ygQTQbcUrd7P9GsJlr0BVmK//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228B6AE-BDBB-482B-ABC4-57F43FC1D3FC}">
  <a:tblStyle styleId="{2228B6AE-BDBB-482B-ABC4-57F43FC1D3FC}" styleName="Table_0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tcBdr/>
        <a:fill>
          <a:solidFill>
            <a:srgbClr val="D0DEE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0DEE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3369F4C-2B1C-4916-A260-70C0B2B5DBB3}" styleName="Table_1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883580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632414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75512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031787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556577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336394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396558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706458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259396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326269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024436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3178387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8629704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6470465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1641856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8803289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2193623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9306131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5595068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464717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482598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4891398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3598622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8104855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810475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78570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583469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138666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856060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601010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579101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" name="Google Shape;14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8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3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9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9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3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0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0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0" name="Google Shape;20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3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3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3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3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3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6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36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3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3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7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37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3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3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2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9" name="Google Shape;9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0" name="Google Shape;10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body" idx="1"/>
          </p:nvPr>
        </p:nvSpPr>
        <p:spPr>
          <a:xfrm>
            <a:off x="1480039" y="3982915"/>
            <a:ext cx="9334500" cy="2734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>
              <a:spcBef>
                <a:spcPts val="0"/>
              </a:spcBef>
              <a:buSzPts val="2800"/>
            </a:pPr>
            <a:r>
              <a:rPr lang="en-US" altLang="ko-KR" sz="2000" dirty="0"/>
              <a:t>include </a:t>
            </a:r>
            <a:r>
              <a:rPr lang="ko-KR" altLang="en-US" sz="2000" dirty="0"/>
              <a:t>파일 같이</a:t>
            </a:r>
          </a:p>
          <a:p>
            <a:pPr marL="228600" lvl="0" indent="-228600">
              <a:spcBef>
                <a:spcPts val="0"/>
              </a:spcBef>
              <a:buSzPts val="2800"/>
            </a:pPr>
            <a:r>
              <a:rPr lang="ko-KR" altLang="en-US" sz="2000" dirty="0" err="1"/>
              <a:t>메인화면</a:t>
            </a:r>
            <a:endParaRPr lang="ko-KR" altLang="en-US" sz="2000" dirty="0"/>
          </a:p>
          <a:p>
            <a:pPr marL="228600" lvl="0" indent="-228600">
              <a:spcBef>
                <a:spcPts val="0"/>
              </a:spcBef>
              <a:buSzPts val="2800"/>
            </a:pPr>
            <a:endParaRPr lang="ko-KR" altLang="en-US" sz="2000" dirty="0"/>
          </a:p>
          <a:p>
            <a:pPr marL="228600" lvl="0" indent="-228600">
              <a:spcBef>
                <a:spcPts val="0"/>
              </a:spcBef>
              <a:buSzPts val="2800"/>
            </a:pPr>
            <a:r>
              <a:rPr lang="en-US" altLang="ko-KR" sz="2000" dirty="0"/>
              <a:t>1 : </a:t>
            </a:r>
            <a:r>
              <a:rPr lang="ko-KR" altLang="en-US" sz="2000" dirty="0"/>
              <a:t>자유게시판</a:t>
            </a:r>
            <a:r>
              <a:rPr lang="en-US" altLang="ko-KR" sz="2000" dirty="0"/>
              <a:t>, </a:t>
            </a:r>
            <a:r>
              <a:rPr lang="ko-KR" altLang="en-US" sz="2000" dirty="0"/>
              <a:t>자료실 </a:t>
            </a:r>
            <a:r>
              <a:rPr lang="en-US" altLang="ko-KR" sz="2000" dirty="0" smtClean="0"/>
              <a:t>		/ </a:t>
            </a:r>
            <a:r>
              <a:rPr lang="ko-KR" altLang="en-US" sz="2000" dirty="0"/>
              <a:t>한나</a:t>
            </a:r>
          </a:p>
          <a:p>
            <a:pPr marL="228600" lvl="0" indent="-228600">
              <a:spcBef>
                <a:spcPts val="0"/>
              </a:spcBef>
              <a:buSzPts val="2800"/>
            </a:pPr>
            <a:r>
              <a:rPr lang="en-US" altLang="ko-KR" sz="2000" dirty="0"/>
              <a:t>2 : </a:t>
            </a:r>
            <a:r>
              <a:rPr lang="ko-KR" altLang="en-US" sz="2000" dirty="0"/>
              <a:t>공지사항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QnA</a:t>
            </a:r>
            <a:r>
              <a:rPr lang="en-US" altLang="ko-KR" sz="2000" dirty="0"/>
              <a:t>	</a:t>
            </a:r>
            <a:r>
              <a:rPr lang="en-US" altLang="ko-KR" sz="2000" dirty="0" smtClean="0"/>
              <a:t>		/ </a:t>
            </a:r>
            <a:r>
              <a:rPr lang="ko-KR" altLang="en-US" sz="2000" dirty="0"/>
              <a:t>호진</a:t>
            </a:r>
          </a:p>
          <a:p>
            <a:pPr marL="228600" lvl="0" indent="-228600">
              <a:spcBef>
                <a:spcPts val="0"/>
              </a:spcBef>
              <a:buSzPts val="2800"/>
            </a:pPr>
            <a:r>
              <a:rPr lang="en-US" altLang="ko-KR" sz="2000" dirty="0"/>
              <a:t>3 : </a:t>
            </a:r>
            <a:r>
              <a:rPr lang="ko-KR" altLang="en-US" sz="2000" dirty="0"/>
              <a:t>회원가입</a:t>
            </a:r>
            <a:r>
              <a:rPr lang="en-US" altLang="ko-KR" sz="2000" dirty="0"/>
              <a:t>, </a:t>
            </a:r>
            <a:r>
              <a:rPr lang="ko-KR" altLang="en-US" sz="2000" dirty="0" smtClean="0"/>
              <a:t>회원관리</a:t>
            </a:r>
            <a:r>
              <a:rPr lang="en-US" altLang="ko-KR" sz="2000" dirty="0"/>
              <a:t>	</a:t>
            </a:r>
            <a:r>
              <a:rPr lang="en-US" altLang="ko-KR" sz="2000" dirty="0" smtClean="0"/>
              <a:t>	/ </a:t>
            </a:r>
            <a:r>
              <a:rPr lang="ko-KR" altLang="en-US" sz="2000" dirty="0" err="1"/>
              <a:t>솔미</a:t>
            </a:r>
            <a:endParaRPr lang="ko-KR" altLang="en-US" sz="2000" dirty="0"/>
          </a:p>
          <a:p>
            <a:pPr marL="228600" lvl="0" indent="-228600">
              <a:spcBef>
                <a:spcPts val="0"/>
              </a:spcBef>
              <a:buSzPts val="2800"/>
            </a:pPr>
            <a:r>
              <a:rPr lang="en-US" altLang="ko-KR" sz="2000" dirty="0"/>
              <a:t>4 : </a:t>
            </a:r>
            <a:r>
              <a:rPr lang="ko-KR" altLang="en-US" sz="2000" dirty="0"/>
              <a:t>게시판 요청 게시판 및 </a:t>
            </a:r>
            <a:r>
              <a:rPr lang="ko-KR" altLang="en-US" sz="2000" dirty="0" smtClean="0"/>
              <a:t>처리</a:t>
            </a:r>
            <a:r>
              <a:rPr lang="en-US" altLang="ko-KR" sz="2000" dirty="0" smtClean="0"/>
              <a:t>	/ </a:t>
            </a:r>
            <a:r>
              <a:rPr lang="ko-KR" altLang="en-US" sz="2000" dirty="0" smtClean="0"/>
              <a:t>준영</a:t>
            </a:r>
            <a:endParaRPr lang="en-US" altLang="ko-KR" sz="2000" dirty="0" smtClean="0"/>
          </a:p>
          <a:p>
            <a:pPr marL="228600" lvl="0" indent="-228600">
              <a:spcBef>
                <a:spcPts val="0"/>
              </a:spcBef>
              <a:buSzPts val="2800"/>
            </a:pPr>
            <a:endParaRPr lang="en-US" altLang="ko-KR" sz="2000" dirty="0" smtClean="0"/>
          </a:p>
          <a:p>
            <a:pPr marL="0" lvl="0" indent="0">
              <a:spcBef>
                <a:spcPts val="0"/>
              </a:spcBef>
              <a:buSzPts val="2800"/>
              <a:buNone/>
            </a:pPr>
            <a:r>
              <a:rPr lang="en-US" sz="2000" dirty="0" err="1" smtClean="0"/>
              <a:t>Etc</a:t>
            </a:r>
            <a:r>
              <a:rPr lang="en-US" sz="2000" dirty="0" smtClean="0"/>
              <a:t> : </a:t>
            </a:r>
            <a:r>
              <a:rPr lang="ko-KR" altLang="en-US" sz="2000" strike="sngStrike" dirty="0" smtClean="0">
                <a:solidFill>
                  <a:schemeClr val="bg1">
                    <a:lumMod val="75000"/>
                  </a:schemeClr>
                </a:solidFill>
              </a:rPr>
              <a:t>통합검색</a:t>
            </a:r>
            <a:endParaRPr sz="2000" strike="sngStrike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967155" y="263672"/>
            <a:ext cx="9653953" cy="1160585"/>
            <a:chOff x="272562" y="553916"/>
            <a:chExt cx="10937630" cy="1855177"/>
          </a:xfrm>
        </p:grpSpPr>
        <p:sp>
          <p:nvSpPr>
            <p:cNvPr id="2" name="위쪽 리본 1"/>
            <p:cNvSpPr/>
            <p:nvPr/>
          </p:nvSpPr>
          <p:spPr>
            <a:xfrm>
              <a:off x="272562" y="553916"/>
              <a:ext cx="10937630" cy="1855177"/>
            </a:xfrm>
            <a:prstGeom prst="ribbon2">
              <a:avLst>
                <a:gd name="adj1" fmla="val 16667"/>
                <a:gd name="adj2" fmla="val 7500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Google Shape;85;p1"/>
            <p:cNvSpPr/>
            <p:nvPr/>
          </p:nvSpPr>
          <p:spPr>
            <a:xfrm>
              <a:off x="2264020" y="1411116"/>
              <a:ext cx="6954714" cy="92328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prstTxWarp prst="textArchUp">
                <a:avLst>
                  <a:gd name="adj" fmla="val 9987319"/>
                </a:avLst>
              </a:prstTxWarp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5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돋움" panose="020B0600000101010101" pitchFamily="50" charset="-127"/>
                  <a:ea typeface="돋움" panose="020B0600000101010101" pitchFamily="50" charset="-127"/>
                  <a:cs typeface="Malgun Gothic"/>
                  <a:sym typeface="Malgun Gothic"/>
                </a:rPr>
                <a:t>어</a:t>
              </a:r>
              <a:r>
                <a:rPr lang="en-US" altLang="ko-KR" sz="5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Malgun Gothic"/>
                  <a:ea typeface="Malgun Gothic"/>
                  <a:cs typeface="Malgun Gothic"/>
                  <a:sym typeface="Malgun Gothic"/>
                </a:rPr>
                <a:t>!</a:t>
              </a:r>
              <a:r>
                <a:rPr lang="ko-KR" altLang="en-US" sz="5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Malgun Gothic"/>
                  <a:ea typeface="Malgun Gothic"/>
                  <a:cs typeface="Malgun Gothic"/>
                  <a:sym typeface="Malgun Gothic"/>
                </a:rPr>
                <a:t> </a:t>
              </a:r>
              <a:r>
                <a:rPr lang="en-US" altLang="ko-KR" sz="5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휴먼둥근헤드라인" panose="02030504000101010101" pitchFamily="18" charset="-127"/>
                  <a:ea typeface="휴먼둥근헤드라인" panose="02030504000101010101" pitchFamily="18" charset="-127"/>
                  <a:cs typeface="Malgun Gothic"/>
                  <a:sym typeface="Malgun Gothic"/>
                </a:rPr>
                <a:t>2</a:t>
              </a:r>
              <a:r>
                <a:rPr lang="ko-KR" altLang="en-US" sz="5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Malgun Gothic"/>
                  <a:ea typeface="Malgun Gothic"/>
                  <a:cs typeface="Malgun Gothic"/>
                  <a:sym typeface="Malgun Gothic"/>
                </a:rPr>
                <a:t>가 </a:t>
              </a:r>
              <a:r>
                <a:rPr lang="ko-KR" altLang="en-US" sz="5400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바탕" panose="02030600000101010101" pitchFamily="18" charset="-127"/>
                  <a:ea typeface="바탕" panose="02030600000101010101" pitchFamily="18" charset="-127"/>
                  <a:cs typeface="Malgun Gothic"/>
                  <a:sym typeface="Malgun Gothic"/>
                </a:rPr>
                <a:t>없</a:t>
              </a:r>
              <a:r>
                <a:rPr lang="ko-KR" altLang="en-US" sz="5400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궁서체" panose="02030609000101010101" pitchFamily="17" charset="-127"/>
                  <a:ea typeface="궁서체" panose="02030609000101010101" pitchFamily="17" charset="-127"/>
                  <a:cs typeface="Malgun Gothic"/>
                  <a:sym typeface="Malgun Gothic"/>
                </a:rPr>
                <a:t>조</a:t>
              </a:r>
              <a:endParaRPr sz="5400" i="0" u="none" strike="noStrik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  <a:cs typeface="Malgun Gothic"/>
                <a:sym typeface="Malgun Gothic"/>
              </a:endParaRPr>
            </a:p>
          </p:txBody>
        </p:sp>
      </p:grpSp>
      <p:sp>
        <p:nvSpPr>
          <p:cNvPr id="3" name="직사각형 2"/>
          <p:cNvSpPr/>
          <p:nvPr/>
        </p:nvSpPr>
        <p:spPr>
          <a:xfrm>
            <a:off x="3811465" y="1674982"/>
            <a:ext cx="3965331" cy="17100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/>
              <a:t>회원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/>
          <p:nvPr/>
        </p:nvSpPr>
        <p:spPr>
          <a:xfrm>
            <a:off x="9785838" y="228725"/>
            <a:ext cx="1935108" cy="3988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5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로그인/로그아웃 | 회원정보</a:t>
            </a:r>
            <a:endParaRPr sz="105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5887423" y="187402"/>
            <a:ext cx="2919048" cy="399121"/>
            <a:chOff x="6119446" y="215577"/>
            <a:chExt cx="2919048" cy="399121"/>
          </a:xfrm>
        </p:grpSpPr>
        <p:sp>
          <p:nvSpPr>
            <p:cNvPr id="92" name="Google Shape;92;p2"/>
            <p:cNvSpPr/>
            <p:nvPr/>
          </p:nvSpPr>
          <p:spPr>
            <a:xfrm>
              <a:off x="6119446" y="230881"/>
              <a:ext cx="2919048" cy="383817"/>
            </a:xfrm>
            <a:prstGeom prst="rect">
              <a:avLst/>
            </a:prstGeom>
            <a:solidFill>
              <a:srgbClr val="1E4E79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6184723" y="279978"/>
              <a:ext cx="2764741" cy="274503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1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통합검색</a:t>
              </a:r>
              <a:endParaRPr sz="11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8466331" y="238867"/>
              <a:ext cx="89030" cy="346001"/>
            </a:xfrm>
            <a:prstGeom prst="rect">
              <a:avLst/>
            </a:prstGeom>
            <a:solidFill>
              <a:srgbClr val="1E4E79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5" name="Google Shape;95;p2"/>
            <p:cNvSpPr txBox="1"/>
            <p:nvPr/>
          </p:nvSpPr>
          <p:spPr>
            <a:xfrm>
              <a:off x="8529172" y="215577"/>
              <a:ext cx="446481" cy="3692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</a:t>
              </a:r>
              <a:r>
                <a:rPr lang="en-US" altLang="ko-KR" sz="11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Q</a:t>
              </a:r>
              <a:endParaRPr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aphicFrame>
        <p:nvGraphicFramePr>
          <p:cNvPr id="96" name="Google Shape;96;p2"/>
          <p:cNvGraphicFramePr/>
          <p:nvPr/>
        </p:nvGraphicFramePr>
        <p:xfrm>
          <a:off x="3401980" y="719666"/>
          <a:ext cx="8318964" cy="370850"/>
        </p:xfrm>
        <a:graphic>
          <a:graphicData uri="http://schemas.openxmlformats.org/drawingml/2006/table">
            <a:tbl>
              <a:tblPr firstRow="1" bandRow="1">
                <a:noFill/>
                <a:tableStyleId>{2228B6AE-BDBB-482B-ABC4-57F43FC1D3FC}</a:tableStyleId>
              </a:tblPr>
              <a:tblGrid>
                <a:gridCol w="13864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64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6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86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864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864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/>
                        <a:t>공지사항</a:t>
                      </a:r>
                      <a:endParaRPr sz="12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/>
                        <a:t>자유게시판</a:t>
                      </a:r>
                      <a:endParaRPr sz="12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/>
                        <a:t>자료실</a:t>
                      </a:r>
                      <a:endParaRPr sz="12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/>
                        <a:t>게시판요청</a:t>
                      </a:r>
                      <a:endParaRPr sz="12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/>
                        <a:t>카테고리  게시판</a:t>
                      </a:r>
                      <a:endParaRPr sz="12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 err="1"/>
                        <a:t>QnA</a:t>
                      </a:r>
                      <a:endParaRPr sz="12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0" name="Google Shape;100;p2"/>
          <p:cNvSpPr/>
          <p:nvPr/>
        </p:nvSpPr>
        <p:spPr>
          <a:xfrm>
            <a:off x="188556" y="267337"/>
            <a:ext cx="2997297" cy="3988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 수정 폼</a:t>
            </a:r>
            <a:endParaRPr sz="16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1513" y="34460"/>
            <a:ext cx="1486543" cy="593131"/>
          </a:xfrm>
          <a:prstGeom prst="rect">
            <a:avLst/>
          </a:prstGeom>
        </p:spPr>
      </p:pic>
      <p:sp>
        <p:nvSpPr>
          <p:cNvPr id="14" name="Google Shape;99;p2"/>
          <p:cNvSpPr/>
          <p:nvPr/>
        </p:nvSpPr>
        <p:spPr>
          <a:xfrm>
            <a:off x="200467" y="719666"/>
            <a:ext cx="2985386" cy="5868651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설명</a:t>
            </a:r>
            <a:endParaRPr lang="en-US" altLang="ko-KR" sz="18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 수정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: 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change_pw.jsp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현재 비밀번호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수정완료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버튼 시 확인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lang="en-US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비밀변호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변경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</a:t>
            </a:r>
          </a:p>
          <a:p>
            <a:pPr lvl="0"/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r>
              <a:rPr lang="en-US" altLang="ko-KR" sz="11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4~20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 </a:t>
            </a:r>
          </a:p>
          <a:p>
            <a:pPr lvl="0"/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 확인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비번 일치 확인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1450" indent="-171450">
              <a:buFontTx/>
              <a:buChar char="-"/>
            </a:pP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 변경 처리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member_pw_proc.jsp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1450" lvl="0" indent="-171450">
              <a:buFontTx/>
              <a:buChar char="-"/>
            </a:pP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1450" lvl="0" indent="-171450">
              <a:buFontTx/>
              <a:buChar char="-"/>
            </a:pP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1450" lvl="0" indent="-171450">
              <a:buFontTx/>
              <a:buChar char="-"/>
            </a:pPr>
            <a:r>
              <a:rPr lang="ko-KR" altLang="en-US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수정완료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현재비밀번호가 회원 비밀번호와 일치하는지 확인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1450" lvl="0" indent="-171450">
              <a:buFontTx/>
              <a:buChar char="-"/>
            </a:pPr>
            <a:r>
              <a:rPr lang="ko-KR" altLang="en-US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아닐시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alert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창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(‘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현재 비밀번호를 다시 확인해 주세요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’ 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메시지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</a:p>
          <a:p>
            <a:pPr marL="171450" lvl="0" indent="-171450">
              <a:buFontTx/>
              <a:buChar char="-"/>
            </a:pPr>
            <a:r>
              <a:rPr lang="ko-KR" altLang="en-US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취소시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history.back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();</a:t>
            </a:r>
          </a:p>
          <a:p>
            <a:pPr lvl="0"/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" name="Google Shape;166;p5"/>
          <p:cNvSpPr/>
          <p:nvPr/>
        </p:nvSpPr>
        <p:spPr>
          <a:xfrm>
            <a:off x="3421513" y="1182591"/>
            <a:ext cx="7747624" cy="536084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AEABA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아이디		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		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 확인		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닉네임		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이메일		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이메일 수집 동의		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생년월일		</a:t>
            </a:r>
            <a:endParaRPr dirty="0"/>
          </a:p>
        </p:txBody>
      </p:sp>
      <p:sp>
        <p:nvSpPr>
          <p:cNvPr id="43" name="Google Shape;167;p5"/>
          <p:cNvSpPr/>
          <p:nvPr/>
        </p:nvSpPr>
        <p:spPr>
          <a:xfrm>
            <a:off x="6005880" y="5371843"/>
            <a:ext cx="1737360" cy="3988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수정완료</a:t>
            </a: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" name="Google Shape;168;p5"/>
          <p:cNvSpPr/>
          <p:nvPr/>
        </p:nvSpPr>
        <p:spPr>
          <a:xfrm>
            <a:off x="8105538" y="5367165"/>
            <a:ext cx="840972" cy="3988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" name="Google Shape;170;p5"/>
          <p:cNvSpPr/>
          <p:nvPr/>
        </p:nvSpPr>
        <p:spPr>
          <a:xfrm>
            <a:off x="4378662" y="3266265"/>
            <a:ext cx="1525386" cy="3988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 변경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" name="Google Shape;172;p5"/>
          <p:cNvSpPr/>
          <p:nvPr/>
        </p:nvSpPr>
        <p:spPr>
          <a:xfrm>
            <a:off x="4378662" y="3843706"/>
            <a:ext cx="1525386" cy="3988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 변경 확인</a:t>
            </a: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" name="Google Shape;173;p5"/>
          <p:cNvSpPr/>
          <p:nvPr/>
        </p:nvSpPr>
        <p:spPr>
          <a:xfrm>
            <a:off x="6022505" y="3370931"/>
            <a:ext cx="3164378" cy="24143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" name="Google Shape;174;p5"/>
          <p:cNvSpPr/>
          <p:nvPr/>
        </p:nvSpPr>
        <p:spPr>
          <a:xfrm>
            <a:off x="6035666" y="3910562"/>
            <a:ext cx="3164378" cy="24143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" name="Google Shape;175;p5"/>
          <p:cNvSpPr txBox="1"/>
          <p:nvPr/>
        </p:nvSpPr>
        <p:spPr>
          <a:xfrm>
            <a:off x="6005880" y="4232951"/>
            <a:ext cx="3773978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 필수 조건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- 8~20자입니다.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" name="Google Shape;176;p5"/>
          <p:cNvSpPr/>
          <p:nvPr/>
        </p:nvSpPr>
        <p:spPr>
          <a:xfrm>
            <a:off x="5730866" y="4630955"/>
            <a:ext cx="4735486" cy="24143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 불가능한 비밀번호 입니다. </a:t>
            </a:r>
            <a:r>
              <a:rPr lang="ko-KR"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/ </a:t>
            </a:r>
            <a:r>
              <a:rPr lang="ko-KR" sz="1100" dirty="0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 가능한 비밀번호 입니다.</a:t>
            </a:r>
            <a:endParaRPr sz="1100" dirty="0">
              <a:solidFill>
                <a:srgbClr val="0070C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" name="Google Shape;170;p5"/>
          <p:cNvSpPr/>
          <p:nvPr/>
        </p:nvSpPr>
        <p:spPr>
          <a:xfrm>
            <a:off x="4362037" y="2258259"/>
            <a:ext cx="1525386" cy="3988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현재 비밀번호</a:t>
            </a: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" name="Google Shape;173;p5"/>
          <p:cNvSpPr/>
          <p:nvPr/>
        </p:nvSpPr>
        <p:spPr>
          <a:xfrm>
            <a:off x="6005880" y="2362925"/>
            <a:ext cx="3164378" cy="24143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" name="Google Shape;296;p10"/>
          <p:cNvSpPr/>
          <p:nvPr/>
        </p:nvSpPr>
        <p:spPr>
          <a:xfrm>
            <a:off x="5364853" y="5690399"/>
            <a:ext cx="1401150" cy="295635"/>
          </a:xfrm>
          <a:prstGeom prst="rect">
            <a:avLst/>
          </a:prstGeom>
          <a:solidFill>
            <a:srgbClr val="C4E0B2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홈화면</a:t>
            </a:r>
            <a:r>
              <a:rPr lang="ko-KR" alt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이동</a:t>
            </a: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" name="Google Shape;296;p10"/>
          <p:cNvSpPr/>
          <p:nvPr/>
        </p:nvSpPr>
        <p:spPr>
          <a:xfrm>
            <a:off x="7809211" y="5694699"/>
            <a:ext cx="655958" cy="295635"/>
          </a:xfrm>
          <a:prstGeom prst="rect">
            <a:avLst/>
          </a:prstGeom>
          <a:solidFill>
            <a:srgbClr val="C4E0B2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뒤로</a:t>
            </a: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9329402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/>
          <p:nvPr/>
        </p:nvSpPr>
        <p:spPr>
          <a:xfrm>
            <a:off x="9785838" y="228725"/>
            <a:ext cx="1935108" cy="3988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5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로그인/로그아웃 | 회원정보</a:t>
            </a:r>
            <a:endParaRPr sz="105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5887423" y="187402"/>
            <a:ext cx="2919048" cy="399121"/>
            <a:chOff x="6119446" y="215577"/>
            <a:chExt cx="2919048" cy="399121"/>
          </a:xfrm>
        </p:grpSpPr>
        <p:sp>
          <p:nvSpPr>
            <p:cNvPr id="92" name="Google Shape;92;p2"/>
            <p:cNvSpPr/>
            <p:nvPr/>
          </p:nvSpPr>
          <p:spPr>
            <a:xfrm>
              <a:off x="6119446" y="230881"/>
              <a:ext cx="2919048" cy="383817"/>
            </a:xfrm>
            <a:prstGeom prst="rect">
              <a:avLst/>
            </a:prstGeom>
            <a:solidFill>
              <a:srgbClr val="1E4E79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6184723" y="279978"/>
              <a:ext cx="2764741" cy="274503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1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통합검색</a:t>
              </a:r>
              <a:endParaRPr sz="11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8466331" y="238867"/>
              <a:ext cx="89030" cy="346001"/>
            </a:xfrm>
            <a:prstGeom prst="rect">
              <a:avLst/>
            </a:prstGeom>
            <a:solidFill>
              <a:srgbClr val="1E4E79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5" name="Google Shape;95;p2"/>
            <p:cNvSpPr txBox="1"/>
            <p:nvPr/>
          </p:nvSpPr>
          <p:spPr>
            <a:xfrm>
              <a:off x="8529172" y="215577"/>
              <a:ext cx="446481" cy="3692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</a:t>
              </a:r>
              <a:r>
                <a:rPr lang="en-US" altLang="ko-KR" sz="11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Q</a:t>
              </a:r>
              <a:endParaRPr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aphicFrame>
        <p:nvGraphicFramePr>
          <p:cNvPr id="96" name="Google Shape;96;p2"/>
          <p:cNvGraphicFramePr/>
          <p:nvPr/>
        </p:nvGraphicFramePr>
        <p:xfrm>
          <a:off x="3401980" y="719666"/>
          <a:ext cx="8318964" cy="370850"/>
        </p:xfrm>
        <a:graphic>
          <a:graphicData uri="http://schemas.openxmlformats.org/drawingml/2006/table">
            <a:tbl>
              <a:tblPr firstRow="1" bandRow="1">
                <a:noFill/>
                <a:tableStyleId>{2228B6AE-BDBB-482B-ABC4-57F43FC1D3FC}</a:tableStyleId>
              </a:tblPr>
              <a:tblGrid>
                <a:gridCol w="13864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64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6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86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864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864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/>
                        <a:t>공지사항</a:t>
                      </a:r>
                      <a:endParaRPr sz="12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/>
                        <a:t>자유게시판</a:t>
                      </a:r>
                      <a:endParaRPr sz="12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/>
                        <a:t>자료실</a:t>
                      </a:r>
                      <a:endParaRPr sz="12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/>
                        <a:t>게시판요청</a:t>
                      </a:r>
                      <a:endParaRPr sz="12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/>
                        <a:t>카테고리  게시판</a:t>
                      </a:r>
                      <a:endParaRPr sz="12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 err="1"/>
                        <a:t>QnA</a:t>
                      </a:r>
                      <a:endParaRPr sz="12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0" name="Google Shape;100;p2"/>
          <p:cNvSpPr/>
          <p:nvPr/>
        </p:nvSpPr>
        <p:spPr>
          <a:xfrm>
            <a:off x="188556" y="267337"/>
            <a:ext cx="2997297" cy="3988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공지사항 목록</a:t>
            </a:r>
            <a:endParaRPr sz="16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1513" y="34460"/>
            <a:ext cx="1486543" cy="593131"/>
          </a:xfrm>
          <a:prstGeom prst="rect">
            <a:avLst/>
          </a:prstGeom>
        </p:spPr>
      </p:pic>
      <p:sp>
        <p:nvSpPr>
          <p:cNvPr id="14" name="Google Shape;99;p2"/>
          <p:cNvSpPr/>
          <p:nvPr/>
        </p:nvSpPr>
        <p:spPr>
          <a:xfrm>
            <a:off x="200467" y="719666"/>
            <a:ext cx="2985386" cy="5868651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설명</a:t>
            </a:r>
            <a:endParaRPr lang="en-US" altLang="ko-KR" sz="18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공지사항 목록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bbs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notice_list.jsp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한 페이지당 </a:t>
            </a:r>
            <a:r>
              <a:rPr lang="ko-KR" altLang="en-US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게시글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10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 까지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한 화면당 페이지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 까지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공지글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제목 </a:t>
            </a:r>
            <a:r>
              <a:rPr lang="ko-KR" altLang="en-US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클릭시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bbs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notice_view.jsp</a:t>
            </a:r>
            <a:endParaRPr lang="en-US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r>
              <a:rPr lang="ko-KR" altLang="en-US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콤보박스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전체</a:t>
            </a:r>
            <a:endParaRPr lang="en-US" altLang="ko-KR" sz="1100" dirty="0" smtClean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제목</a:t>
            </a:r>
            <a:endParaRPr lang="en-US" altLang="ko-KR" sz="1100" dirty="0" smtClean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내용</a:t>
            </a:r>
            <a:endParaRPr lang="en-US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215;p7"/>
          <p:cNvSpPr/>
          <p:nvPr/>
        </p:nvSpPr>
        <p:spPr>
          <a:xfrm>
            <a:off x="3401981" y="1611532"/>
            <a:ext cx="8318964" cy="489065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6" name="Google Shape;217;p7"/>
          <p:cNvGraphicFramePr/>
          <p:nvPr>
            <p:extLst>
              <p:ext uri="{D42A27DB-BD31-4B8C-83A1-F6EECF244321}">
                <p14:modId xmlns:p14="http://schemas.microsoft.com/office/powerpoint/2010/main" val="3660144328"/>
              </p:ext>
            </p:extLst>
          </p:nvPr>
        </p:nvGraphicFramePr>
        <p:xfrm>
          <a:off x="3401979" y="1619968"/>
          <a:ext cx="8302263" cy="382300"/>
        </p:xfrm>
        <a:graphic>
          <a:graphicData uri="http://schemas.openxmlformats.org/drawingml/2006/table">
            <a:tbl>
              <a:tblPr firstRow="1" bandRow="1">
                <a:noFill/>
                <a:tableStyleId>{2228B6AE-BDBB-482B-ABC4-57F43FC1D3FC}</a:tableStyleId>
              </a:tblPr>
              <a:tblGrid>
                <a:gridCol w="7279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198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39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0041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23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/>
                        <a:t>번호</a:t>
                      </a:r>
                      <a:endParaRPr sz="12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u="none" strike="noStrike" cap="none" dirty="0"/>
                        <a:t>제목</a:t>
                      </a:r>
                      <a:endParaRPr sz="12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u="none" strike="noStrike" cap="none" dirty="0"/>
                        <a:t>작성자</a:t>
                      </a:r>
                      <a:endParaRPr sz="12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/>
                        <a:t>작성일</a:t>
                      </a:r>
                      <a:endParaRPr sz="12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4073618"/>
              </p:ext>
            </p:extLst>
          </p:nvPr>
        </p:nvGraphicFramePr>
        <p:xfrm>
          <a:off x="3418681" y="1978809"/>
          <a:ext cx="8285561" cy="38600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6107">
                  <a:extLst>
                    <a:ext uri="{9D8B030D-6E8A-4147-A177-3AD203B41FA5}">
                      <a16:colId xmlns:a16="http://schemas.microsoft.com/office/drawing/2014/main" val="235043110"/>
                    </a:ext>
                  </a:extLst>
                </a:gridCol>
                <a:gridCol w="5223469">
                  <a:extLst>
                    <a:ext uri="{9D8B030D-6E8A-4147-A177-3AD203B41FA5}">
                      <a16:colId xmlns:a16="http://schemas.microsoft.com/office/drawing/2014/main" val="1973447886"/>
                    </a:ext>
                  </a:extLst>
                </a:gridCol>
                <a:gridCol w="1154743">
                  <a:extLst>
                    <a:ext uri="{9D8B030D-6E8A-4147-A177-3AD203B41FA5}">
                      <a16:colId xmlns:a16="http://schemas.microsoft.com/office/drawing/2014/main" val="2920463975"/>
                    </a:ext>
                  </a:extLst>
                </a:gridCol>
                <a:gridCol w="1201242">
                  <a:extLst>
                    <a:ext uri="{9D8B030D-6E8A-4147-A177-3AD203B41FA5}">
                      <a16:colId xmlns:a16="http://schemas.microsoft.com/office/drawing/2014/main" val="773008987"/>
                    </a:ext>
                  </a:extLst>
                </a:gridCol>
              </a:tblGrid>
              <a:tr h="3860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25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공지사항</a:t>
                      </a:r>
                      <a:r>
                        <a:rPr lang="en-US" altLang="ko-KR" sz="1200" dirty="0"/>
                        <a:t>25</a:t>
                      </a:r>
                      <a:r>
                        <a:rPr lang="ko-KR" altLang="en-US" sz="1200" dirty="0"/>
                        <a:t>입니다</a:t>
                      </a:r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A</a:t>
                      </a:r>
                      <a:r>
                        <a:rPr lang="en-US" altLang="ko-KR" sz="1200" dirty="0" smtClean="0"/>
                        <a:t>dmin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2023-06-03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0083148"/>
                  </a:ext>
                </a:extLst>
              </a:tr>
              <a:tr h="3860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24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공지사항</a:t>
                      </a:r>
                      <a:r>
                        <a:rPr lang="en-US" altLang="ko-KR" sz="1200" dirty="0" smtClean="0"/>
                        <a:t>24</a:t>
                      </a:r>
                      <a:r>
                        <a:rPr lang="ko-KR" altLang="en-US" sz="1200" dirty="0" smtClean="0"/>
                        <a:t>입니다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Admin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2023-06-03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2214967"/>
                  </a:ext>
                </a:extLst>
              </a:tr>
              <a:tr h="3860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23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공지사항</a:t>
                      </a:r>
                      <a:r>
                        <a:rPr lang="en-US" altLang="ko-KR" sz="1200" dirty="0" smtClean="0"/>
                        <a:t>23</a:t>
                      </a:r>
                      <a:r>
                        <a:rPr lang="ko-KR" altLang="en-US" sz="1200" dirty="0" smtClean="0"/>
                        <a:t>입니다</a:t>
                      </a:r>
                      <a:endParaRPr lang="en-US" altLang="ko-KR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Admin</a:t>
                      </a:r>
                      <a:endParaRPr lang="en-US" altLang="ko-KR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2023-06-01</a:t>
                      </a:r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6266696"/>
                  </a:ext>
                </a:extLst>
              </a:tr>
              <a:tr h="3860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22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공지사항</a:t>
                      </a:r>
                      <a:r>
                        <a:rPr lang="en-US" altLang="ko-KR" sz="1200" dirty="0" smtClean="0"/>
                        <a:t>22</a:t>
                      </a:r>
                      <a:r>
                        <a:rPr lang="ko-KR" altLang="en-US" sz="1200" dirty="0" smtClean="0"/>
                        <a:t>입니다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Admin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2022-12-31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1488241"/>
                  </a:ext>
                </a:extLst>
              </a:tr>
              <a:tr h="3860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21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공지사항</a:t>
                      </a:r>
                      <a:r>
                        <a:rPr lang="en-US" altLang="ko-KR" sz="1200" dirty="0" smtClean="0"/>
                        <a:t>21</a:t>
                      </a:r>
                      <a:r>
                        <a:rPr lang="ko-KR" altLang="en-US" sz="1200" dirty="0" smtClean="0"/>
                        <a:t>입니다</a:t>
                      </a:r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Admin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2022-12-25</a:t>
                      </a:r>
                      <a:endParaRPr lang="ko-KR" altLang="en-US" sz="1200" dirty="0" smtClean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2234675"/>
                  </a:ext>
                </a:extLst>
              </a:tr>
              <a:tr h="3860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20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공지사항</a:t>
                      </a:r>
                      <a:r>
                        <a:rPr lang="en-US" altLang="ko-KR" sz="1200" dirty="0" smtClean="0"/>
                        <a:t>20</a:t>
                      </a:r>
                      <a:r>
                        <a:rPr lang="ko-KR" altLang="en-US" sz="1200" dirty="0" smtClean="0"/>
                        <a:t>입니다</a:t>
                      </a:r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Admin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2022-11-11</a:t>
                      </a:r>
                      <a:endParaRPr lang="ko-KR" altLang="en-US" sz="1200" dirty="0" smtClean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084724"/>
                  </a:ext>
                </a:extLst>
              </a:tr>
              <a:tr h="3860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19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공지사항</a:t>
                      </a:r>
                      <a:r>
                        <a:rPr lang="en-US" altLang="ko-KR" sz="1200" dirty="0" smtClean="0"/>
                        <a:t>19</a:t>
                      </a:r>
                      <a:r>
                        <a:rPr lang="ko-KR" altLang="en-US" sz="1200" dirty="0" smtClean="0"/>
                        <a:t>입니다</a:t>
                      </a:r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Admin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2022-10-04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9447903"/>
                  </a:ext>
                </a:extLst>
              </a:tr>
              <a:tr h="3860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18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공지사항</a:t>
                      </a:r>
                      <a:r>
                        <a:rPr lang="en-US" altLang="ko-KR" sz="1200" dirty="0" smtClean="0"/>
                        <a:t>18</a:t>
                      </a:r>
                      <a:r>
                        <a:rPr lang="ko-KR" altLang="en-US" sz="1200" dirty="0" smtClean="0"/>
                        <a:t>입니다</a:t>
                      </a:r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Admin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2022-05-05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8090030"/>
                  </a:ext>
                </a:extLst>
              </a:tr>
              <a:tr h="3860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17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공지사항</a:t>
                      </a:r>
                      <a:r>
                        <a:rPr lang="en-US" altLang="ko-KR" sz="1200" dirty="0" smtClean="0"/>
                        <a:t>17</a:t>
                      </a:r>
                      <a:r>
                        <a:rPr lang="ko-KR" altLang="en-US" sz="1200" dirty="0" smtClean="0"/>
                        <a:t>입니다</a:t>
                      </a:r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Admin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2022-03-01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5929375"/>
                  </a:ext>
                </a:extLst>
              </a:tr>
              <a:tr h="3860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16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공지사항</a:t>
                      </a:r>
                      <a:r>
                        <a:rPr lang="en-US" altLang="ko-KR" sz="1200" dirty="0" smtClean="0"/>
                        <a:t>16</a:t>
                      </a:r>
                      <a:r>
                        <a:rPr lang="ko-KR" altLang="en-US" sz="1200" dirty="0" smtClean="0"/>
                        <a:t>입니다</a:t>
                      </a:r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admin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2022-02-02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6263190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724104" y="6043781"/>
            <a:ext cx="35718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처음</a:t>
            </a:r>
            <a:r>
              <a:rPr lang="en-US" altLang="ko-KR" dirty="0"/>
              <a:t>]  [</a:t>
            </a:r>
            <a:r>
              <a:rPr lang="ko-KR" altLang="en-US" dirty="0"/>
              <a:t>이전</a:t>
            </a:r>
            <a:r>
              <a:rPr lang="en-US" altLang="ko-KR" dirty="0"/>
              <a:t>]  1  2  3  4  5  [</a:t>
            </a:r>
            <a:r>
              <a:rPr lang="ko-KR" altLang="en-US" dirty="0"/>
              <a:t>다음</a:t>
            </a:r>
            <a:r>
              <a:rPr lang="en-US" altLang="ko-KR" dirty="0"/>
              <a:t>]  [</a:t>
            </a:r>
            <a:r>
              <a:rPr lang="ko-KR" altLang="en-US" dirty="0"/>
              <a:t>마지막</a:t>
            </a:r>
            <a:r>
              <a:rPr lang="en-US" altLang="ko-KR" dirty="0"/>
              <a:t>]</a:t>
            </a:r>
            <a:endParaRPr lang="ko-KR" altLang="en-US" dirty="0"/>
          </a:p>
        </p:txBody>
      </p:sp>
      <p:grpSp>
        <p:nvGrpSpPr>
          <p:cNvPr id="38" name="Google Shape;297;p10"/>
          <p:cNvGrpSpPr/>
          <p:nvPr/>
        </p:nvGrpSpPr>
        <p:grpSpPr>
          <a:xfrm>
            <a:off x="8537091" y="1217953"/>
            <a:ext cx="3167152" cy="394125"/>
            <a:chOff x="5020885" y="1166261"/>
            <a:chExt cx="3898669" cy="469493"/>
          </a:xfrm>
        </p:grpSpPr>
        <p:sp>
          <p:nvSpPr>
            <p:cNvPr id="39" name="Google Shape;298;p10"/>
            <p:cNvSpPr/>
            <p:nvPr/>
          </p:nvSpPr>
          <p:spPr>
            <a:xfrm>
              <a:off x="5020885" y="1166261"/>
              <a:ext cx="3898669" cy="459084"/>
            </a:xfrm>
            <a:prstGeom prst="rect">
              <a:avLst/>
            </a:prstGeom>
            <a:solidFill>
              <a:srgbClr val="1E4E79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0" name="Google Shape;299;p10"/>
            <p:cNvSpPr/>
            <p:nvPr/>
          </p:nvSpPr>
          <p:spPr>
            <a:xfrm>
              <a:off x="5079075" y="1236794"/>
              <a:ext cx="3749040" cy="328333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게시판 내 검색</a:t>
              </a:r>
              <a:endParaRPr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1" name="Google Shape;300;p10"/>
            <p:cNvSpPr/>
            <p:nvPr/>
          </p:nvSpPr>
          <p:spPr>
            <a:xfrm>
              <a:off x="8283631" y="1174247"/>
              <a:ext cx="91440" cy="459084"/>
            </a:xfrm>
            <a:prstGeom prst="rect">
              <a:avLst/>
            </a:prstGeom>
            <a:solidFill>
              <a:srgbClr val="1E4E79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2" name="Google Shape;301;p10"/>
            <p:cNvSpPr txBox="1"/>
            <p:nvPr/>
          </p:nvSpPr>
          <p:spPr>
            <a:xfrm>
              <a:off x="8329351" y="1195795"/>
              <a:ext cx="498764" cy="4399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Q</a:t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57" name="Google Shape;267;p9"/>
          <p:cNvSpPr/>
          <p:nvPr/>
        </p:nvSpPr>
        <p:spPr>
          <a:xfrm>
            <a:off x="3418681" y="1294949"/>
            <a:ext cx="738093" cy="25449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전체글</a:t>
            </a:r>
            <a:endParaRPr lang="en-US" altLang="ko-KR"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8" name="Google Shape;130;p3"/>
          <p:cNvSpPr txBox="1"/>
          <p:nvPr/>
        </p:nvSpPr>
        <p:spPr>
          <a:xfrm>
            <a:off x="4156774" y="1304675"/>
            <a:ext cx="1044644" cy="246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공지사항</a:t>
            </a:r>
            <a:endParaRPr sz="10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35" t="8239" b="-1"/>
          <a:stretch/>
        </p:blipFill>
        <p:spPr>
          <a:xfrm>
            <a:off x="8537091" y="1230829"/>
            <a:ext cx="767441" cy="349658"/>
          </a:xfrm>
          <a:prstGeom prst="rect">
            <a:avLst/>
          </a:prstGeom>
        </p:spPr>
      </p:pic>
      <p:sp>
        <p:nvSpPr>
          <p:cNvPr id="56" name="Google Shape;267;p9"/>
          <p:cNvSpPr/>
          <p:nvPr/>
        </p:nvSpPr>
        <p:spPr>
          <a:xfrm>
            <a:off x="7930143" y="713960"/>
            <a:ext cx="654863" cy="71527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전체</a:t>
            </a:r>
            <a:endParaRPr lang="en-US" altLang="ko-KR"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제목</a:t>
            </a:r>
            <a:endParaRPr lang="en-US" altLang="ko-KR"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내용</a:t>
            </a:r>
            <a:endParaRPr lang="en-US" altLang="ko-KR"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2309281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/>
          <p:nvPr/>
        </p:nvSpPr>
        <p:spPr>
          <a:xfrm>
            <a:off x="9785838" y="228725"/>
            <a:ext cx="1935108" cy="3988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5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로그인/로그아웃 | 회원정보</a:t>
            </a:r>
            <a:endParaRPr sz="105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5887423" y="187402"/>
            <a:ext cx="2919048" cy="399121"/>
            <a:chOff x="6119446" y="215577"/>
            <a:chExt cx="2919048" cy="399121"/>
          </a:xfrm>
        </p:grpSpPr>
        <p:sp>
          <p:nvSpPr>
            <p:cNvPr id="92" name="Google Shape;92;p2"/>
            <p:cNvSpPr/>
            <p:nvPr/>
          </p:nvSpPr>
          <p:spPr>
            <a:xfrm>
              <a:off x="6119446" y="230881"/>
              <a:ext cx="2919048" cy="383817"/>
            </a:xfrm>
            <a:prstGeom prst="rect">
              <a:avLst/>
            </a:prstGeom>
            <a:solidFill>
              <a:srgbClr val="1E4E79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6184723" y="279978"/>
              <a:ext cx="2764741" cy="274503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1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통합검색</a:t>
              </a:r>
              <a:endParaRPr sz="11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8466331" y="238867"/>
              <a:ext cx="89030" cy="346001"/>
            </a:xfrm>
            <a:prstGeom prst="rect">
              <a:avLst/>
            </a:prstGeom>
            <a:solidFill>
              <a:srgbClr val="1E4E79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5" name="Google Shape;95;p2"/>
            <p:cNvSpPr txBox="1"/>
            <p:nvPr/>
          </p:nvSpPr>
          <p:spPr>
            <a:xfrm>
              <a:off x="8529172" y="215577"/>
              <a:ext cx="446481" cy="3692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</a:t>
              </a:r>
              <a:r>
                <a:rPr lang="en-US" altLang="ko-KR" sz="11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Q</a:t>
              </a:r>
              <a:endParaRPr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aphicFrame>
        <p:nvGraphicFramePr>
          <p:cNvPr id="96" name="Google Shape;96;p2"/>
          <p:cNvGraphicFramePr/>
          <p:nvPr/>
        </p:nvGraphicFramePr>
        <p:xfrm>
          <a:off x="3401980" y="719666"/>
          <a:ext cx="8318964" cy="370850"/>
        </p:xfrm>
        <a:graphic>
          <a:graphicData uri="http://schemas.openxmlformats.org/drawingml/2006/table">
            <a:tbl>
              <a:tblPr firstRow="1" bandRow="1">
                <a:noFill/>
                <a:tableStyleId>{2228B6AE-BDBB-482B-ABC4-57F43FC1D3FC}</a:tableStyleId>
              </a:tblPr>
              <a:tblGrid>
                <a:gridCol w="13864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64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6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86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864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864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/>
                        <a:t>공지사항</a:t>
                      </a:r>
                      <a:endParaRPr sz="12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/>
                        <a:t>자유게시판</a:t>
                      </a:r>
                      <a:endParaRPr sz="12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/>
                        <a:t>자료실</a:t>
                      </a:r>
                      <a:endParaRPr sz="12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/>
                        <a:t>게시판요청</a:t>
                      </a:r>
                      <a:endParaRPr sz="12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/>
                        <a:t>카테고리  게시판</a:t>
                      </a:r>
                      <a:endParaRPr sz="12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 err="1"/>
                        <a:t>QnA</a:t>
                      </a:r>
                      <a:endParaRPr sz="12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0" name="Google Shape;100;p2"/>
          <p:cNvSpPr/>
          <p:nvPr/>
        </p:nvSpPr>
        <p:spPr>
          <a:xfrm>
            <a:off x="188556" y="267337"/>
            <a:ext cx="2997297" cy="3988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공지글</a:t>
            </a:r>
            <a:r>
              <a:rPr lang="ko-KR" altLang="en-US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16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보기화면</a:t>
            </a:r>
            <a:endParaRPr sz="16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1513" y="34460"/>
            <a:ext cx="1486543" cy="593131"/>
          </a:xfrm>
          <a:prstGeom prst="rect">
            <a:avLst/>
          </a:prstGeom>
        </p:spPr>
      </p:pic>
      <p:sp>
        <p:nvSpPr>
          <p:cNvPr id="14" name="Google Shape;99;p2"/>
          <p:cNvSpPr/>
          <p:nvPr/>
        </p:nvSpPr>
        <p:spPr>
          <a:xfrm>
            <a:off x="200467" y="719666"/>
            <a:ext cx="2985386" cy="5868651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설명</a:t>
            </a:r>
            <a:endParaRPr lang="en-US" altLang="ko-KR" sz="18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r>
              <a:rPr lang="ko-KR" altLang="en-US" sz="11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공지글</a:t>
            </a:r>
            <a:r>
              <a:rPr lang="ko-KR" altLang="en-US"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11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보기화면</a:t>
            </a:r>
            <a:r>
              <a:rPr lang="ko-KR" altLang="en-US"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bbs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notice_view.jsp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" name="Google Shape;267;p9"/>
          <p:cNvSpPr/>
          <p:nvPr/>
        </p:nvSpPr>
        <p:spPr>
          <a:xfrm>
            <a:off x="3418681" y="1294949"/>
            <a:ext cx="738093" cy="25449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전체글</a:t>
            </a:r>
            <a:endParaRPr lang="en-US" altLang="ko-KR"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" name="Google Shape;407;p14"/>
          <p:cNvSpPr/>
          <p:nvPr/>
        </p:nvSpPr>
        <p:spPr>
          <a:xfrm>
            <a:off x="3418681" y="1697661"/>
            <a:ext cx="8302263" cy="489065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" name="Google Shape;292;p10"/>
          <p:cNvSpPr/>
          <p:nvPr/>
        </p:nvSpPr>
        <p:spPr>
          <a:xfrm>
            <a:off x="3717973" y="2444221"/>
            <a:ext cx="7882437" cy="375378"/>
          </a:xfrm>
          <a:prstGeom prst="rect">
            <a:avLst/>
          </a:prstGeom>
          <a:solidFill>
            <a:schemeClr val="lt1"/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공지사항</a:t>
            </a:r>
            <a:r>
              <a:rPr lang="en-US" alt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25</a:t>
            </a:r>
            <a:r>
              <a:rPr lang="ko-KR" alt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입니다</a:t>
            </a:r>
            <a:r>
              <a:rPr lang="en-US" alt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" name="Google Shape;294;p10"/>
          <p:cNvSpPr/>
          <p:nvPr/>
        </p:nvSpPr>
        <p:spPr>
          <a:xfrm>
            <a:off x="3848311" y="2924876"/>
            <a:ext cx="7752099" cy="3098693"/>
          </a:xfrm>
          <a:prstGeom prst="rect">
            <a:avLst/>
          </a:prstGeom>
          <a:solidFill>
            <a:schemeClr val="lt1"/>
          </a:solidFill>
          <a:ln w="12700" cap="flat" cmpd="sng">
            <a:noFill/>
            <a:prstDash val="lgDashDotDot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12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내용</a:t>
            </a:r>
            <a:r>
              <a:rPr lang="ko-KR" altLang="en-US" sz="12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입니다</a:t>
            </a: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" name="Google Shape;324;p11"/>
          <p:cNvSpPr/>
          <p:nvPr/>
        </p:nvSpPr>
        <p:spPr>
          <a:xfrm>
            <a:off x="3868615" y="1963566"/>
            <a:ext cx="975624" cy="375378"/>
          </a:xfrm>
          <a:prstGeom prst="rect">
            <a:avLst/>
          </a:prstGeom>
          <a:solidFill>
            <a:schemeClr val="lt1"/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admin</a:t>
            </a:r>
            <a:r>
              <a:rPr 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" name="Google Shape;364;p12"/>
          <p:cNvSpPr/>
          <p:nvPr/>
        </p:nvSpPr>
        <p:spPr>
          <a:xfrm>
            <a:off x="9293847" y="1977318"/>
            <a:ext cx="2286001" cy="375378"/>
          </a:xfrm>
          <a:prstGeom prst="rect">
            <a:avLst/>
          </a:prstGeom>
          <a:solidFill>
            <a:schemeClr val="lt1"/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2023-06-09</a:t>
            </a: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" name="Google Shape;130;p3"/>
          <p:cNvSpPr txBox="1"/>
          <p:nvPr/>
        </p:nvSpPr>
        <p:spPr>
          <a:xfrm>
            <a:off x="4156774" y="1304675"/>
            <a:ext cx="1044644" cy="246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공지사항</a:t>
            </a:r>
            <a:endParaRPr sz="10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3868615" y="2373209"/>
            <a:ext cx="785232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3868615" y="2444221"/>
            <a:ext cx="785232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3868615" y="2822489"/>
            <a:ext cx="785232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64996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/>
          <p:nvPr/>
        </p:nvSpPr>
        <p:spPr>
          <a:xfrm>
            <a:off x="9785838" y="228725"/>
            <a:ext cx="1935108" cy="3988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5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로그인/로그아웃 | 회원정보</a:t>
            </a:r>
            <a:endParaRPr sz="105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5887423" y="187402"/>
            <a:ext cx="2919048" cy="399121"/>
            <a:chOff x="6119446" y="215577"/>
            <a:chExt cx="2919048" cy="399121"/>
          </a:xfrm>
        </p:grpSpPr>
        <p:sp>
          <p:nvSpPr>
            <p:cNvPr id="92" name="Google Shape;92;p2"/>
            <p:cNvSpPr/>
            <p:nvPr/>
          </p:nvSpPr>
          <p:spPr>
            <a:xfrm>
              <a:off x="6119446" y="230881"/>
              <a:ext cx="2919048" cy="383817"/>
            </a:xfrm>
            <a:prstGeom prst="rect">
              <a:avLst/>
            </a:prstGeom>
            <a:solidFill>
              <a:srgbClr val="1E4E79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6184723" y="279978"/>
              <a:ext cx="2764741" cy="274503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1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통합검색</a:t>
              </a:r>
              <a:endParaRPr sz="11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8466331" y="238867"/>
              <a:ext cx="89030" cy="346001"/>
            </a:xfrm>
            <a:prstGeom prst="rect">
              <a:avLst/>
            </a:prstGeom>
            <a:solidFill>
              <a:srgbClr val="1E4E79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5" name="Google Shape;95;p2"/>
            <p:cNvSpPr txBox="1"/>
            <p:nvPr/>
          </p:nvSpPr>
          <p:spPr>
            <a:xfrm>
              <a:off x="8529172" y="215577"/>
              <a:ext cx="446481" cy="3692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</a:t>
              </a:r>
              <a:r>
                <a:rPr lang="en-US" altLang="ko-KR" sz="11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Q</a:t>
              </a:r>
              <a:endParaRPr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aphicFrame>
        <p:nvGraphicFramePr>
          <p:cNvPr id="96" name="Google Shape;96;p2"/>
          <p:cNvGraphicFramePr/>
          <p:nvPr/>
        </p:nvGraphicFramePr>
        <p:xfrm>
          <a:off x="3401980" y="719666"/>
          <a:ext cx="8318964" cy="370850"/>
        </p:xfrm>
        <a:graphic>
          <a:graphicData uri="http://schemas.openxmlformats.org/drawingml/2006/table">
            <a:tbl>
              <a:tblPr firstRow="1" bandRow="1">
                <a:noFill/>
                <a:tableStyleId>{2228B6AE-BDBB-482B-ABC4-57F43FC1D3FC}</a:tableStyleId>
              </a:tblPr>
              <a:tblGrid>
                <a:gridCol w="13864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64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6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86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864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864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/>
                        <a:t>공지사항</a:t>
                      </a:r>
                      <a:endParaRPr sz="12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/>
                        <a:t>자유게시판</a:t>
                      </a:r>
                      <a:endParaRPr sz="12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/>
                        <a:t>자료실</a:t>
                      </a:r>
                      <a:endParaRPr sz="12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/>
                        <a:t>게시판요청</a:t>
                      </a:r>
                      <a:endParaRPr sz="12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/>
                        <a:t>카테고리  게시판</a:t>
                      </a:r>
                      <a:endParaRPr sz="12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 err="1"/>
                        <a:t>QnA</a:t>
                      </a:r>
                      <a:endParaRPr sz="12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0" name="Google Shape;100;p2"/>
          <p:cNvSpPr/>
          <p:nvPr/>
        </p:nvSpPr>
        <p:spPr>
          <a:xfrm>
            <a:off x="188556" y="267337"/>
            <a:ext cx="2997297" cy="3988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자유게시판 목록</a:t>
            </a:r>
            <a:endParaRPr sz="16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1513" y="34460"/>
            <a:ext cx="1486543" cy="593131"/>
          </a:xfrm>
          <a:prstGeom prst="rect">
            <a:avLst/>
          </a:prstGeom>
        </p:spPr>
      </p:pic>
      <p:sp>
        <p:nvSpPr>
          <p:cNvPr id="14" name="Google Shape;99;p2"/>
          <p:cNvSpPr/>
          <p:nvPr/>
        </p:nvSpPr>
        <p:spPr>
          <a:xfrm>
            <a:off x="200467" y="719666"/>
            <a:ext cx="2985386" cy="5868651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설명</a:t>
            </a:r>
            <a:endParaRPr lang="en-US" altLang="ko-KR" sz="18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자유게시판 목록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bbs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free_list.jsp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한 페이지당 </a:t>
            </a:r>
            <a:r>
              <a:rPr lang="ko-KR" altLang="en-US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게시글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10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 까지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한 화면당 페이지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 까지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전체글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누르면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bbs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free_list.jsp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 이동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게시글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제목 </a:t>
            </a:r>
            <a:r>
              <a:rPr lang="ko-KR" altLang="en-US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클릭시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bbs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free_view.jsp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제목 글자수 보기 제한 </a:t>
            </a:r>
            <a:r>
              <a:rPr lang="en-US" altLang="ko-KR" sz="11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(20)</a:t>
            </a:r>
            <a:r>
              <a:rPr lang="ko-KR" altLang="en-US" sz="11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 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초과시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… 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으로 </a:t>
            </a:r>
            <a:r>
              <a:rPr lang="ko-KR" altLang="en-US" sz="11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표시</a:t>
            </a:r>
            <a:endParaRPr lang="en-US" altLang="ko-KR" sz="1100" dirty="0" smtClean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자유게시판 목록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r>
              <a:rPr lang="ko-KR" altLang="en-US" sz="11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회원이 </a:t>
            </a:r>
            <a:r>
              <a:rPr lang="ko-KR" altLang="en-US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아닐시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비회원 닉네임과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아이피코드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) 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출력 입력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댓글수는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제목 옆에 보여줌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댓글이 없을 시 </a:t>
            </a:r>
            <a:r>
              <a:rPr lang="ko-KR" altLang="en-US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안보여줌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r>
              <a:rPr lang="ko-KR" altLang="en-US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콤보박스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전체</a:t>
            </a:r>
            <a:endParaRPr lang="en-US" altLang="ko-KR" sz="1100" dirty="0" smtClean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제목</a:t>
            </a:r>
            <a:endParaRPr lang="en-US" altLang="ko-KR" sz="1100" dirty="0" smtClean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내용</a:t>
            </a:r>
            <a:endParaRPr lang="en-US" altLang="ko-KR" sz="1100" dirty="0" smtClean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작성자</a:t>
            </a:r>
            <a:endParaRPr lang="en-US" altLang="ko-KR" sz="11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215;p7"/>
          <p:cNvSpPr/>
          <p:nvPr/>
        </p:nvSpPr>
        <p:spPr>
          <a:xfrm>
            <a:off x="3401981" y="1611532"/>
            <a:ext cx="8318964" cy="489065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6" name="Google Shape;217;p7"/>
          <p:cNvGraphicFramePr/>
          <p:nvPr>
            <p:extLst>
              <p:ext uri="{D42A27DB-BD31-4B8C-83A1-F6EECF244321}">
                <p14:modId xmlns:p14="http://schemas.microsoft.com/office/powerpoint/2010/main" val="2134318128"/>
              </p:ext>
            </p:extLst>
          </p:nvPr>
        </p:nvGraphicFramePr>
        <p:xfrm>
          <a:off x="3401980" y="1619968"/>
          <a:ext cx="8318964" cy="382300"/>
        </p:xfrm>
        <a:graphic>
          <a:graphicData uri="http://schemas.openxmlformats.org/drawingml/2006/table">
            <a:tbl>
              <a:tblPr firstRow="1" bandRow="1">
                <a:noFill/>
                <a:tableStyleId>{2228B6AE-BDBB-482B-ABC4-57F43FC1D3FC}</a:tableStyleId>
              </a:tblPr>
              <a:tblGrid>
                <a:gridCol w="6712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128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39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68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40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23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/>
                        <a:t>번호</a:t>
                      </a:r>
                      <a:endParaRPr sz="12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u="none" strike="noStrike" cap="none" dirty="0"/>
                        <a:t>제목</a:t>
                      </a:r>
                      <a:endParaRPr sz="12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u="none" strike="noStrike" cap="none" dirty="0"/>
                        <a:t>작성자</a:t>
                      </a:r>
                      <a:endParaRPr sz="12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/>
                        <a:t>작성일</a:t>
                      </a:r>
                      <a:endParaRPr sz="12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/>
                        <a:t>조회수</a:t>
                      </a:r>
                      <a:endParaRPr sz="12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4642860"/>
              </p:ext>
            </p:extLst>
          </p:nvPr>
        </p:nvGraphicFramePr>
        <p:xfrm>
          <a:off x="3418681" y="1978809"/>
          <a:ext cx="8285562" cy="38600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0875">
                  <a:extLst>
                    <a:ext uri="{9D8B030D-6E8A-4147-A177-3AD203B41FA5}">
                      <a16:colId xmlns:a16="http://schemas.microsoft.com/office/drawing/2014/main" val="235043110"/>
                    </a:ext>
                  </a:extLst>
                </a:gridCol>
                <a:gridCol w="4814888">
                  <a:extLst>
                    <a:ext uri="{9D8B030D-6E8A-4147-A177-3AD203B41FA5}">
                      <a16:colId xmlns:a16="http://schemas.microsoft.com/office/drawing/2014/main" val="1973447886"/>
                    </a:ext>
                  </a:extLst>
                </a:gridCol>
                <a:gridCol w="1064419">
                  <a:extLst>
                    <a:ext uri="{9D8B030D-6E8A-4147-A177-3AD203B41FA5}">
                      <a16:colId xmlns:a16="http://schemas.microsoft.com/office/drawing/2014/main" val="2920463975"/>
                    </a:ext>
                  </a:extLst>
                </a:gridCol>
                <a:gridCol w="1107281">
                  <a:extLst>
                    <a:ext uri="{9D8B030D-6E8A-4147-A177-3AD203B41FA5}">
                      <a16:colId xmlns:a16="http://schemas.microsoft.com/office/drawing/2014/main" val="773008987"/>
                    </a:ext>
                  </a:extLst>
                </a:gridCol>
                <a:gridCol w="648099">
                  <a:extLst>
                    <a:ext uri="{9D8B030D-6E8A-4147-A177-3AD203B41FA5}">
                      <a16:colId xmlns:a16="http://schemas.microsoft.com/office/drawing/2014/main" val="2586389090"/>
                    </a:ext>
                  </a:extLst>
                </a:gridCol>
              </a:tblGrid>
              <a:tr h="3860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52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자유게시판</a:t>
                      </a:r>
                      <a:r>
                        <a:rPr lang="en-US" altLang="ko-KR" sz="1200" dirty="0" smtClean="0"/>
                        <a:t>52</a:t>
                      </a:r>
                      <a:r>
                        <a:rPr lang="ko-KR" altLang="en-US" sz="1200" dirty="0" smtClean="0"/>
                        <a:t>입니다</a:t>
                      </a:r>
                      <a:r>
                        <a:rPr lang="en-US" altLang="ko-KR" sz="1200" dirty="0"/>
                        <a:t>[3]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ㅇㅇ</a:t>
                      </a:r>
                      <a:r>
                        <a:rPr lang="en-US" altLang="ko-KR" sz="100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(127.000)</a:t>
                      </a:r>
                      <a:endParaRPr lang="ko-KR" altLang="en-US" sz="100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2023-06-03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20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0083148"/>
                  </a:ext>
                </a:extLst>
              </a:tr>
              <a:tr h="3860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51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자유게시판</a:t>
                      </a:r>
                      <a:r>
                        <a:rPr lang="en-US" altLang="ko-KR" sz="1200" dirty="0" smtClean="0"/>
                        <a:t>51</a:t>
                      </a:r>
                      <a:r>
                        <a:rPr lang="ko-KR" altLang="en-US" sz="1200" dirty="0" err="1" smtClean="0"/>
                        <a:t>입니다입니다입니다입니다입니다</a:t>
                      </a:r>
                      <a:r>
                        <a:rPr lang="en-US" altLang="ko-KR" sz="1200" dirty="0"/>
                        <a:t>…[2]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홍길동</a:t>
                      </a:r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2023-06-03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15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2214967"/>
                  </a:ext>
                </a:extLst>
              </a:tr>
              <a:tr h="3860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50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자유게시판</a:t>
                      </a:r>
                      <a:r>
                        <a:rPr lang="en-US" altLang="ko-KR" sz="1200" dirty="0" smtClean="0"/>
                        <a:t>50</a:t>
                      </a:r>
                      <a:r>
                        <a:rPr lang="ko-KR" altLang="en-US" sz="1200" dirty="0" smtClean="0"/>
                        <a:t>입니다</a:t>
                      </a:r>
                      <a:endParaRPr lang="en-US" altLang="ko-KR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전우치</a:t>
                      </a:r>
                      <a:endParaRPr lang="en-US" altLang="ko-KR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2023-06-01</a:t>
                      </a:r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50</a:t>
                      </a:r>
                      <a:endParaRPr lang="en-US" altLang="ko-KR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6266696"/>
                  </a:ext>
                </a:extLst>
              </a:tr>
              <a:tr h="3860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49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자유게시판</a:t>
                      </a:r>
                      <a:r>
                        <a:rPr lang="en-US" altLang="ko-KR" sz="1200" dirty="0" smtClean="0"/>
                        <a:t>49</a:t>
                      </a:r>
                      <a:r>
                        <a:rPr lang="ko-KR" altLang="en-US" sz="1200" dirty="0" smtClean="0"/>
                        <a:t>입니다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임꺽정</a:t>
                      </a:r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2022-12-31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32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1488241"/>
                  </a:ext>
                </a:extLst>
              </a:tr>
              <a:tr h="3860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48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자유게시판</a:t>
                      </a:r>
                      <a:r>
                        <a:rPr lang="en-US" altLang="ko-KR" sz="1200" dirty="0" smtClean="0"/>
                        <a:t>48</a:t>
                      </a:r>
                      <a:r>
                        <a:rPr lang="ko-KR" altLang="en-US" sz="1200" dirty="0" smtClean="0"/>
                        <a:t>입니다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홍길은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2022-12-25</a:t>
                      </a:r>
                      <a:endParaRPr lang="ko-KR" altLang="en-US" sz="1200" dirty="0" smtClean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51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2234675"/>
                  </a:ext>
                </a:extLst>
              </a:tr>
              <a:tr h="3860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47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자유게시판</a:t>
                      </a:r>
                      <a:r>
                        <a:rPr lang="en-US" altLang="ko-KR" sz="1200" dirty="0" smtClean="0"/>
                        <a:t>47</a:t>
                      </a:r>
                      <a:r>
                        <a:rPr lang="ko-KR" altLang="en-US" sz="1200" dirty="0" smtClean="0"/>
                        <a:t>입니다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홍길금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2022-11-11</a:t>
                      </a:r>
                      <a:endParaRPr lang="ko-KR" altLang="en-US" sz="1200" dirty="0" smtClean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90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084724"/>
                  </a:ext>
                </a:extLst>
              </a:tr>
              <a:tr h="3860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46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자유게시판</a:t>
                      </a:r>
                      <a:r>
                        <a:rPr lang="en-US" altLang="ko-KR" sz="1200" dirty="0" smtClean="0"/>
                        <a:t>46</a:t>
                      </a:r>
                      <a:r>
                        <a:rPr lang="ko-KR" altLang="en-US" sz="1200" dirty="0" smtClean="0"/>
                        <a:t>입니다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김우치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2022-10-04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21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9447903"/>
                  </a:ext>
                </a:extLst>
              </a:tr>
              <a:tr h="3860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45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자유게시판</a:t>
                      </a:r>
                      <a:r>
                        <a:rPr lang="en-US" altLang="ko-KR" sz="1200" dirty="0" smtClean="0"/>
                        <a:t>45</a:t>
                      </a:r>
                      <a:r>
                        <a:rPr lang="ko-KR" altLang="en-US" sz="1200" dirty="0" smtClean="0"/>
                        <a:t>입니다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김꺽정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2022-05-05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13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8090030"/>
                  </a:ext>
                </a:extLst>
              </a:tr>
              <a:tr h="3860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44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자유게시판</a:t>
                      </a:r>
                      <a:r>
                        <a:rPr lang="en-US" altLang="ko-KR" sz="1200" dirty="0" smtClean="0"/>
                        <a:t>44</a:t>
                      </a:r>
                      <a:r>
                        <a:rPr lang="ko-KR" altLang="en-US" sz="1200" dirty="0" smtClean="0"/>
                        <a:t>입니다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박우치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2022-03-01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21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5929375"/>
                  </a:ext>
                </a:extLst>
              </a:tr>
              <a:tr h="3860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43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자유게시판</a:t>
                      </a:r>
                      <a:r>
                        <a:rPr lang="en-US" altLang="ko-KR" sz="1200" dirty="0" smtClean="0"/>
                        <a:t>43</a:t>
                      </a:r>
                      <a:r>
                        <a:rPr lang="ko-KR" altLang="en-US" sz="1200" dirty="0" smtClean="0"/>
                        <a:t>입니다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이우치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2022-02-02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50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6263190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724104" y="6043781"/>
            <a:ext cx="35718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처음</a:t>
            </a:r>
            <a:r>
              <a:rPr lang="en-US" altLang="ko-KR" dirty="0"/>
              <a:t>]  [</a:t>
            </a:r>
            <a:r>
              <a:rPr lang="ko-KR" altLang="en-US" dirty="0"/>
              <a:t>이전</a:t>
            </a:r>
            <a:r>
              <a:rPr lang="en-US" altLang="ko-KR" dirty="0"/>
              <a:t>]  1  2  3  4  5  [</a:t>
            </a:r>
            <a:r>
              <a:rPr lang="ko-KR" altLang="en-US" dirty="0"/>
              <a:t>다음</a:t>
            </a:r>
            <a:r>
              <a:rPr lang="en-US" altLang="ko-KR" dirty="0"/>
              <a:t>]  [</a:t>
            </a:r>
            <a:r>
              <a:rPr lang="ko-KR" altLang="en-US" dirty="0"/>
              <a:t>마지막</a:t>
            </a:r>
            <a:r>
              <a:rPr lang="en-US" altLang="ko-KR" dirty="0"/>
              <a:t>]</a:t>
            </a:r>
            <a:endParaRPr lang="ko-KR" altLang="en-US" dirty="0"/>
          </a:p>
        </p:txBody>
      </p:sp>
      <p:grpSp>
        <p:nvGrpSpPr>
          <p:cNvPr id="22" name="Google Shape;297;p10"/>
          <p:cNvGrpSpPr/>
          <p:nvPr/>
        </p:nvGrpSpPr>
        <p:grpSpPr>
          <a:xfrm>
            <a:off x="8537091" y="1217953"/>
            <a:ext cx="3167152" cy="394125"/>
            <a:chOff x="5020885" y="1166261"/>
            <a:chExt cx="3898669" cy="469493"/>
          </a:xfrm>
        </p:grpSpPr>
        <p:sp>
          <p:nvSpPr>
            <p:cNvPr id="23" name="Google Shape;298;p10"/>
            <p:cNvSpPr/>
            <p:nvPr/>
          </p:nvSpPr>
          <p:spPr>
            <a:xfrm>
              <a:off x="5020885" y="1166261"/>
              <a:ext cx="3898669" cy="459084"/>
            </a:xfrm>
            <a:prstGeom prst="rect">
              <a:avLst/>
            </a:prstGeom>
            <a:solidFill>
              <a:srgbClr val="1E4E79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4" name="Google Shape;299;p10"/>
            <p:cNvSpPr/>
            <p:nvPr/>
          </p:nvSpPr>
          <p:spPr>
            <a:xfrm>
              <a:off x="5079075" y="1236794"/>
              <a:ext cx="3749040" cy="328333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게시판 내 검색</a:t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7" name="Google Shape;300;p10"/>
            <p:cNvSpPr/>
            <p:nvPr/>
          </p:nvSpPr>
          <p:spPr>
            <a:xfrm>
              <a:off x="8283631" y="1174247"/>
              <a:ext cx="91440" cy="459084"/>
            </a:xfrm>
            <a:prstGeom prst="rect">
              <a:avLst/>
            </a:prstGeom>
            <a:solidFill>
              <a:srgbClr val="1E4E79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8" name="Google Shape;301;p10"/>
            <p:cNvSpPr txBox="1"/>
            <p:nvPr/>
          </p:nvSpPr>
          <p:spPr>
            <a:xfrm>
              <a:off x="8329351" y="1195795"/>
              <a:ext cx="498764" cy="4399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Q</a:t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38" name="Google Shape;267;p9"/>
          <p:cNvSpPr/>
          <p:nvPr/>
        </p:nvSpPr>
        <p:spPr>
          <a:xfrm>
            <a:off x="3418681" y="1294949"/>
            <a:ext cx="738093" cy="25449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전체글</a:t>
            </a:r>
            <a:endParaRPr lang="en-US" altLang="ko-KR"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" name="Google Shape;290;p10"/>
          <p:cNvSpPr/>
          <p:nvPr/>
        </p:nvSpPr>
        <p:spPr>
          <a:xfrm>
            <a:off x="10387209" y="5969075"/>
            <a:ext cx="1242752" cy="39077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글 등록</a:t>
            </a: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" name="Google Shape;130;p3"/>
          <p:cNvSpPr txBox="1"/>
          <p:nvPr/>
        </p:nvSpPr>
        <p:spPr>
          <a:xfrm>
            <a:off x="4156774" y="1304675"/>
            <a:ext cx="1044644" cy="246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자유게시판</a:t>
            </a:r>
            <a:endParaRPr sz="10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35" t="8239" b="-1"/>
          <a:stretch/>
        </p:blipFill>
        <p:spPr>
          <a:xfrm>
            <a:off x="8537091" y="1230829"/>
            <a:ext cx="767441" cy="349658"/>
          </a:xfrm>
          <a:prstGeom prst="rect">
            <a:avLst/>
          </a:prstGeom>
        </p:spPr>
      </p:pic>
      <p:sp>
        <p:nvSpPr>
          <p:cNvPr id="29" name="Google Shape;267;p9">
            <a:extLst>
              <a:ext uri="{FF2B5EF4-FFF2-40B4-BE49-F238E27FC236}">
                <a16:creationId xmlns:a16="http://schemas.microsoft.com/office/drawing/2014/main" id="{F864D0EB-FF46-4DDF-873A-5B3FE0D37B4D}"/>
              </a:ext>
            </a:extLst>
          </p:cNvPr>
          <p:cNvSpPr/>
          <p:nvPr/>
        </p:nvSpPr>
        <p:spPr>
          <a:xfrm>
            <a:off x="7911581" y="564583"/>
            <a:ext cx="719273" cy="92378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전체</a:t>
            </a:r>
            <a:endParaRPr lang="en-US" altLang="ko-KR"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제목</a:t>
            </a:r>
            <a:endParaRPr lang="en-US" altLang="ko-KR"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내용</a:t>
            </a:r>
            <a:endParaRPr lang="en-US" altLang="ko-KR"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작성자</a:t>
            </a:r>
            <a:endParaRPr lang="en-US" altLang="ko-KR"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539084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/>
          <p:nvPr/>
        </p:nvSpPr>
        <p:spPr>
          <a:xfrm>
            <a:off x="9785838" y="228725"/>
            <a:ext cx="1935108" cy="3988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5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로그인/로그아웃 | 회원정보</a:t>
            </a:r>
            <a:endParaRPr sz="105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5887423" y="187402"/>
            <a:ext cx="2919048" cy="399121"/>
            <a:chOff x="6119446" y="215577"/>
            <a:chExt cx="2919048" cy="399121"/>
          </a:xfrm>
        </p:grpSpPr>
        <p:sp>
          <p:nvSpPr>
            <p:cNvPr id="92" name="Google Shape;92;p2"/>
            <p:cNvSpPr/>
            <p:nvPr/>
          </p:nvSpPr>
          <p:spPr>
            <a:xfrm>
              <a:off x="6119446" y="230881"/>
              <a:ext cx="2919048" cy="383817"/>
            </a:xfrm>
            <a:prstGeom prst="rect">
              <a:avLst/>
            </a:prstGeom>
            <a:solidFill>
              <a:srgbClr val="1E4E79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6184723" y="279978"/>
              <a:ext cx="2764741" cy="274503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1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통합검색</a:t>
              </a:r>
              <a:endParaRPr sz="11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8466331" y="238867"/>
              <a:ext cx="89030" cy="346001"/>
            </a:xfrm>
            <a:prstGeom prst="rect">
              <a:avLst/>
            </a:prstGeom>
            <a:solidFill>
              <a:srgbClr val="1E4E79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5" name="Google Shape;95;p2"/>
            <p:cNvSpPr txBox="1"/>
            <p:nvPr/>
          </p:nvSpPr>
          <p:spPr>
            <a:xfrm>
              <a:off x="8529172" y="215577"/>
              <a:ext cx="446481" cy="3692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</a:t>
              </a:r>
              <a:r>
                <a:rPr lang="en-US" altLang="ko-KR" sz="11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Q</a:t>
              </a:r>
              <a:endParaRPr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aphicFrame>
        <p:nvGraphicFramePr>
          <p:cNvPr id="96" name="Google Shape;96;p2"/>
          <p:cNvGraphicFramePr/>
          <p:nvPr/>
        </p:nvGraphicFramePr>
        <p:xfrm>
          <a:off x="3401980" y="719666"/>
          <a:ext cx="8318964" cy="370850"/>
        </p:xfrm>
        <a:graphic>
          <a:graphicData uri="http://schemas.openxmlformats.org/drawingml/2006/table">
            <a:tbl>
              <a:tblPr firstRow="1" bandRow="1">
                <a:noFill/>
                <a:tableStyleId>{2228B6AE-BDBB-482B-ABC4-57F43FC1D3FC}</a:tableStyleId>
              </a:tblPr>
              <a:tblGrid>
                <a:gridCol w="13864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64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6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86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864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864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/>
                        <a:t>공지사항</a:t>
                      </a:r>
                      <a:endParaRPr sz="12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/>
                        <a:t>자유게시판</a:t>
                      </a:r>
                      <a:endParaRPr sz="12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/>
                        <a:t>자료실</a:t>
                      </a:r>
                      <a:endParaRPr sz="12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 err="1"/>
                        <a:t>게시판요청</a:t>
                      </a:r>
                      <a:endParaRPr sz="12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/>
                        <a:t>카테고리  게시판</a:t>
                      </a:r>
                      <a:endParaRPr sz="12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 err="1"/>
                        <a:t>QnA</a:t>
                      </a:r>
                      <a:endParaRPr sz="12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0" name="Google Shape;100;p2"/>
          <p:cNvSpPr/>
          <p:nvPr/>
        </p:nvSpPr>
        <p:spPr>
          <a:xfrm>
            <a:off x="188556" y="267337"/>
            <a:ext cx="2997297" cy="3988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자유게시판 </a:t>
            </a:r>
            <a:r>
              <a:rPr lang="ko-KR" altLang="en-US" sz="16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게시글</a:t>
            </a:r>
            <a:r>
              <a:rPr lang="ko-KR" altLang="en-US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16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보기화면</a:t>
            </a:r>
            <a:endParaRPr sz="16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1513" y="34460"/>
            <a:ext cx="1486543" cy="593131"/>
          </a:xfrm>
          <a:prstGeom prst="rect">
            <a:avLst/>
          </a:prstGeom>
        </p:spPr>
      </p:pic>
      <p:sp>
        <p:nvSpPr>
          <p:cNvPr id="14" name="Google Shape;99;p2"/>
          <p:cNvSpPr/>
          <p:nvPr/>
        </p:nvSpPr>
        <p:spPr>
          <a:xfrm>
            <a:off x="200467" y="719666"/>
            <a:ext cx="2985386" cy="5868651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설명</a:t>
            </a:r>
            <a:endParaRPr lang="en-US" altLang="ko-KR" sz="18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자유게시판 등록 폼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bbs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free_view.jsp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회원글일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경우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작성자만 수정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 버튼 활성화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 버튼 </a:t>
            </a:r>
            <a:r>
              <a:rPr lang="ko-KR" altLang="en-US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클릭시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confirm(‘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정말 삭제하시겠습니까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?’)</a:t>
            </a:r>
          </a:p>
          <a:p>
            <a:pPr lvl="0"/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삭제처리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bbs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free_proc_del.jsp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삭제처리 후 목록으로 이동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비회원글일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경우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수정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 버튼 표시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- 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 받는 폼으로 이동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bbs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free_form_pw.jsp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댓글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r>
              <a:rPr lang="ko-KR" altLang="en-US" sz="11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수정 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불가능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en-US" altLang="ko-KR" sz="11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r>
              <a:rPr lang="ko-KR" altLang="en-US" sz="11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 가능</a:t>
            </a:r>
            <a:endParaRPr lang="en-US" altLang="ko-KR" sz="1100" dirty="0" smtClean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en-US" altLang="ko-KR" sz="11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en-US" altLang="ko-KR" sz="1100" dirty="0" err="1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bbs</a:t>
            </a:r>
            <a:r>
              <a:rPr lang="en-US" altLang="ko-KR" sz="11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en-US" altLang="ko-KR" sz="1100" dirty="0" err="1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free_reply_proc_in.jsp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en-US" altLang="ko-KR" sz="11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en-US" altLang="ko-KR" sz="1100" dirty="0" err="1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bbs</a:t>
            </a:r>
            <a:r>
              <a:rPr lang="en-US" altLang="ko-KR" sz="11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en-US" altLang="ko-KR" sz="1100" dirty="0" err="1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free_reply_proc_del.jsp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" name="Google Shape;267;p9"/>
          <p:cNvSpPr/>
          <p:nvPr/>
        </p:nvSpPr>
        <p:spPr>
          <a:xfrm>
            <a:off x="3418681" y="1294949"/>
            <a:ext cx="738093" cy="25449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전체글</a:t>
            </a:r>
            <a:endParaRPr lang="en-US" altLang="ko-KR"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" name="Google Shape;407;p14"/>
          <p:cNvSpPr/>
          <p:nvPr/>
        </p:nvSpPr>
        <p:spPr>
          <a:xfrm>
            <a:off x="3418681" y="1697661"/>
            <a:ext cx="8302263" cy="489065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" name="Google Shape;290;p10"/>
          <p:cNvSpPr/>
          <p:nvPr/>
        </p:nvSpPr>
        <p:spPr>
          <a:xfrm>
            <a:off x="10471127" y="3335638"/>
            <a:ext cx="496200" cy="35435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수정</a:t>
            </a: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" name="Google Shape;292;p10"/>
          <p:cNvSpPr/>
          <p:nvPr/>
        </p:nvSpPr>
        <p:spPr>
          <a:xfrm>
            <a:off x="3717973" y="2349466"/>
            <a:ext cx="7882437" cy="303896"/>
          </a:xfrm>
          <a:prstGeom prst="rect">
            <a:avLst/>
          </a:prstGeom>
          <a:solidFill>
            <a:schemeClr val="lt1"/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12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자유게시글입니다</a:t>
            </a:r>
            <a:r>
              <a:rPr lang="en-US" alt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" name="Google Shape;293;p10"/>
          <p:cNvSpPr/>
          <p:nvPr/>
        </p:nvSpPr>
        <p:spPr>
          <a:xfrm>
            <a:off x="11101753" y="3335638"/>
            <a:ext cx="498657" cy="35435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</a:t>
            </a: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" name="Google Shape;294;p10"/>
          <p:cNvSpPr/>
          <p:nvPr/>
        </p:nvSpPr>
        <p:spPr>
          <a:xfrm>
            <a:off x="3707475" y="2756276"/>
            <a:ext cx="7892935" cy="507692"/>
          </a:xfrm>
          <a:prstGeom prst="rect">
            <a:avLst/>
          </a:prstGeom>
          <a:solidFill>
            <a:schemeClr val="lt1"/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1200" dirty="0" err="1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내용</a:t>
            </a:r>
            <a:r>
              <a:rPr lang="ko-KR" altLang="en-US" sz="1200" dirty="0" err="1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입니다ㅏ</a:t>
            </a: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" name="Google Shape;324;p11"/>
          <p:cNvSpPr/>
          <p:nvPr/>
        </p:nvSpPr>
        <p:spPr>
          <a:xfrm>
            <a:off x="3717973" y="1947616"/>
            <a:ext cx="1442259" cy="323371"/>
          </a:xfrm>
          <a:prstGeom prst="rect">
            <a:avLst/>
          </a:prstGeom>
          <a:solidFill>
            <a:schemeClr val="lt1"/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test1</a:t>
            </a:r>
            <a:r>
              <a:rPr 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" name="Google Shape;364;p12"/>
          <p:cNvSpPr/>
          <p:nvPr/>
        </p:nvSpPr>
        <p:spPr>
          <a:xfrm>
            <a:off x="9293847" y="1977318"/>
            <a:ext cx="2286001" cy="293669"/>
          </a:xfrm>
          <a:prstGeom prst="rect">
            <a:avLst/>
          </a:prstGeom>
          <a:solidFill>
            <a:schemeClr val="lt1"/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2023-06-09</a:t>
            </a: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9" name="Google Shape;428;p15"/>
          <p:cNvSpPr/>
          <p:nvPr/>
        </p:nvSpPr>
        <p:spPr>
          <a:xfrm>
            <a:off x="3773351" y="4012689"/>
            <a:ext cx="7441411" cy="110164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0" name="Google Shape;429;p15"/>
          <p:cNvSpPr/>
          <p:nvPr/>
        </p:nvSpPr>
        <p:spPr>
          <a:xfrm>
            <a:off x="3973207" y="4136569"/>
            <a:ext cx="1322436" cy="341540"/>
          </a:xfrm>
          <a:prstGeom prst="rect">
            <a:avLst/>
          </a:prstGeom>
          <a:solidFill>
            <a:schemeClr val="lt1"/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test1</a:t>
            </a: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1" name="Google Shape;430;p15"/>
          <p:cNvSpPr/>
          <p:nvPr/>
        </p:nvSpPr>
        <p:spPr>
          <a:xfrm>
            <a:off x="3973207" y="4651343"/>
            <a:ext cx="1322436" cy="341540"/>
          </a:xfrm>
          <a:prstGeom prst="rect">
            <a:avLst/>
          </a:prstGeom>
          <a:solidFill>
            <a:schemeClr val="lt1"/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2023-06-09</a:t>
            </a: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2" name="Google Shape;431;p15"/>
          <p:cNvSpPr/>
          <p:nvPr/>
        </p:nvSpPr>
        <p:spPr>
          <a:xfrm>
            <a:off x="5551674" y="4142989"/>
            <a:ext cx="4740347" cy="86051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lgDashDotDot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기존 댓글</a:t>
            </a: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82" name="직선 연결선 81"/>
          <p:cNvCxnSpPr/>
          <p:nvPr/>
        </p:nvCxnSpPr>
        <p:spPr>
          <a:xfrm>
            <a:off x="3418681" y="3778397"/>
            <a:ext cx="83022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3773351" y="3392497"/>
            <a:ext cx="15136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댓글 </a:t>
            </a:r>
            <a:r>
              <a:rPr lang="en-US" altLang="ko-KR" sz="1200" dirty="0"/>
              <a:t>1</a:t>
            </a:r>
            <a:r>
              <a:rPr lang="ko-KR" altLang="en-US" sz="1200" dirty="0"/>
              <a:t>개</a:t>
            </a:r>
          </a:p>
        </p:txBody>
      </p:sp>
      <p:sp>
        <p:nvSpPr>
          <p:cNvPr id="84" name="Google Shape;428;p15"/>
          <p:cNvSpPr/>
          <p:nvPr/>
        </p:nvSpPr>
        <p:spPr>
          <a:xfrm>
            <a:off x="3773351" y="5229617"/>
            <a:ext cx="7441411" cy="110164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5" name="Google Shape;429;p15"/>
          <p:cNvSpPr/>
          <p:nvPr/>
        </p:nvSpPr>
        <p:spPr>
          <a:xfrm>
            <a:off x="3973207" y="5353497"/>
            <a:ext cx="1322436" cy="3415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tx2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닉네임</a:t>
            </a:r>
            <a:endParaRPr sz="1200" dirty="0">
              <a:solidFill>
                <a:schemeClr val="tx2">
                  <a:lumMod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7" name="Google Shape;431;p15"/>
          <p:cNvSpPr/>
          <p:nvPr/>
        </p:nvSpPr>
        <p:spPr>
          <a:xfrm>
            <a:off x="5551675" y="5359917"/>
            <a:ext cx="4740346" cy="86051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tx2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댓글 추가</a:t>
            </a:r>
            <a:endParaRPr sz="1200" dirty="0">
              <a:solidFill>
                <a:schemeClr val="tx2">
                  <a:lumMod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8" name="Google Shape;432;p15"/>
          <p:cNvSpPr/>
          <p:nvPr/>
        </p:nvSpPr>
        <p:spPr>
          <a:xfrm>
            <a:off x="10471127" y="5359917"/>
            <a:ext cx="564529" cy="84989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7" name="Google Shape;296;p10"/>
          <p:cNvSpPr/>
          <p:nvPr/>
        </p:nvSpPr>
        <p:spPr>
          <a:xfrm>
            <a:off x="2031023" y="5435999"/>
            <a:ext cx="2322102" cy="387567"/>
          </a:xfrm>
          <a:prstGeom prst="rect">
            <a:avLst/>
          </a:prstGeom>
          <a:solidFill>
            <a:srgbClr val="C4E0B2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비회원일 경우 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r>
              <a:rPr lang="ko-KR" altLang="en-US" sz="105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닉네임</a:t>
            </a:r>
            <a:r>
              <a:rPr lang="en-US" altLang="ko-KR" sz="105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105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</a:t>
            </a:r>
            <a:endParaRPr lang="en-US" altLang="ko-KR" sz="105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회원일 경우 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닉네임 보여줌</a:t>
            </a:r>
            <a:endParaRPr sz="105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8" name="Google Shape;130;p3"/>
          <p:cNvSpPr txBox="1"/>
          <p:nvPr/>
        </p:nvSpPr>
        <p:spPr>
          <a:xfrm>
            <a:off x="4156774" y="1304675"/>
            <a:ext cx="1044644" cy="246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자유게시판</a:t>
            </a:r>
            <a:endParaRPr sz="10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" name="Google Shape;429;p15"/>
          <p:cNvSpPr/>
          <p:nvPr/>
        </p:nvSpPr>
        <p:spPr>
          <a:xfrm>
            <a:off x="3973207" y="5878892"/>
            <a:ext cx="1322436" cy="3415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 smtClean="0">
                <a:solidFill>
                  <a:schemeClr val="tx2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</a:t>
            </a:r>
            <a:endParaRPr sz="1200" dirty="0">
              <a:solidFill>
                <a:schemeClr val="tx2">
                  <a:lumMod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" name="Google Shape;432;p15"/>
          <p:cNvSpPr/>
          <p:nvPr/>
        </p:nvSpPr>
        <p:spPr>
          <a:xfrm>
            <a:off x="10471127" y="4129435"/>
            <a:ext cx="564529" cy="84989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</a:t>
            </a: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6" name="직선 연결선 35"/>
          <p:cNvCxnSpPr/>
          <p:nvPr/>
        </p:nvCxnSpPr>
        <p:spPr>
          <a:xfrm>
            <a:off x="3868615" y="2290491"/>
            <a:ext cx="785232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868615" y="2349466"/>
            <a:ext cx="785232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3868615" y="2756276"/>
            <a:ext cx="785232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0973010" y="2012795"/>
            <a:ext cx="8184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조회 </a:t>
            </a:r>
            <a:r>
              <a:rPr lang="en-US" altLang="ko-KR" sz="1050" dirty="0" smtClean="0"/>
              <a:t>: 13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18714013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/>
          <p:nvPr/>
        </p:nvSpPr>
        <p:spPr>
          <a:xfrm>
            <a:off x="9785838" y="228725"/>
            <a:ext cx="1935108" cy="3988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5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로그인/로그아웃 | 회원정보</a:t>
            </a:r>
            <a:endParaRPr sz="105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5887423" y="187402"/>
            <a:ext cx="2919048" cy="399121"/>
            <a:chOff x="6119446" y="215577"/>
            <a:chExt cx="2919048" cy="399121"/>
          </a:xfrm>
        </p:grpSpPr>
        <p:sp>
          <p:nvSpPr>
            <p:cNvPr id="92" name="Google Shape;92;p2"/>
            <p:cNvSpPr/>
            <p:nvPr/>
          </p:nvSpPr>
          <p:spPr>
            <a:xfrm>
              <a:off x="6119446" y="230881"/>
              <a:ext cx="2919048" cy="383817"/>
            </a:xfrm>
            <a:prstGeom prst="rect">
              <a:avLst/>
            </a:prstGeom>
            <a:solidFill>
              <a:srgbClr val="1E4E79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6184723" y="279978"/>
              <a:ext cx="2764741" cy="274503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1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통합검색</a:t>
              </a:r>
              <a:endParaRPr sz="11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8466331" y="238867"/>
              <a:ext cx="89030" cy="346001"/>
            </a:xfrm>
            <a:prstGeom prst="rect">
              <a:avLst/>
            </a:prstGeom>
            <a:solidFill>
              <a:srgbClr val="1E4E79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5" name="Google Shape;95;p2"/>
            <p:cNvSpPr txBox="1"/>
            <p:nvPr/>
          </p:nvSpPr>
          <p:spPr>
            <a:xfrm>
              <a:off x="8529172" y="215577"/>
              <a:ext cx="446481" cy="3692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</a:t>
              </a:r>
              <a:r>
                <a:rPr lang="en-US" altLang="ko-KR" sz="11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Q</a:t>
              </a:r>
              <a:endParaRPr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aphicFrame>
        <p:nvGraphicFramePr>
          <p:cNvPr id="96" name="Google Shape;96;p2"/>
          <p:cNvGraphicFramePr/>
          <p:nvPr/>
        </p:nvGraphicFramePr>
        <p:xfrm>
          <a:off x="3401980" y="719666"/>
          <a:ext cx="8318964" cy="370850"/>
        </p:xfrm>
        <a:graphic>
          <a:graphicData uri="http://schemas.openxmlformats.org/drawingml/2006/table">
            <a:tbl>
              <a:tblPr firstRow="1" bandRow="1">
                <a:noFill/>
                <a:tableStyleId>{2228B6AE-BDBB-482B-ABC4-57F43FC1D3FC}</a:tableStyleId>
              </a:tblPr>
              <a:tblGrid>
                <a:gridCol w="13864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64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6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86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864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864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/>
                        <a:t>공지사항</a:t>
                      </a:r>
                      <a:endParaRPr sz="12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/>
                        <a:t>자유게시판</a:t>
                      </a:r>
                      <a:endParaRPr sz="12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/>
                        <a:t>자료실</a:t>
                      </a:r>
                      <a:endParaRPr sz="12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/>
                        <a:t>게시판요청</a:t>
                      </a:r>
                      <a:endParaRPr sz="12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/>
                        <a:t>카테고리  게시판</a:t>
                      </a:r>
                      <a:endParaRPr sz="12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 err="1"/>
                        <a:t>QnA</a:t>
                      </a:r>
                      <a:endParaRPr sz="12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0" name="Google Shape;100;p2"/>
          <p:cNvSpPr/>
          <p:nvPr/>
        </p:nvSpPr>
        <p:spPr>
          <a:xfrm>
            <a:off x="188556" y="267337"/>
            <a:ext cx="2997297" cy="3988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자유게시판 등록 및 수정</a:t>
            </a:r>
            <a:r>
              <a:rPr lang="en-US" altLang="ko-KR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</a:t>
            </a:r>
            <a:r>
              <a:rPr lang="en-US" altLang="ko-KR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sz="16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1513" y="34460"/>
            <a:ext cx="1486543" cy="593131"/>
          </a:xfrm>
          <a:prstGeom prst="rect">
            <a:avLst/>
          </a:prstGeom>
        </p:spPr>
      </p:pic>
      <p:sp>
        <p:nvSpPr>
          <p:cNvPr id="14" name="Google Shape;99;p2"/>
          <p:cNvSpPr/>
          <p:nvPr/>
        </p:nvSpPr>
        <p:spPr>
          <a:xfrm>
            <a:off x="200467" y="719666"/>
            <a:ext cx="2985386" cy="5868651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설명</a:t>
            </a:r>
            <a:endParaRPr lang="en-US" altLang="ko-KR" sz="18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자유게시판 등록 폼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bbs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free_form.jsp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제목이나 내용이 비었을 경우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alert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창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(‘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제목이나 내용이 빈 상태 입니다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확인 후 다시 등록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수정 해주세요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.’)</a:t>
            </a:r>
          </a:p>
          <a:p>
            <a:pPr lvl="0"/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 처리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bbs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free_proc_in.jsp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수정 처리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bbs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free_proc_up.jsp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" name="Google Shape;287;p10"/>
          <p:cNvSpPr/>
          <p:nvPr/>
        </p:nvSpPr>
        <p:spPr>
          <a:xfrm>
            <a:off x="9509760" y="6118166"/>
            <a:ext cx="1242752" cy="45727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글 등록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" name="Google Shape;289;p10"/>
          <p:cNvSpPr/>
          <p:nvPr/>
        </p:nvSpPr>
        <p:spPr>
          <a:xfrm>
            <a:off x="3421513" y="1685925"/>
            <a:ext cx="8299431" cy="488951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" name="Google Shape;290;p10"/>
          <p:cNvSpPr/>
          <p:nvPr/>
        </p:nvSpPr>
        <p:spPr>
          <a:xfrm>
            <a:off x="9509760" y="6109428"/>
            <a:ext cx="1242752" cy="39077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글 등록/ 수정</a:t>
            </a: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" name="Google Shape;291;p10"/>
          <p:cNvSpPr/>
          <p:nvPr/>
        </p:nvSpPr>
        <p:spPr>
          <a:xfrm>
            <a:off x="3707475" y="1925534"/>
            <a:ext cx="540328" cy="37537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제목 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" name="Google Shape;292;p10"/>
          <p:cNvSpPr/>
          <p:nvPr/>
        </p:nvSpPr>
        <p:spPr>
          <a:xfrm>
            <a:off x="4397430" y="1935079"/>
            <a:ext cx="7202979" cy="37537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" name="Google Shape;293;p10"/>
          <p:cNvSpPr/>
          <p:nvPr/>
        </p:nvSpPr>
        <p:spPr>
          <a:xfrm>
            <a:off x="10870277" y="6109428"/>
            <a:ext cx="730133" cy="39077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" name="Google Shape;294;p10"/>
          <p:cNvSpPr/>
          <p:nvPr/>
        </p:nvSpPr>
        <p:spPr>
          <a:xfrm>
            <a:off x="3707475" y="2446941"/>
            <a:ext cx="7892935" cy="35797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내용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" name="Google Shape;267;p9"/>
          <p:cNvSpPr/>
          <p:nvPr/>
        </p:nvSpPr>
        <p:spPr>
          <a:xfrm>
            <a:off x="3418681" y="1294949"/>
            <a:ext cx="738093" cy="25449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전체글</a:t>
            </a:r>
            <a:endParaRPr lang="en-US" altLang="ko-KR"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" name="Google Shape;130;p3"/>
          <p:cNvSpPr txBox="1"/>
          <p:nvPr/>
        </p:nvSpPr>
        <p:spPr>
          <a:xfrm>
            <a:off x="4156774" y="1304675"/>
            <a:ext cx="1044644" cy="246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자유게시판</a:t>
            </a:r>
            <a:endParaRPr sz="10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1960315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/>
          <p:nvPr/>
        </p:nvSpPr>
        <p:spPr>
          <a:xfrm>
            <a:off x="9785838" y="228725"/>
            <a:ext cx="1935108" cy="3988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5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로그인/로그아웃 | 회원정보</a:t>
            </a:r>
            <a:endParaRPr sz="105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5887423" y="187402"/>
            <a:ext cx="2919048" cy="399121"/>
            <a:chOff x="6119446" y="215577"/>
            <a:chExt cx="2919048" cy="399121"/>
          </a:xfrm>
        </p:grpSpPr>
        <p:sp>
          <p:nvSpPr>
            <p:cNvPr id="92" name="Google Shape;92;p2"/>
            <p:cNvSpPr/>
            <p:nvPr/>
          </p:nvSpPr>
          <p:spPr>
            <a:xfrm>
              <a:off x="6119446" y="230881"/>
              <a:ext cx="2919048" cy="383817"/>
            </a:xfrm>
            <a:prstGeom prst="rect">
              <a:avLst/>
            </a:prstGeom>
            <a:solidFill>
              <a:srgbClr val="1E4E79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6184723" y="279978"/>
              <a:ext cx="2764741" cy="274503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1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통합검색</a:t>
              </a:r>
              <a:endParaRPr sz="11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8466331" y="238867"/>
              <a:ext cx="89030" cy="346001"/>
            </a:xfrm>
            <a:prstGeom prst="rect">
              <a:avLst/>
            </a:prstGeom>
            <a:solidFill>
              <a:srgbClr val="1E4E79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5" name="Google Shape;95;p2"/>
            <p:cNvSpPr txBox="1"/>
            <p:nvPr/>
          </p:nvSpPr>
          <p:spPr>
            <a:xfrm>
              <a:off x="8529172" y="215577"/>
              <a:ext cx="446481" cy="3692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</a:t>
              </a:r>
              <a:r>
                <a:rPr lang="en-US" altLang="ko-KR" sz="11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Q</a:t>
              </a:r>
              <a:endParaRPr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aphicFrame>
        <p:nvGraphicFramePr>
          <p:cNvPr id="96" name="Google Shape;96;p2"/>
          <p:cNvGraphicFramePr/>
          <p:nvPr/>
        </p:nvGraphicFramePr>
        <p:xfrm>
          <a:off x="3401980" y="719666"/>
          <a:ext cx="8318964" cy="370850"/>
        </p:xfrm>
        <a:graphic>
          <a:graphicData uri="http://schemas.openxmlformats.org/drawingml/2006/table">
            <a:tbl>
              <a:tblPr firstRow="1" bandRow="1">
                <a:noFill/>
                <a:tableStyleId>{2228B6AE-BDBB-482B-ABC4-57F43FC1D3FC}</a:tableStyleId>
              </a:tblPr>
              <a:tblGrid>
                <a:gridCol w="13864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64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6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86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864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864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/>
                        <a:t>공지사항</a:t>
                      </a:r>
                      <a:endParaRPr sz="12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/>
                        <a:t>자유게시판</a:t>
                      </a:r>
                      <a:endParaRPr sz="12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/>
                        <a:t>자료실</a:t>
                      </a:r>
                      <a:endParaRPr sz="12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/>
                        <a:t>게시판요청</a:t>
                      </a:r>
                      <a:endParaRPr sz="12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/>
                        <a:t>카테고리  게시판</a:t>
                      </a:r>
                      <a:endParaRPr sz="12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 err="1"/>
                        <a:t>QnA</a:t>
                      </a:r>
                      <a:endParaRPr sz="12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0" name="Google Shape;100;p2"/>
          <p:cNvSpPr/>
          <p:nvPr/>
        </p:nvSpPr>
        <p:spPr>
          <a:xfrm>
            <a:off x="188556" y="267337"/>
            <a:ext cx="2997297" cy="3988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ko-KR" altLang="en-US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자유게시판 등록</a:t>
            </a:r>
            <a:r>
              <a:rPr lang="en-US" altLang="ko-KR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비회원</a:t>
            </a:r>
            <a:r>
              <a:rPr lang="en-US" altLang="ko-KR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lang="ko-KR" altLang="en-US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1513" y="34460"/>
            <a:ext cx="1486543" cy="593131"/>
          </a:xfrm>
          <a:prstGeom prst="rect">
            <a:avLst/>
          </a:prstGeom>
        </p:spPr>
      </p:pic>
      <p:sp>
        <p:nvSpPr>
          <p:cNvPr id="14" name="Google Shape;99;p2"/>
          <p:cNvSpPr/>
          <p:nvPr/>
        </p:nvSpPr>
        <p:spPr>
          <a:xfrm>
            <a:off x="200467" y="719666"/>
            <a:ext cx="2985386" cy="5868651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설명</a:t>
            </a:r>
            <a:endParaRPr lang="en-US" altLang="ko-KR" sz="18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자유게시판 등록 폼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bbs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free_form.jsp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닉네임에 기본값으로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‘</a:t>
            </a:r>
            <a:r>
              <a:rPr lang="ko-KR" altLang="en-US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ㅇㅇ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’</a:t>
            </a:r>
          </a:p>
          <a:p>
            <a:pPr lvl="0"/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r>
              <a:rPr lang="ko-KR" altLang="en-US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자이상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아닐 시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alert(‘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비밀번호를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r>
              <a:rPr lang="ko-KR" altLang="en-US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자이상으로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설정해 주세요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.’ 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메시지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</a:p>
          <a:p>
            <a:pPr lvl="0"/>
            <a:endParaRPr lang="en-US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제목이나 내용이 비었을 경우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alert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창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(‘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제목이나 내용이 빈 상태 입니다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확인 후 다시 등록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수정 해주세요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.’)</a:t>
            </a:r>
          </a:p>
          <a:p>
            <a:pPr lvl="0"/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 처리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bbs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free_proc_in.jsp</a:t>
            </a:r>
            <a:endParaRPr lang="en-US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" name="Google Shape;287;p10"/>
          <p:cNvSpPr/>
          <p:nvPr/>
        </p:nvSpPr>
        <p:spPr>
          <a:xfrm>
            <a:off x="9509760" y="6118166"/>
            <a:ext cx="1242752" cy="45727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글 등록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" name="Google Shape;289;p10"/>
          <p:cNvSpPr/>
          <p:nvPr/>
        </p:nvSpPr>
        <p:spPr>
          <a:xfrm>
            <a:off x="3421513" y="1685925"/>
            <a:ext cx="8299431" cy="488951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" name="Google Shape;290;p10"/>
          <p:cNvSpPr/>
          <p:nvPr/>
        </p:nvSpPr>
        <p:spPr>
          <a:xfrm>
            <a:off x="9953624" y="6109428"/>
            <a:ext cx="798887" cy="39077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" name="Google Shape;291;p10"/>
          <p:cNvSpPr/>
          <p:nvPr/>
        </p:nvSpPr>
        <p:spPr>
          <a:xfrm>
            <a:off x="3707476" y="2434676"/>
            <a:ext cx="540328" cy="37537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제목 </a:t>
            </a: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" name="Google Shape;292;p10"/>
          <p:cNvSpPr/>
          <p:nvPr/>
        </p:nvSpPr>
        <p:spPr>
          <a:xfrm>
            <a:off x="4397431" y="2444221"/>
            <a:ext cx="7202979" cy="37537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" name="Google Shape;293;p10"/>
          <p:cNvSpPr/>
          <p:nvPr/>
        </p:nvSpPr>
        <p:spPr>
          <a:xfrm>
            <a:off x="10870277" y="6109428"/>
            <a:ext cx="730133" cy="39077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" name="Google Shape;294;p10"/>
          <p:cNvSpPr/>
          <p:nvPr/>
        </p:nvSpPr>
        <p:spPr>
          <a:xfrm>
            <a:off x="3707475" y="2927948"/>
            <a:ext cx="7892935" cy="309869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내용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" name="Google Shape;267;p9"/>
          <p:cNvSpPr/>
          <p:nvPr/>
        </p:nvSpPr>
        <p:spPr>
          <a:xfrm>
            <a:off x="3418681" y="1294949"/>
            <a:ext cx="738093" cy="25449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전체글</a:t>
            </a:r>
            <a:endParaRPr lang="en-US" altLang="ko-KR"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" name="Google Shape;324;p11"/>
          <p:cNvSpPr/>
          <p:nvPr/>
        </p:nvSpPr>
        <p:spPr>
          <a:xfrm>
            <a:off x="3717973" y="1947616"/>
            <a:ext cx="1442259" cy="37537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ㅇㅇ</a:t>
            </a:r>
            <a:r>
              <a:rPr 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" name="Google Shape;325;p11"/>
          <p:cNvSpPr/>
          <p:nvPr/>
        </p:nvSpPr>
        <p:spPr>
          <a:xfrm>
            <a:off x="5359737" y="1957161"/>
            <a:ext cx="2286001" cy="37537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dirty="0">
                <a:solidFill>
                  <a:schemeClr val="tx2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 비밀번호</a:t>
            </a:r>
            <a:endParaRPr sz="1200" dirty="0">
              <a:solidFill>
                <a:schemeClr val="tx2">
                  <a:lumMod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" name="Google Shape;130;p3"/>
          <p:cNvSpPr txBox="1"/>
          <p:nvPr/>
        </p:nvSpPr>
        <p:spPr>
          <a:xfrm>
            <a:off x="4156774" y="1304675"/>
            <a:ext cx="1044644" cy="246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자유게시판</a:t>
            </a:r>
            <a:endParaRPr sz="10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8279867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/>
          <p:nvPr/>
        </p:nvSpPr>
        <p:spPr>
          <a:xfrm>
            <a:off x="9785838" y="228725"/>
            <a:ext cx="1935108" cy="3988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5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로그인/로그아웃 | 회원정보</a:t>
            </a:r>
            <a:endParaRPr sz="105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5887423" y="187402"/>
            <a:ext cx="2919048" cy="399121"/>
            <a:chOff x="6119446" y="215577"/>
            <a:chExt cx="2919048" cy="399121"/>
          </a:xfrm>
        </p:grpSpPr>
        <p:sp>
          <p:nvSpPr>
            <p:cNvPr id="92" name="Google Shape;92;p2"/>
            <p:cNvSpPr/>
            <p:nvPr/>
          </p:nvSpPr>
          <p:spPr>
            <a:xfrm>
              <a:off x="6119446" y="230881"/>
              <a:ext cx="2919048" cy="383817"/>
            </a:xfrm>
            <a:prstGeom prst="rect">
              <a:avLst/>
            </a:prstGeom>
            <a:solidFill>
              <a:srgbClr val="1E4E79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6184723" y="279978"/>
              <a:ext cx="2764741" cy="274503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1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통합검색</a:t>
              </a:r>
              <a:endParaRPr sz="11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8466331" y="238867"/>
              <a:ext cx="89030" cy="346001"/>
            </a:xfrm>
            <a:prstGeom prst="rect">
              <a:avLst/>
            </a:prstGeom>
            <a:solidFill>
              <a:srgbClr val="1E4E79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5" name="Google Shape;95;p2"/>
            <p:cNvSpPr txBox="1"/>
            <p:nvPr/>
          </p:nvSpPr>
          <p:spPr>
            <a:xfrm>
              <a:off x="8529172" y="215577"/>
              <a:ext cx="446481" cy="3692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</a:t>
              </a:r>
              <a:r>
                <a:rPr lang="en-US" altLang="ko-KR" sz="11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Q</a:t>
              </a:r>
              <a:endParaRPr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aphicFrame>
        <p:nvGraphicFramePr>
          <p:cNvPr id="96" name="Google Shape;96;p2"/>
          <p:cNvGraphicFramePr/>
          <p:nvPr/>
        </p:nvGraphicFramePr>
        <p:xfrm>
          <a:off x="3401980" y="719666"/>
          <a:ext cx="8318964" cy="370850"/>
        </p:xfrm>
        <a:graphic>
          <a:graphicData uri="http://schemas.openxmlformats.org/drawingml/2006/table">
            <a:tbl>
              <a:tblPr firstRow="1" bandRow="1">
                <a:noFill/>
                <a:tableStyleId>{2228B6AE-BDBB-482B-ABC4-57F43FC1D3FC}</a:tableStyleId>
              </a:tblPr>
              <a:tblGrid>
                <a:gridCol w="13864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64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6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86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864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864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/>
                        <a:t>공지사항</a:t>
                      </a:r>
                      <a:endParaRPr sz="12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/>
                        <a:t>자유게시판</a:t>
                      </a:r>
                      <a:endParaRPr sz="12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/>
                        <a:t>자료실</a:t>
                      </a:r>
                      <a:endParaRPr sz="12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/>
                        <a:t>게시판요청</a:t>
                      </a:r>
                      <a:endParaRPr sz="12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/>
                        <a:t>카테고리  게시판</a:t>
                      </a:r>
                      <a:endParaRPr sz="12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 err="1"/>
                        <a:t>QnA</a:t>
                      </a:r>
                      <a:endParaRPr sz="12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0" name="Google Shape;100;p2"/>
          <p:cNvSpPr/>
          <p:nvPr/>
        </p:nvSpPr>
        <p:spPr>
          <a:xfrm>
            <a:off x="188556" y="187402"/>
            <a:ext cx="2997297" cy="47880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ko-KR" altLang="en-US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자유게시판 수정</a:t>
            </a:r>
            <a:r>
              <a:rPr lang="en-US" altLang="ko-KR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altLang="en-US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 비회원 비밀번호 확인 폼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1513" y="34460"/>
            <a:ext cx="1486543" cy="593131"/>
          </a:xfrm>
          <a:prstGeom prst="rect">
            <a:avLst/>
          </a:prstGeom>
        </p:spPr>
      </p:pic>
      <p:sp>
        <p:nvSpPr>
          <p:cNvPr id="14" name="Google Shape;99;p2"/>
          <p:cNvSpPr/>
          <p:nvPr/>
        </p:nvSpPr>
        <p:spPr>
          <a:xfrm>
            <a:off x="200467" y="719666"/>
            <a:ext cx="2985386" cy="5868651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설명</a:t>
            </a:r>
            <a:endParaRPr lang="en-US" altLang="ko-KR" sz="18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r>
              <a:rPr lang="ko-KR" altLang="en-US"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자유게시판 수정</a:t>
            </a:r>
            <a:r>
              <a:rPr lang="en-US" altLang="ko-KR"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altLang="en-US"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 비회원 비밀번호 확인 폼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bbs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free_form_pw.jsp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확인버튼 누를 시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- 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수정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r>
              <a:rPr lang="ko-KR" altLang="en-US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수정폼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bbs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free_proc_up.jsp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- 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confirm(‘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정말 삭제하시겠습니까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?’)</a:t>
            </a:r>
          </a:p>
          <a:p>
            <a:pPr lvl="0"/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삭제처리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bbs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free_proc_del.jsp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삭제처리 후 목록으로 이동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" name="Google Shape;267;p9"/>
          <p:cNvSpPr/>
          <p:nvPr/>
        </p:nvSpPr>
        <p:spPr>
          <a:xfrm>
            <a:off x="3418681" y="1294949"/>
            <a:ext cx="738093" cy="25449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전체글</a:t>
            </a:r>
            <a:endParaRPr lang="en-US" altLang="ko-KR"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" name="Google Shape;378;p13"/>
          <p:cNvSpPr/>
          <p:nvPr/>
        </p:nvSpPr>
        <p:spPr>
          <a:xfrm>
            <a:off x="3418681" y="1658624"/>
            <a:ext cx="8302263" cy="492969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388;p13"/>
          <p:cNvSpPr/>
          <p:nvPr/>
        </p:nvSpPr>
        <p:spPr>
          <a:xfrm>
            <a:off x="4960690" y="2355354"/>
            <a:ext cx="5386650" cy="273642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" name="Google Shape;389;p13"/>
          <p:cNvSpPr/>
          <p:nvPr/>
        </p:nvSpPr>
        <p:spPr>
          <a:xfrm>
            <a:off x="6417497" y="2879994"/>
            <a:ext cx="2288079" cy="42454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비밀번호를 입력하세요.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" name="Google Shape;390;p13"/>
          <p:cNvSpPr/>
          <p:nvPr/>
        </p:nvSpPr>
        <p:spPr>
          <a:xfrm>
            <a:off x="6119277" y="3517179"/>
            <a:ext cx="2881401" cy="37537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" name="Google Shape;391;p13"/>
          <p:cNvSpPr/>
          <p:nvPr/>
        </p:nvSpPr>
        <p:spPr>
          <a:xfrm>
            <a:off x="6119277" y="4167824"/>
            <a:ext cx="1442259" cy="37537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취소 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" name="Google Shape;392;p13"/>
          <p:cNvSpPr/>
          <p:nvPr/>
        </p:nvSpPr>
        <p:spPr>
          <a:xfrm>
            <a:off x="7682075" y="4167824"/>
            <a:ext cx="1442259" cy="37537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확인 </a:t>
            </a: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1573664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/>
          <p:nvPr/>
        </p:nvSpPr>
        <p:spPr>
          <a:xfrm>
            <a:off x="9785838" y="228725"/>
            <a:ext cx="1935108" cy="3988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5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로그인/로그아웃 | 회원정보</a:t>
            </a:r>
            <a:endParaRPr sz="105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5887423" y="187402"/>
            <a:ext cx="2919048" cy="399121"/>
            <a:chOff x="6119446" y="215577"/>
            <a:chExt cx="2919048" cy="399121"/>
          </a:xfrm>
        </p:grpSpPr>
        <p:sp>
          <p:nvSpPr>
            <p:cNvPr id="92" name="Google Shape;92;p2"/>
            <p:cNvSpPr/>
            <p:nvPr/>
          </p:nvSpPr>
          <p:spPr>
            <a:xfrm>
              <a:off x="6119446" y="230881"/>
              <a:ext cx="2919048" cy="383817"/>
            </a:xfrm>
            <a:prstGeom prst="rect">
              <a:avLst/>
            </a:prstGeom>
            <a:solidFill>
              <a:srgbClr val="1E4E79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6184723" y="279978"/>
              <a:ext cx="2764741" cy="274503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1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통합검색</a:t>
              </a:r>
              <a:endParaRPr sz="11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8466331" y="238867"/>
              <a:ext cx="89030" cy="346001"/>
            </a:xfrm>
            <a:prstGeom prst="rect">
              <a:avLst/>
            </a:prstGeom>
            <a:solidFill>
              <a:srgbClr val="1E4E79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5" name="Google Shape;95;p2"/>
            <p:cNvSpPr txBox="1"/>
            <p:nvPr/>
          </p:nvSpPr>
          <p:spPr>
            <a:xfrm>
              <a:off x="8529172" y="215577"/>
              <a:ext cx="446481" cy="3692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</a:t>
              </a:r>
              <a:r>
                <a:rPr lang="en-US" altLang="ko-KR" sz="11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Q</a:t>
              </a:r>
              <a:endParaRPr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aphicFrame>
        <p:nvGraphicFramePr>
          <p:cNvPr id="96" name="Google Shape;96;p2"/>
          <p:cNvGraphicFramePr/>
          <p:nvPr/>
        </p:nvGraphicFramePr>
        <p:xfrm>
          <a:off x="3401980" y="719666"/>
          <a:ext cx="8318964" cy="370850"/>
        </p:xfrm>
        <a:graphic>
          <a:graphicData uri="http://schemas.openxmlformats.org/drawingml/2006/table">
            <a:tbl>
              <a:tblPr firstRow="1" bandRow="1">
                <a:noFill/>
                <a:tableStyleId>{2228B6AE-BDBB-482B-ABC4-57F43FC1D3FC}</a:tableStyleId>
              </a:tblPr>
              <a:tblGrid>
                <a:gridCol w="13864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64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6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86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864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864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/>
                        <a:t>공지사항</a:t>
                      </a:r>
                      <a:endParaRPr sz="12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/>
                        <a:t>자유게시판</a:t>
                      </a:r>
                      <a:endParaRPr sz="12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/>
                        <a:t>자료실</a:t>
                      </a:r>
                      <a:endParaRPr sz="12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/>
                        <a:t>게시판요청</a:t>
                      </a:r>
                      <a:endParaRPr sz="12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/>
                        <a:t>카테고리  게시판</a:t>
                      </a:r>
                      <a:endParaRPr sz="12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 err="1"/>
                        <a:t>QnA</a:t>
                      </a:r>
                      <a:endParaRPr sz="12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0" name="Google Shape;100;p2"/>
          <p:cNvSpPr/>
          <p:nvPr/>
        </p:nvSpPr>
        <p:spPr>
          <a:xfrm>
            <a:off x="188556" y="267337"/>
            <a:ext cx="2997297" cy="3988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ko-KR" altLang="en-US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자유게시판 수정</a:t>
            </a:r>
            <a:r>
              <a:rPr lang="en-US" altLang="ko-KR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비회원</a:t>
            </a:r>
            <a:r>
              <a:rPr lang="en-US" altLang="ko-KR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lang="ko-KR" altLang="en-US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1513" y="34460"/>
            <a:ext cx="1486543" cy="593131"/>
          </a:xfrm>
          <a:prstGeom prst="rect">
            <a:avLst/>
          </a:prstGeom>
        </p:spPr>
      </p:pic>
      <p:sp>
        <p:nvSpPr>
          <p:cNvPr id="14" name="Google Shape;99;p2"/>
          <p:cNvSpPr/>
          <p:nvPr/>
        </p:nvSpPr>
        <p:spPr>
          <a:xfrm>
            <a:off x="200467" y="719666"/>
            <a:ext cx="2985386" cy="5868651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설명</a:t>
            </a:r>
            <a:endParaRPr lang="en-US" altLang="ko-KR" sz="18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자유게시판 수정 폼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bbs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free_form.jsp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제목이나 내용이 비었을 경우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alert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창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(‘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제목이나 내용이 빈 상태 입니다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확인 후 다시 등록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수정 해주세요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.’)</a:t>
            </a:r>
          </a:p>
          <a:p>
            <a:pPr lvl="0"/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수정 처리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bbs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free_proc_up.jsp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en-US" sz="11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*</a:t>
            </a:r>
            <a:r>
              <a:rPr lang="ko-KR" altLang="en-US" sz="11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수정을 해도 작성일은 글 </a:t>
            </a:r>
            <a:r>
              <a:rPr lang="ko-KR" altLang="en-US" sz="1100" dirty="0" err="1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등록날짜로</a:t>
            </a:r>
            <a:r>
              <a:rPr lang="ko-KR" altLang="en-US" sz="11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되어있음 </a:t>
            </a:r>
            <a:endParaRPr lang="en-US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" name="Google Shape;287;p10"/>
          <p:cNvSpPr/>
          <p:nvPr/>
        </p:nvSpPr>
        <p:spPr>
          <a:xfrm>
            <a:off x="9509760" y="6118166"/>
            <a:ext cx="1242752" cy="45727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글 등록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" name="Google Shape;289;p10"/>
          <p:cNvSpPr/>
          <p:nvPr/>
        </p:nvSpPr>
        <p:spPr>
          <a:xfrm>
            <a:off x="3421513" y="1685925"/>
            <a:ext cx="8299431" cy="488951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" name="Google Shape;290;p10"/>
          <p:cNvSpPr/>
          <p:nvPr/>
        </p:nvSpPr>
        <p:spPr>
          <a:xfrm>
            <a:off x="9509760" y="6109428"/>
            <a:ext cx="1242752" cy="39077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수정</a:t>
            </a: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" name="Google Shape;291;p10"/>
          <p:cNvSpPr/>
          <p:nvPr/>
        </p:nvSpPr>
        <p:spPr>
          <a:xfrm>
            <a:off x="3707476" y="2434676"/>
            <a:ext cx="540328" cy="37537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제목 </a:t>
            </a: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" name="Google Shape;292;p10"/>
          <p:cNvSpPr/>
          <p:nvPr/>
        </p:nvSpPr>
        <p:spPr>
          <a:xfrm>
            <a:off x="4397431" y="2444221"/>
            <a:ext cx="7202979" cy="37537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" name="Google Shape;293;p10"/>
          <p:cNvSpPr/>
          <p:nvPr/>
        </p:nvSpPr>
        <p:spPr>
          <a:xfrm>
            <a:off x="10870277" y="6109428"/>
            <a:ext cx="730133" cy="39077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" name="Google Shape;294;p10"/>
          <p:cNvSpPr/>
          <p:nvPr/>
        </p:nvSpPr>
        <p:spPr>
          <a:xfrm>
            <a:off x="3707475" y="2927948"/>
            <a:ext cx="7892935" cy="309869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내용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" name="Google Shape;267;p9"/>
          <p:cNvSpPr/>
          <p:nvPr/>
        </p:nvSpPr>
        <p:spPr>
          <a:xfrm>
            <a:off x="3418681" y="1294949"/>
            <a:ext cx="738093" cy="25449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전체글</a:t>
            </a:r>
            <a:endParaRPr lang="en-US" altLang="ko-KR"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" name="Google Shape;324;p11"/>
          <p:cNvSpPr/>
          <p:nvPr/>
        </p:nvSpPr>
        <p:spPr>
          <a:xfrm>
            <a:off x="3717973" y="1947616"/>
            <a:ext cx="1442259" cy="375378"/>
          </a:xfrm>
          <a:prstGeom prst="rect">
            <a:avLst/>
          </a:prstGeom>
          <a:solidFill>
            <a:schemeClr val="lt1"/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ㅇㅇ</a:t>
            </a:r>
            <a:r>
              <a:rPr 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" name="Google Shape;364;p12"/>
          <p:cNvSpPr/>
          <p:nvPr/>
        </p:nvSpPr>
        <p:spPr>
          <a:xfrm>
            <a:off x="9293847" y="1977318"/>
            <a:ext cx="2286001" cy="375378"/>
          </a:xfrm>
          <a:prstGeom prst="rect">
            <a:avLst/>
          </a:prstGeom>
          <a:solidFill>
            <a:schemeClr val="lt1"/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2023-06-09</a:t>
            </a: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130;p3"/>
          <p:cNvSpPr txBox="1"/>
          <p:nvPr/>
        </p:nvSpPr>
        <p:spPr>
          <a:xfrm>
            <a:off x="4156774" y="1304675"/>
            <a:ext cx="1044644" cy="246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자유게시판</a:t>
            </a:r>
            <a:endParaRPr sz="10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6971740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/>
          <p:nvPr/>
        </p:nvSpPr>
        <p:spPr>
          <a:xfrm>
            <a:off x="9785838" y="228725"/>
            <a:ext cx="1935108" cy="3988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5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로그인/로그아웃 | 회원정보</a:t>
            </a:r>
            <a:endParaRPr sz="105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5887423" y="187402"/>
            <a:ext cx="2919048" cy="399121"/>
            <a:chOff x="6119446" y="215577"/>
            <a:chExt cx="2919048" cy="399121"/>
          </a:xfrm>
        </p:grpSpPr>
        <p:sp>
          <p:nvSpPr>
            <p:cNvPr id="92" name="Google Shape;92;p2"/>
            <p:cNvSpPr/>
            <p:nvPr/>
          </p:nvSpPr>
          <p:spPr>
            <a:xfrm>
              <a:off x="6119446" y="230881"/>
              <a:ext cx="2919048" cy="383817"/>
            </a:xfrm>
            <a:prstGeom prst="rect">
              <a:avLst/>
            </a:prstGeom>
            <a:solidFill>
              <a:srgbClr val="1E4E79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6184723" y="279978"/>
              <a:ext cx="2764741" cy="274503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1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통합검색</a:t>
              </a:r>
              <a:endParaRPr sz="11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8466331" y="238867"/>
              <a:ext cx="89030" cy="346001"/>
            </a:xfrm>
            <a:prstGeom prst="rect">
              <a:avLst/>
            </a:prstGeom>
            <a:solidFill>
              <a:srgbClr val="1E4E79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5" name="Google Shape;95;p2"/>
            <p:cNvSpPr txBox="1"/>
            <p:nvPr/>
          </p:nvSpPr>
          <p:spPr>
            <a:xfrm>
              <a:off x="8529172" y="215577"/>
              <a:ext cx="446481" cy="3692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</a:t>
              </a:r>
              <a:r>
                <a:rPr lang="en-US" altLang="ko-KR" sz="11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Q</a:t>
              </a:r>
              <a:endParaRPr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aphicFrame>
        <p:nvGraphicFramePr>
          <p:cNvPr id="96" name="Google Shape;96;p2"/>
          <p:cNvGraphicFramePr/>
          <p:nvPr/>
        </p:nvGraphicFramePr>
        <p:xfrm>
          <a:off x="3401980" y="719666"/>
          <a:ext cx="8318964" cy="370850"/>
        </p:xfrm>
        <a:graphic>
          <a:graphicData uri="http://schemas.openxmlformats.org/drawingml/2006/table">
            <a:tbl>
              <a:tblPr firstRow="1" bandRow="1">
                <a:noFill/>
                <a:tableStyleId>{2228B6AE-BDBB-482B-ABC4-57F43FC1D3FC}</a:tableStyleId>
              </a:tblPr>
              <a:tblGrid>
                <a:gridCol w="13864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64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6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86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864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864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/>
                        <a:t>공지사항</a:t>
                      </a:r>
                      <a:endParaRPr sz="12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/>
                        <a:t>자유게시판</a:t>
                      </a:r>
                      <a:endParaRPr sz="12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/>
                        <a:t>자료실</a:t>
                      </a:r>
                      <a:endParaRPr sz="12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/>
                        <a:t>게시판요청</a:t>
                      </a:r>
                      <a:endParaRPr sz="12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/>
                        <a:t>카테고리  게시판</a:t>
                      </a:r>
                      <a:endParaRPr sz="12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 err="1"/>
                        <a:t>QnA</a:t>
                      </a:r>
                      <a:endParaRPr sz="12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0" name="Google Shape;100;p2"/>
          <p:cNvSpPr/>
          <p:nvPr/>
        </p:nvSpPr>
        <p:spPr>
          <a:xfrm>
            <a:off x="188556" y="267337"/>
            <a:ext cx="2997297" cy="3988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자료실 목록</a:t>
            </a:r>
            <a:endParaRPr sz="16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1513" y="34460"/>
            <a:ext cx="1486543" cy="593131"/>
          </a:xfrm>
          <a:prstGeom prst="rect">
            <a:avLst/>
          </a:prstGeom>
        </p:spPr>
      </p:pic>
      <p:sp>
        <p:nvSpPr>
          <p:cNvPr id="14" name="Google Shape;99;p2"/>
          <p:cNvSpPr/>
          <p:nvPr/>
        </p:nvSpPr>
        <p:spPr>
          <a:xfrm>
            <a:off x="200467" y="719666"/>
            <a:ext cx="2985386" cy="5868651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설명</a:t>
            </a:r>
            <a:endParaRPr lang="en-US" altLang="ko-KR" sz="18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자료실 목록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/</a:t>
            </a:r>
            <a:r>
              <a:rPr lang="en-US" altLang="ko-KR" sz="1100" dirty="0" err="1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bbs</a:t>
            </a:r>
            <a:r>
              <a:rPr lang="en-US" altLang="ko-KR" sz="11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en-US" altLang="ko-KR" sz="1100" dirty="0" err="1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pds_list.jsp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한 페이지당 </a:t>
            </a:r>
            <a:r>
              <a:rPr lang="ko-KR" altLang="en-US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게시글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10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 까지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한 화면당 페이지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 까지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자료글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제목 </a:t>
            </a:r>
            <a:r>
              <a:rPr lang="ko-KR" altLang="en-US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클릭시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/</a:t>
            </a:r>
            <a:r>
              <a:rPr lang="en-US" altLang="ko-KR" sz="1100" dirty="0" err="1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bbs</a:t>
            </a:r>
            <a:r>
              <a:rPr lang="en-US" altLang="ko-KR" sz="11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en-US" altLang="ko-KR" sz="1100" dirty="0" err="1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pds_view.jsp</a:t>
            </a:r>
            <a:endParaRPr lang="en-US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r>
              <a:rPr lang="ko-KR" altLang="en-US" sz="1100" dirty="0" err="1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콤보박스</a:t>
            </a:r>
            <a:endParaRPr lang="en-US" altLang="ko-KR" sz="1100" dirty="0" smtClean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전체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제목</a:t>
            </a:r>
            <a:endParaRPr lang="en-US" altLang="ko-KR" sz="1100" dirty="0" smtClean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내용</a:t>
            </a:r>
            <a:endParaRPr lang="en-US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215;p7"/>
          <p:cNvSpPr/>
          <p:nvPr/>
        </p:nvSpPr>
        <p:spPr>
          <a:xfrm>
            <a:off x="3401981" y="1611532"/>
            <a:ext cx="8318964" cy="489065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6" name="Google Shape;217;p7"/>
          <p:cNvGraphicFramePr/>
          <p:nvPr/>
        </p:nvGraphicFramePr>
        <p:xfrm>
          <a:off x="3401980" y="1619968"/>
          <a:ext cx="8318964" cy="382300"/>
        </p:xfrm>
        <a:graphic>
          <a:graphicData uri="http://schemas.openxmlformats.org/drawingml/2006/table">
            <a:tbl>
              <a:tblPr firstRow="1" bandRow="1">
                <a:noFill/>
                <a:tableStyleId>{2228B6AE-BDBB-482B-ABC4-57F43FC1D3FC}</a:tableStyleId>
              </a:tblPr>
              <a:tblGrid>
                <a:gridCol w="6712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128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39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68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40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23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/>
                        <a:t>번호</a:t>
                      </a:r>
                      <a:endParaRPr sz="12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u="none" strike="noStrike" cap="none" dirty="0"/>
                        <a:t>제목</a:t>
                      </a:r>
                      <a:endParaRPr sz="12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u="none" strike="noStrike" cap="none" dirty="0"/>
                        <a:t>작성자</a:t>
                      </a:r>
                      <a:endParaRPr sz="12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/>
                        <a:t>작성일</a:t>
                      </a:r>
                      <a:endParaRPr sz="12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/>
                        <a:t>조회수</a:t>
                      </a:r>
                      <a:endParaRPr sz="12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3568439"/>
              </p:ext>
            </p:extLst>
          </p:nvPr>
        </p:nvGraphicFramePr>
        <p:xfrm>
          <a:off x="3418681" y="1978809"/>
          <a:ext cx="8285562" cy="38600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0875">
                  <a:extLst>
                    <a:ext uri="{9D8B030D-6E8A-4147-A177-3AD203B41FA5}">
                      <a16:colId xmlns:a16="http://schemas.microsoft.com/office/drawing/2014/main" val="235043110"/>
                    </a:ext>
                  </a:extLst>
                </a:gridCol>
                <a:gridCol w="4814888">
                  <a:extLst>
                    <a:ext uri="{9D8B030D-6E8A-4147-A177-3AD203B41FA5}">
                      <a16:colId xmlns:a16="http://schemas.microsoft.com/office/drawing/2014/main" val="1973447886"/>
                    </a:ext>
                  </a:extLst>
                </a:gridCol>
                <a:gridCol w="1064419">
                  <a:extLst>
                    <a:ext uri="{9D8B030D-6E8A-4147-A177-3AD203B41FA5}">
                      <a16:colId xmlns:a16="http://schemas.microsoft.com/office/drawing/2014/main" val="2920463975"/>
                    </a:ext>
                  </a:extLst>
                </a:gridCol>
                <a:gridCol w="1107281">
                  <a:extLst>
                    <a:ext uri="{9D8B030D-6E8A-4147-A177-3AD203B41FA5}">
                      <a16:colId xmlns:a16="http://schemas.microsoft.com/office/drawing/2014/main" val="773008987"/>
                    </a:ext>
                  </a:extLst>
                </a:gridCol>
                <a:gridCol w="648099">
                  <a:extLst>
                    <a:ext uri="{9D8B030D-6E8A-4147-A177-3AD203B41FA5}">
                      <a16:colId xmlns:a16="http://schemas.microsoft.com/office/drawing/2014/main" val="2586389090"/>
                    </a:ext>
                  </a:extLst>
                </a:gridCol>
              </a:tblGrid>
              <a:tr h="3860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25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자료글</a:t>
                      </a:r>
                      <a:r>
                        <a:rPr lang="en-US" altLang="ko-KR" sz="1200" dirty="0"/>
                        <a:t>25</a:t>
                      </a:r>
                      <a:r>
                        <a:rPr lang="ko-KR" altLang="en-US" sz="1200" dirty="0"/>
                        <a:t>입니다</a:t>
                      </a:r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Admin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2023-06-03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20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0083148"/>
                  </a:ext>
                </a:extLst>
              </a:tr>
              <a:tr h="3860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24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자료글</a:t>
                      </a:r>
                      <a:r>
                        <a:rPr lang="en-US" altLang="ko-KR" sz="1200" dirty="0" smtClean="0"/>
                        <a:t>24</a:t>
                      </a:r>
                      <a:r>
                        <a:rPr lang="ko-KR" altLang="en-US" sz="1200" dirty="0" smtClean="0"/>
                        <a:t>입니다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Admin</a:t>
                      </a:r>
                      <a:endParaRPr lang="ko-KR" altLang="en-US" sz="1200" dirty="0" smtClean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2023-06-03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15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2214967"/>
                  </a:ext>
                </a:extLst>
              </a:tr>
              <a:tr h="3860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23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자료글</a:t>
                      </a:r>
                      <a:r>
                        <a:rPr lang="en-US" altLang="ko-KR" sz="1200" dirty="0" smtClean="0"/>
                        <a:t>23</a:t>
                      </a:r>
                      <a:r>
                        <a:rPr lang="ko-KR" altLang="en-US" sz="1200" dirty="0" smtClean="0"/>
                        <a:t>입니다</a:t>
                      </a:r>
                      <a:endParaRPr lang="en-US" altLang="ko-KR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Admin</a:t>
                      </a:r>
                      <a:endParaRPr lang="ko-KR" altLang="en-US" sz="1200" dirty="0" smtClean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2023-06-01</a:t>
                      </a:r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50</a:t>
                      </a:r>
                      <a:endParaRPr lang="en-US" altLang="ko-KR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6266696"/>
                  </a:ext>
                </a:extLst>
              </a:tr>
              <a:tr h="3860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22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자료글</a:t>
                      </a:r>
                      <a:r>
                        <a:rPr lang="en-US" altLang="ko-KR" sz="1200" dirty="0" smtClean="0"/>
                        <a:t>22</a:t>
                      </a:r>
                      <a:r>
                        <a:rPr lang="ko-KR" altLang="en-US" sz="1200" dirty="0" smtClean="0"/>
                        <a:t>입니다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Admin</a:t>
                      </a:r>
                      <a:endParaRPr lang="ko-KR" altLang="en-US" sz="1200" dirty="0" smtClean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2022-12-31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32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1488241"/>
                  </a:ext>
                </a:extLst>
              </a:tr>
              <a:tr h="3860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21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자료글</a:t>
                      </a:r>
                      <a:r>
                        <a:rPr lang="en-US" altLang="ko-KR" sz="1200" dirty="0" smtClean="0"/>
                        <a:t>21</a:t>
                      </a:r>
                      <a:r>
                        <a:rPr lang="ko-KR" altLang="en-US" sz="1200" dirty="0" smtClean="0"/>
                        <a:t>입니다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Admin</a:t>
                      </a:r>
                      <a:endParaRPr lang="ko-KR" altLang="en-US" sz="1200" dirty="0" smtClean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2022-12-25</a:t>
                      </a:r>
                      <a:endParaRPr lang="ko-KR" altLang="en-US" sz="1200" dirty="0" smtClean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51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2234675"/>
                  </a:ext>
                </a:extLst>
              </a:tr>
              <a:tr h="3860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20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자료글</a:t>
                      </a:r>
                      <a:r>
                        <a:rPr lang="en-US" altLang="ko-KR" sz="1200" dirty="0" smtClean="0"/>
                        <a:t>20</a:t>
                      </a:r>
                      <a:r>
                        <a:rPr lang="ko-KR" altLang="en-US" sz="1200" dirty="0" smtClean="0"/>
                        <a:t>입니다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Admin</a:t>
                      </a:r>
                      <a:endParaRPr lang="ko-KR" altLang="en-US" sz="1200" dirty="0" smtClean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2022-11-11</a:t>
                      </a:r>
                      <a:endParaRPr lang="ko-KR" altLang="en-US" sz="1200" dirty="0" smtClean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90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084724"/>
                  </a:ext>
                </a:extLst>
              </a:tr>
              <a:tr h="3860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19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자료글</a:t>
                      </a:r>
                      <a:r>
                        <a:rPr lang="en-US" altLang="ko-KR" sz="1200" dirty="0" smtClean="0"/>
                        <a:t>19</a:t>
                      </a:r>
                      <a:r>
                        <a:rPr lang="ko-KR" altLang="en-US" sz="1200" dirty="0" smtClean="0"/>
                        <a:t>입니다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Admin</a:t>
                      </a:r>
                      <a:endParaRPr lang="ko-KR" altLang="en-US" sz="1200" dirty="0" smtClean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2022-10-04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21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9447903"/>
                  </a:ext>
                </a:extLst>
              </a:tr>
              <a:tr h="3860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18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자료글</a:t>
                      </a:r>
                      <a:r>
                        <a:rPr lang="en-US" altLang="ko-KR" sz="1200" dirty="0" smtClean="0"/>
                        <a:t>18</a:t>
                      </a:r>
                      <a:r>
                        <a:rPr lang="ko-KR" altLang="en-US" sz="1200" dirty="0" smtClean="0"/>
                        <a:t>입니다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Admin</a:t>
                      </a:r>
                      <a:endParaRPr lang="ko-KR" altLang="en-US" sz="1200" dirty="0" smtClean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2022-05-05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13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8090030"/>
                  </a:ext>
                </a:extLst>
              </a:tr>
              <a:tr h="3860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17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자료글</a:t>
                      </a:r>
                      <a:r>
                        <a:rPr lang="en-US" altLang="ko-KR" sz="1200" dirty="0" smtClean="0"/>
                        <a:t>17</a:t>
                      </a:r>
                      <a:r>
                        <a:rPr lang="ko-KR" altLang="en-US" sz="1200" dirty="0" smtClean="0"/>
                        <a:t>입니다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Admin</a:t>
                      </a:r>
                      <a:endParaRPr lang="ko-KR" altLang="en-US" sz="1200" dirty="0" smtClean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2022-03-01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21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5929375"/>
                  </a:ext>
                </a:extLst>
              </a:tr>
              <a:tr h="3860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16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자료글</a:t>
                      </a:r>
                      <a:r>
                        <a:rPr lang="en-US" altLang="ko-KR" sz="1200" dirty="0" smtClean="0"/>
                        <a:t>16</a:t>
                      </a:r>
                      <a:r>
                        <a:rPr lang="ko-KR" altLang="en-US" sz="1200" dirty="0" smtClean="0"/>
                        <a:t>입니다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Admin</a:t>
                      </a:r>
                      <a:endParaRPr lang="ko-KR" altLang="en-US" sz="1200" dirty="0" smtClean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2022-02-02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50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6263190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724104" y="6043781"/>
            <a:ext cx="35718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처음</a:t>
            </a:r>
            <a:r>
              <a:rPr lang="en-US" altLang="ko-KR" dirty="0"/>
              <a:t>]  [</a:t>
            </a:r>
            <a:r>
              <a:rPr lang="ko-KR" altLang="en-US" dirty="0"/>
              <a:t>이전</a:t>
            </a:r>
            <a:r>
              <a:rPr lang="en-US" altLang="ko-KR" dirty="0"/>
              <a:t>]  1  2  3  4  5  [</a:t>
            </a:r>
            <a:r>
              <a:rPr lang="ko-KR" altLang="en-US" dirty="0"/>
              <a:t>다음</a:t>
            </a:r>
            <a:r>
              <a:rPr lang="en-US" altLang="ko-KR" dirty="0"/>
              <a:t>]  [</a:t>
            </a:r>
            <a:r>
              <a:rPr lang="ko-KR" altLang="en-US" dirty="0"/>
              <a:t>마지막</a:t>
            </a:r>
            <a:r>
              <a:rPr lang="en-US" altLang="ko-KR" dirty="0"/>
              <a:t>]</a:t>
            </a:r>
            <a:endParaRPr lang="ko-KR" altLang="en-US" dirty="0"/>
          </a:p>
        </p:txBody>
      </p:sp>
      <p:grpSp>
        <p:nvGrpSpPr>
          <p:cNvPr id="38" name="Google Shape;297;p10"/>
          <p:cNvGrpSpPr/>
          <p:nvPr/>
        </p:nvGrpSpPr>
        <p:grpSpPr>
          <a:xfrm>
            <a:off x="8537091" y="1217953"/>
            <a:ext cx="3167152" cy="394125"/>
            <a:chOff x="5020885" y="1166261"/>
            <a:chExt cx="3898669" cy="469493"/>
          </a:xfrm>
        </p:grpSpPr>
        <p:sp>
          <p:nvSpPr>
            <p:cNvPr id="39" name="Google Shape;298;p10"/>
            <p:cNvSpPr/>
            <p:nvPr/>
          </p:nvSpPr>
          <p:spPr>
            <a:xfrm>
              <a:off x="5020885" y="1166261"/>
              <a:ext cx="3898669" cy="459084"/>
            </a:xfrm>
            <a:prstGeom prst="rect">
              <a:avLst/>
            </a:prstGeom>
            <a:solidFill>
              <a:srgbClr val="1E4E79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0" name="Google Shape;299;p10"/>
            <p:cNvSpPr/>
            <p:nvPr/>
          </p:nvSpPr>
          <p:spPr>
            <a:xfrm>
              <a:off x="5079075" y="1236794"/>
              <a:ext cx="3749040" cy="328333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게시판 내 검색</a:t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1" name="Google Shape;300;p10"/>
            <p:cNvSpPr/>
            <p:nvPr/>
          </p:nvSpPr>
          <p:spPr>
            <a:xfrm>
              <a:off x="8283631" y="1174247"/>
              <a:ext cx="91440" cy="459084"/>
            </a:xfrm>
            <a:prstGeom prst="rect">
              <a:avLst/>
            </a:prstGeom>
            <a:solidFill>
              <a:srgbClr val="1E4E79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2" name="Google Shape;301;p10"/>
            <p:cNvSpPr txBox="1"/>
            <p:nvPr/>
          </p:nvSpPr>
          <p:spPr>
            <a:xfrm>
              <a:off x="8329351" y="1195795"/>
              <a:ext cx="498764" cy="4399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Q</a:t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57" name="Google Shape;267;p9"/>
          <p:cNvSpPr/>
          <p:nvPr/>
        </p:nvSpPr>
        <p:spPr>
          <a:xfrm>
            <a:off x="3418681" y="1294949"/>
            <a:ext cx="738093" cy="25449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전체글</a:t>
            </a:r>
            <a:endParaRPr lang="en-US" altLang="ko-KR"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" name="Google Shape;130;p3"/>
          <p:cNvSpPr txBox="1"/>
          <p:nvPr/>
        </p:nvSpPr>
        <p:spPr>
          <a:xfrm>
            <a:off x="4156774" y="1304675"/>
            <a:ext cx="1044644" cy="246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자료실</a:t>
            </a:r>
            <a:endParaRPr sz="10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35" t="8239" b="-1"/>
          <a:stretch/>
        </p:blipFill>
        <p:spPr>
          <a:xfrm>
            <a:off x="8537091" y="1230829"/>
            <a:ext cx="767441" cy="349658"/>
          </a:xfrm>
          <a:prstGeom prst="rect">
            <a:avLst/>
          </a:prstGeom>
        </p:spPr>
      </p:pic>
      <p:sp>
        <p:nvSpPr>
          <p:cNvPr id="56" name="Google Shape;267;p9"/>
          <p:cNvSpPr/>
          <p:nvPr/>
        </p:nvSpPr>
        <p:spPr>
          <a:xfrm>
            <a:off x="7561462" y="1258112"/>
            <a:ext cx="1099160" cy="70406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전체</a:t>
            </a:r>
            <a:endParaRPr lang="en-US" altLang="ko-KR" sz="1200" dirty="0" smtClean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제목</a:t>
            </a:r>
            <a:endParaRPr lang="en-US" altLang="ko-KR" sz="1200" dirty="0" smtClean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내용</a:t>
            </a:r>
            <a:endParaRPr lang="en-US" altLang="ko-KR"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145292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/>
          <p:nvPr/>
        </p:nvSpPr>
        <p:spPr>
          <a:xfrm>
            <a:off x="9785838" y="228725"/>
            <a:ext cx="1935108" cy="3988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5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로그인/로그아웃 | </a:t>
            </a:r>
            <a:r>
              <a:rPr lang="ko-KR" sz="1050" b="0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회원정보</a:t>
            </a:r>
            <a:endParaRPr sz="105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5887423" y="187402"/>
            <a:ext cx="2919048" cy="399121"/>
            <a:chOff x="6119446" y="215577"/>
            <a:chExt cx="2919048" cy="399121"/>
          </a:xfrm>
        </p:grpSpPr>
        <p:sp>
          <p:nvSpPr>
            <p:cNvPr id="92" name="Google Shape;92;p2"/>
            <p:cNvSpPr/>
            <p:nvPr/>
          </p:nvSpPr>
          <p:spPr>
            <a:xfrm>
              <a:off x="6119446" y="230881"/>
              <a:ext cx="2919048" cy="383817"/>
            </a:xfrm>
            <a:prstGeom prst="rect">
              <a:avLst/>
            </a:prstGeom>
            <a:solidFill>
              <a:srgbClr val="1E4E79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6184723" y="279978"/>
              <a:ext cx="2764741" cy="274503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1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통합검색</a:t>
              </a:r>
              <a:endParaRPr sz="11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8466331" y="238867"/>
              <a:ext cx="89030" cy="346001"/>
            </a:xfrm>
            <a:prstGeom prst="rect">
              <a:avLst/>
            </a:prstGeom>
            <a:solidFill>
              <a:srgbClr val="1E4E79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5" name="Google Shape;95;p2"/>
            <p:cNvSpPr txBox="1"/>
            <p:nvPr/>
          </p:nvSpPr>
          <p:spPr>
            <a:xfrm>
              <a:off x="8529172" y="215577"/>
              <a:ext cx="446481" cy="3692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</a:t>
              </a:r>
              <a:r>
                <a:rPr lang="en-US" altLang="ko-KR" sz="11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Q</a:t>
              </a:r>
              <a:endParaRPr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aphicFrame>
        <p:nvGraphicFramePr>
          <p:cNvPr id="96" name="Google Shape;96;p2"/>
          <p:cNvGraphicFramePr/>
          <p:nvPr>
            <p:extLst>
              <p:ext uri="{D42A27DB-BD31-4B8C-83A1-F6EECF244321}">
                <p14:modId xmlns:p14="http://schemas.microsoft.com/office/powerpoint/2010/main" val="696496165"/>
              </p:ext>
            </p:extLst>
          </p:nvPr>
        </p:nvGraphicFramePr>
        <p:xfrm>
          <a:off x="3401980" y="719666"/>
          <a:ext cx="8318964" cy="370850"/>
        </p:xfrm>
        <a:graphic>
          <a:graphicData uri="http://schemas.openxmlformats.org/drawingml/2006/table">
            <a:tbl>
              <a:tblPr firstRow="1" bandRow="1">
                <a:noFill/>
                <a:tableStyleId>{2228B6AE-BDBB-482B-ABC4-57F43FC1D3FC}</a:tableStyleId>
              </a:tblPr>
              <a:tblGrid>
                <a:gridCol w="13864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64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6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86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864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864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/>
                        <a:t>공지사항</a:t>
                      </a:r>
                      <a:endParaRPr sz="12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/>
                        <a:t>자유게시판</a:t>
                      </a:r>
                      <a:endParaRPr sz="12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/>
                        <a:t>자료실</a:t>
                      </a:r>
                      <a:endParaRPr sz="12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/>
                        <a:t>게시판요청</a:t>
                      </a:r>
                      <a:endParaRPr sz="12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/>
                        <a:t>카테고리  게시판</a:t>
                      </a:r>
                      <a:endParaRPr sz="12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 err="1"/>
                        <a:t>QnA</a:t>
                      </a:r>
                      <a:endParaRPr sz="12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0" name="Google Shape;100;p2"/>
          <p:cNvSpPr/>
          <p:nvPr/>
        </p:nvSpPr>
        <p:spPr>
          <a:xfrm>
            <a:off x="188557" y="267337"/>
            <a:ext cx="1504603" cy="3988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HOME화면</a:t>
            </a:r>
            <a:endParaRPr sz="1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1513" y="34460"/>
            <a:ext cx="1486543" cy="593131"/>
          </a:xfrm>
          <a:prstGeom prst="rect">
            <a:avLst/>
          </a:prstGeom>
        </p:spPr>
      </p:pic>
      <p:sp>
        <p:nvSpPr>
          <p:cNvPr id="14" name="Google Shape;99;p2"/>
          <p:cNvSpPr/>
          <p:nvPr/>
        </p:nvSpPr>
        <p:spPr>
          <a:xfrm>
            <a:off x="200467" y="719666"/>
            <a:ext cx="2985386" cy="5868651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설명</a:t>
            </a:r>
            <a:endParaRPr lang="en-US" altLang="ko-KR" sz="18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en-US" altLang="ko-KR" sz="11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&lt;</a:t>
            </a:r>
            <a:r>
              <a:rPr lang="ko-KR" altLang="en-US" sz="11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가로 사이즈 </a:t>
            </a:r>
            <a:r>
              <a:rPr lang="en-US" altLang="ko-KR" sz="11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1100px&gt;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로고 </a:t>
            </a:r>
            <a:r>
              <a:rPr lang="ko-KR" altLang="en-US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클릭시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홈 이동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index.jsp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: 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login_form.jsp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로그아웃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logout.jsp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회원정보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member_info.jsp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공지사항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bbs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notice_list.jsp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자유게시판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bbs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free_list.jsp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자료실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bbs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data_list.jsp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게시판 요청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bbs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request_list.jsp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 전용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카테고리 게시판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bbs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ctgr_list.jsp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en-US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QnA</a:t>
            </a:r>
            <a:r>
              <a:rPr 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: /</a:t>
            </a:r>
            <a:r>
              <a:rPr lang="en-US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bbs</a:t>
            </a:r>
            <a:r>
              <a:rPr 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en-US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qna_list.jsp</a:t>
            </a:r>
            <a:endParaRPr lang="en-US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en-US" sz="11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</a:t>
            </a:r>
            <a:endParaRPr lang="en-US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 달의 인기 게시판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- 1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달 </a:t>
            </a:r>
            <a:r>
              <a:rPr lang="ko-KR" altLang="en-US" sz="11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기준</a:t>
            </a:r>
            <a:r>
              <a:rPr lang="en-US" altLang="ko-KR" sz="11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sz="11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최근 </a:t>
            </a:r>
            <a:r>
              <a:rPr lang="en-US" altLang="ko-KR" sz="11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30</a:t>
            </a:r>
            <a:r>
              <a:rPr lang="ko-KR" altLang="en-US" sz="11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일</a:t>
            </a:r>
            <a:r>
              <a:rPr lang="en-US" altLang="ko-KR" sz="11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r>
              <a:rPr lang="ko-KR" altLang="en-US" sz="11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의 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게시판 내의 모든 </a:t>
            </a:r>
            <a:r>
              <a:rPr lang="ko-KR" altLang="en-US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게시글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조회수 합계 순으로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10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위까지 게시판 정보 표시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- 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게시판 이름 </a:t>
            </a:r>
            <a:r>
              <a:rPr lang="ko-KR" altLang="en-US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클릭시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해당 게시판으로 이동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/</a:t>
            </a:r>
            <a:r>
              <a:rPr lang="en-US" altLang="ko-KR" sz="1100" dirty="0" err="1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bbs</a:t>
            </a:r>
            <a:r>
              <a:rPr lang="en-US" altLang="ko-KR" sz="11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en-US" altLang="ko-KR" sz="1100" dirty="0" err="1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ctgr_list.jsp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공지사항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- 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최근 작성된 </a:t>
            </a:r>
            <a:r>
              <a:rPr lang="ko-KR" altLang="en-US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공지글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 표시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- </a:t>
            </a:r>
            <a:r>
              <a:rPr lang="ko-KR" altLang="en-US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공지글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이름 </a:t>
            </a:r>
            <a:r>
              <a:rPr lang="ko-KR" altLang="en-US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클릭시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해당 </a:t>
            </a:r>
            <a:r>
              <a:rPr lang="ko-KR" altLang="en-US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공지글으로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이동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bbs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notice_view.jsp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최근 생성된 게시판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- 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최근 생성된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10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 게시판 표시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- 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게시판 이름 </a:t>
            </a:r>
            <a:r>
              <a:rPr lang="ko-KR" altLang="en-US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클릭시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해당 게시판으로 이동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bbs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ctgr_list.jsp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sz="1100" dirty="0" smtClean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통합검색 </a:t>
            </a:r>
            <a:r>
              <a:rPr lang="en-US" altLang="ko-KR" sz="11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r>
              <a:rPr lang="ko-KR" altLang="en-US" sz="11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모든 </a:t>
            </a:r>
            <a:r>
              <a:rPr lang="ko-KR" altLang="en-US" sz="1100" dirty="0" err="1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게시판글에</a:t>
            </a:r>
            <a:r>
              <a:rPr lang="ko-KR" altLang="en-US" sz="11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대한 </a:t>
            </a:r>
            <a:r>
              <a:rPr lang="ko-KR" altLang="en-US" sz="1100" dirty="0" err="1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검색가능</a:t>
            </a:r>
            <a:r>
              <a:rPr lang="en-US" altLang="ko-KR" sz="11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sz="11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제목</a:t>
            </a:r>
            <a:r>
              <a:rPr lang="en-US" altLang="ko-KR" sz="11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11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내용</a:t>
            </a:r>
            <a:r>
              <a:rPr lang="en-US" altLang="ko-KR" sz="11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11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작성자</a:t>
            </a:r>
            <a:r>
              <a:rPr lang="en-US" altLang="ko-KR" sz="11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11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댓글 등</a:t>
            </a:r>
            <a:r>
              <a:rPr lang="en-US" altLang="ko-KR" sz="11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lang="en-US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2033310"/>
              </p:ext>
            </p:extLst>
          </p:nvPr>
        </p:nvGraphicFramePr>
        <p:xfrm>
          <a:off x="3421513" y="1600204"/>
          <a:ext cx="5910348" cy="29935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5702">
                  <a:extLst>
                    <a:ext uri="{9D8B030D-6E8A-4147-A177-3AD203B41FA5}">
                      <a16:colId xmlns:a16="http://schemas.microsoft.com/office/drawing/2014/main" val="23504311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940946263"/>
                    </a:ext>
                  </a:extLst>
                </a:gridCol>
                <a:gridCol w="4320246">
                  <a:extLst>
                    <a:ext uri="{9D8B030D-6E8A-4147-A177-3AD203B41FA5}">
                      <a16:colId xmlns:a16="http://schemas.microsoft.com/office/drawing/2014/main" val="1973447886"/>
                    </a:ext>
                  </a:extLst>
                </a:gridCol>
              </a:tblGrid>
              <a:tr h="4024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순위</a:t>
                      </a:r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유형</a:t>
                      </a:r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이 달의 인기 게시판</a:t>
                      </a:r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0083148"/>
                  </a:ext>
                </a:extLst>
              </a:tr>
              <a:tr h="2591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r>
                        <a:rPr lang="ko-KR" altLang="en-US" sz="1200" dirty="0"/>
                        <a:t>등</a:t>
                      </a:r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게임</a:t>
                      </a:r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리그 오브 레전드</a:t>
                      </a:r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2214967"/>
                  </a:ext>
                </a:extLst>
              </a:tr>
              <a:tr h="2591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r>
                        <a:rPr lang="ko-KR" altLang="en-US" sz="1200" dirty="0"/>
                        <a:t>등</a:t>
                      </a:r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연예</a:t>
                      </a:r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뉴진스</a:t>
                      </a:r>
                      <a:endParaRPr lang="en-US" altLang="ko-KR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6266696"/>
                  </a:ext>
                </a:extLst>
              </a:tr>
              <a:tr h="2591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r>
                        <a:rPr lang="ko-KR" altLang="en-US" sz="1200" dirty="0"/>
                        <a:t>등</a:t>
                      </a:r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게임</a:t>
                      </a:r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젤다의</a:t>
                      </a:r>
                      <a:r>
                        <a:rPr lang="ko-KR" altLang="en-US" sz="1200" dirty="0"/>
                        <a:t> 전설</a:t>
                      </a:r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4538838"/>
                  </a:ext>
                </a:extLst>
              </a:tr>
              <a:tr h="2591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</a:t>
                      </a:r>
                      <a:r>
                        <a:rPr lang="ko-KR" altLang="en-US" sz="1200" dirty="0"/>
                        <a:t>등</a:t>
                      </a:r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게임</a:t>
                      </a:r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오버워치</a:t>
                      </a:r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3243470"/>
                  </a:ext>
                </a:extLst>
              </a:tr>
              <a:tr h="2591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</a:t>
                      </a:r>
                      <a:r>
                        <a:rPr lang="ko-KR" altLang="en-US" sz="1200" dirty="0"/>
                        <a:t>등</a:t>
                      </a:r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스포츠</a:t>
                      </a:r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야구</a:t>
                      </a:r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028691"/>
                  </a:ext>
                </a:extLst>
              </a:tr>
              <a:tr h="2591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6</a:t>
                      </a:r>
                      <a:r>
                        <a:rPr lang="ko-KR" altLang="en-US" sz="1200" dirty="0"/>
                        <a:t>등</a:t>
                      </a:r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게임</a:t>
                      </a:r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16pounds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0725535"/>
                  </a:ext>
                </a:extLst>
              </a:tr>
              <a:tr h="2591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7</a:t>
                      </a:r>
                      <a:r>
                        <a:rPr lang="ko-KR" altLang="en-US" sz="1200" dirty="0"/>
                        <a:t>등</a:t>
                      </a:r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스포츠</a:t>
                      </a:r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축구</a:t>
                      </a:r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198719"/>
                  </a:ext>
                </a:extLst>
              </a:tr>
              <a:tr h="2591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8</a:t>
                      </a:r>
                      <a:r>
                        <a:rPr lang="ko-KR" altLang="en-US" sz="1200" dirty="0"/>
                        <a:t>등</a:t>
                      </a:r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연예</a:t>
                      </a:r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싸이</a:t>
                      </a:r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0855124"/>
                  </a:ext>
                </a:extLst>
              </a:tr>
              <a:tr h="2591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9</a:t>
                      </a:r>
                      <a:r>
                        <a:rPr lang="ko-KR" altLang="en-US" sz="1200" dirty="0"/>
                        <a:t>등</a:t>
                      </a:r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게임</a:t>
                      </a:r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동물의 숲</a:t>
                      </a:r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4788090"/>
                  </a:ext>
                </a:extLst>
              </a:tr>
              <a:tr h="2591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10</a:t>
                      </a:r>
                      <a:r>
                        <a:rPr lang="ko-KR" altLang="en-US" sz="1200" dirty="0"/>
                        <a:t>등</a:t>
                      </a:r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게임</a:t>
                      </a:r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16pounds2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1488241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7730803"/>
              </p:ext>
            </p:extLst>
          </p:nvPr>
        </p:nvGraphicFramePr>
        <p:xfrm>
          <a:off x="3421513" y="4746889"/>
          <a:ext cx="5910349" cy="13401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17541">
                  <a:extLst>
                    <a:ext uri="{9D8B030D-6E8A-4147-A177-3AD203B41FA5}">
                      <a16:colId xmlns:a16="http://schemas.microsoft.com/office/drawing/2014/main" val="235043110"/>
                    </a:ext>
                  </a:extLst>
                </a:gridCol>
                <a:gridCol w="3297115">
                  <a:extLst>
                    <a:ext uri="{9D8B030D-6E8A-4147-A177-3AD203B41FA5}">
                      <a16:colId xmlns:a16="http://schemas.microsoft.com/office/drawing/2014/main" val="1973447886"/>
                    </a:ext>
                  </a:extLst>
                </a:gridCol>
                <a:gridCol w="1295693">
                  <a:extLst>
                    <a:ext uri="{9D8B030D-6E8A-4147-A177-3AD203B41FA5}">
                      <a16:colId xmlns:a16="http://schemas.microsoft.com/office/drawing/2014/main" val="773008987"/>
                    </a:ext>
                  </a:extLst>
                </a:gridCol>
              </a:tblGrid>
              <a:tr h="4950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번호</a:t>
                      </a:r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공지사항</a:t>
                      </a:r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작성일</a:t>
                      </a:r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0083148"/>
                  </a:ext>
                </a:extLst>
              </a:tr>
              <a:tr h="2816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25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공지사항</a:t>
                      </a:r>
                      <a:r>
                        <a:rPr lang="en-US" altLang="ko-KR" sz="1200" dirty="0"/>
                        <a:t>25</a:t>
                      </a:r>
                      <a:r>
                        <a:rPr lang="ko-KR" altLang="en-US" sz="1200" dirty="0"/>
                        <a:t>입니다</a:t>
                      </a:r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2023-06-03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2214967"/>
                  </a:ext>
                </a:extLst>
              </a:tr>
              <a:tr h="2816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24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공지사항</a:t>
                      </a:r>
                      <a:r>
                        <a:rPr lang="en-US" altLang="ko-KR" sz="1200" dirty="0"/>
                        <a:t>24</a:t>
                      </a:r>
                      <a:r>
                        <a:rPr lang="ko-KR" altLang="en-US" sz="1200" dirty="0"/>
                        <a:t>입니다</a:t>
                      </a:r>
                      <a:endParaRPr lang="en-US" altLang="ko-KR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2023-06-01</a:t>
                      </a:r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6266696"/>
                  </a:ext>
                </a:extLst>
              </a:tr>
              <a:tr h="2816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23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공지사항</a:t>
                      </a:r>
                      <a:r>
                        <a:rPr lang="en-US" altLang="ko-KR" sz="1200" dirty="0"/>
                        <a:t>23</a:t>
                      </a:r>
                      <a:r>
                        <a:rPr lang="ko-KR" altLang="en-US" sz="1200" dirty="0"/>
                        <a:t>입니다</a:t>
                      </a:r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2022-01-12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1488241"/>
                  </a:ext>
                </a:extLst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1428257"/>
              </p:ext>
            </p:extLst>
          </p:nvPr>
        </p:nvGraphicFramePr>
        <p:xfrm>
          <a:off x="9567521" y="2488226"/>
          <a:ext cx="2029533" cy="24828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5204">
                  <a:extLst>
                    <a:ext uri="{9D8B030D-6E8A-4147-A177-3AD203B41FA5}">
                      <a16:colId xmlns:a16="http://schemas.microsoft.com/office/drawing/2014/main" val="2940946263"/>
                    </a:ext>
                  </a:extLst>
                </a:gridCol>
                <a:gridCol w="1654329">
                  <a:extLst>
                    <a:ext uri="{9D8B030D-6E8A-4147-A177-3AD203B41FA5}">
                      <a16:colId xmlns:a16="http://schemas.microsoft.com/office/drawing/2014/main" val="1973447886"/>
                    </a:ext>
                  </a:extLst>
                </a:gridCol>
              </a:tblGrid>
              <a:tr h="3428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유형</a:t>
                      </a:r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최근 생성된 게시판</a:t>
                      </a:r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0083148"/>
                  </a:ext>
                </a:extLst>
              </a:tr>
              <a:tr h="21399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게임</a:t>
                      </a:r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리그 오브 레전드</a:t>
                      </a:r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2214967"/>
                  </a:ext>
                </a:extLst>
              </a:tr>
              <a:tr h="21399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연예</a:t>
                      </a:r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/>
                        <a:t>뉴진스</a:t>
                      </a:r>
                      <a:endParaRPr lang="en-US" altLang="ko-KR" sz="8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6266696"/>
                  </a:ext>
                </a:extLst>
              </a:tr>
              <a:tr h="21399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게임</a:t>
                      </a:r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/>
                        <a:t>젤다의</a:t>
                      </a:r>
                      <a:r>
                        <a:rPr lang="ko-KR" altLang="en-US" sz="800" dirty="0"/>
                        <a:t> 전설</a:t>
                      </a:r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4538838"/>
                  </a:ext>
                </a:extLst>
              </a:tr>
              <a:tr h="21399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게임</a:t>
                      </a:r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/>
                        <a:t>오버워치</a:t>
                      </a:r>
                      <a:r>
                        <a:rPr lang="en-US" altLang="ko-KR" sz="800" dirty="0"/>
                        <a:t>2</a:t>
                      </a:r>
                      <a:endParaRPr lang="ko-KR" altLang="en-US" sz="8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3243470"/>
                  </a:ext>
                </a:extLst>
              </a:tr>
              <a:tr h="21399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스포츠</a:t>
                      </a:r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야구</a:t>
                      </a:r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028691"/>
                  </a:ext>
                </a:extLst>
              </a:tr>
              <a:tr h="21399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게임</a:t>
                      </a:r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16pounds</a:t>
                      </a:r>
                      <a:endParaRPr lang="ko-KR" altLang="en-US" sz="8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0725535"/>
                  </a:ext>
                </a:extLst>
              </a:tr>
              <a:tr h="21399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스포츠</a:t>
                      </a:r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축구</a:t>
                      </a:r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198719"/>
                  </a:ext>
                </a:extLst>
              </a:tr>
              <a:tr h="21399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연예</a:t>
                      </a:r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싸이</a:t>
                      </a:r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0855124"/>
                  </a:ext>
                </a:extLst>
              </a:tr>
              <a:tr h="21399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게임</a:t>
                      </a:r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동물의 숲</a:t>
                      </a:r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4788090"/>
                  </a:ext>
                </a:extLst>
              </a:tr>
              <a:tr h="21399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게임</a:t>
                      </a:r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16pounds2</a:t>
                      </a:r>
                      <a:endParaRPr lang="ko-KR" altLang="en-US" sz="8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148824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/>
          <p:nvPr/>
        </p:nvSpPr>
        <p:spPr>
          <a:xfrm>
            <a:off x="9785838" y="228725"/>
            <a:ext cx="1935108" cy="3988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5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로그인/로그아웃 | 회원정보</a:t>
            </a:r>
            <a:endParaRPr sz="105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5887423" y="187402"/>
            <a:ext cx="2919048" cy="399121"/>
            <a:chOff x="6119446" y="215577"/>
            <a:chExt cx="2919048" cy="399121"/>
          </a:xfrm>
        </p:grpSpPr>
        <p:sp>
          <p:nvSpPr>
            <p:cNvPr id="92" name="Google Shape;92;p2"/>
            <p:cNvSpPr/>
            <p:nvPr/>
          </p:nvSpPr>
          <p:spPr>
            <a:xfrm>
              <a:off x="6119446" y="230881"/>
              <a:ext cx="2919048" cy="383817"/>
            </a:xfrm>
            <a:prstGeom prst="rect">
              <a:avLst/>
            </a:prstGeom>
            <a:solidFill>
              <a:srgbClr val="1E4E79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6184723" y="279978"/>
              <a:ext cx="2764741" cy="274503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1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통합검색</a:t>
              </a:r>
              <a:endParaRPr sz="11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8466331" y="238867"/>
              <a:ext cx="89030" cy="346001"/>
            </a:xfrm>
            <a:prstGeom prst="rect">
              <a:avLst/>
            </a:prstGeom>
            <a:solidFill>
              <a:srgbClr val="1E4E79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5" name="Google Shape;95;p2"/>
            <p:cNvSpPr txBox="1"/>
            <p:nvPr/>
          </p:nvSpPr>
          <p:spPr>
            <a:xfrm>
              <a:off x="8529172" y="215577"/>
              <a:ext cx="446481" cy="3692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</a:t>
              </a:r>
              <a:r>
                <a:rPr lang="en-US" altLang="ko-KR" sz="11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Q</a:t>
              </a:r>
              <a:endParaRPr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aphicFrame>
        <p:nvGraphicFramePr>
          <p:cNvPr id="96" name="Google Shape;96;p2"/>
          <p:cNvGraphicFramePr/>
          <p:nvPr/>
        </p:nvGraphicFramePr>
        <p:xfrm>
          <a:off x="3401980" y="719666"/>
          <a:ext cx="8318964" cy="370850"/>
        </p:xfrm>
        <a:graphic>
          <a:graphicData uri="http://schemas.openxmlformats.org/drawingml/2006/table">
            <a:tbl>
              <a:tblPr firstRow="1" bandRow="1">
                <a:noFill/>
                <a:tableStyleId>{2228B6AE-BDBB-482B-ABC4-57F43FC1D3FC}</a:tableStyleId>
              </a:tblPr>
              <a:tblGrid>
                <a:gridCol w="13864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64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6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86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864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864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/>
                        <a:t>공지사항</a:t>
                      </a:r>
                      <a:endParaRPr sz="12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/>
                        <a:t>자유게시판</a:t>
                      </a:r>
                      <a:endParaRPr sz="12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/>
                        <a:t>자료실</a:t>
                      </a:r>
                      <a:endParaRPr sz="12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/>
                        <a:t>게시판요청</a:t>
                      </a:r>
                      <a:endParaRPr sz="12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/>
                        <a:t>카테고리  게시판</a:t>
                      </a:r>
                      <a:endParaRPr sz="12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 err="1"/>
                        <a:t>QnA</a:t>
                      </a:r>
                      <a:endParaRPr sz="12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0" name="Google Shape;100;p2"/>
          <p:cNvSpPr/>
          <p:nvPr/>
        </p:nvSpPr>
        <p:spPr>
          <a:xfrm>
            <a:off x="188556" y="267337"/>
            <a:ext cx="2997297" cy="3988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ko-KR" altLang="en-US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자료글</a:t>
            </a:r>
            <a:r>
              <a:rPr lang="ko-KR" altLang="en-US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보기 화면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1513" y="34460"/>
            <a:ext cx="1486543" cy="593131"/>
          </a:xfrm>
          <a:prstGeom prst="rect">
            <a:avLst/>
          </a:prstGeom>
        </p:spPr>
      </p:pic>
      <p:sp>
        <p:nvSpPr>
          <p:cNvPr id="14" name="Google Shape;99;p2"/>
          <p:cNvSpPr/>
          <p:nvPr/>
        </p:nvSpPr>
        <p:spPr>
          <a:xfrm>
            <a:off x="200467" y="719666"/>
            <a:ext cx="2985386" cy="5868651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설명</a:t>
            </a:r>
            <a:endParaRPr lang="en-US" altLang="ko-KR" sz="18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자료실 </a:t>
            </a:r>
            <a:r>
              <a:rPr lang="ko-KR" altLang="en-US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보기화면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bbs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pds_view.jsp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다운로드 </a:t>
            </a:r>
            <a:r>
              <a:rPr lang="ko-KR" altLang="en-US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요청시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비로그인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confirm(‘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회원만 다운로드 가능합니다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 창으로 이동하시겠습니까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?’)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 폼으로 이동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다운로드 처리</a:t>
            </a:r>
            <a:endParaRPr lang="en-US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sz="1100" dirty="0" smtClean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파일 개수 </a:t>
            </a:r>
            <a:r>
              <a:rPr lang="en-US" altLang="ko-KR" sz="11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2</a:t>
            </a:r>
            <a:r>
              <a:rPr lang="ko-KR" altLang="en-US" sz="11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</a:t>
            </a:r>
            <a:endParaRPr lang="en-US" sz="1100" dirty="0" smtClean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 err="1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파일크기</a:t>
            </a:r>
            <a:r>
              <a:rPr lang="ko-KR" altLang="en-US" sz="11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1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20MB</a:t>
            </a:r>
            <a:endParaRPr lang="en-US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" name="Google Shape;267;p9"/>
          <p:cNvSpPr/>
          <p:nvPr/>
        </p:nvSpPr>
        <p:spPr>
          <a:xfrm>
            <a:off x="3418681" y="1294949"/>
            <a:ext cx="738093" cy="25449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전체글</a:t>
            </a:r>
            <a:endParaRPr lang="en-US" altLang="ko-KR"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" name="Google Shape;517;p18"/>
          <p:cNvSpPr/>
          <p:nvPr/>
        </p:nvSpPr>
        <p:spPr>
          <a:xfrm>
            <a:off x="3392145" y="1697661"/>
            <a:ext cx="8328800" cy="489065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" name="Google Shape;518;p18"/>
          <p:cNvSpPr/>
          <p:nvPr/>
        </p:nvSpPr>
        <p:spPr>
          <a:xfrm>
            <a:off x="3766373" y="2261031"/>
            <a:ext cx="7829136" cy="375378"/>
          </a:xfrm>
          <a:prstGeom prst="rect">
            <a:avLst/>
          </a:prstGeom>
          <a:solidFill>
            <a:schemeClr val="lt1"/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ko-KR" altLang="en-US" sz="1200" dirty="0" err="1"/>
              <a:t>자료글</a:t>
            </a:r>
            <a:r>
              <a:rPr lang="en-US" altLang="ko-KR" sz="1200" dirty="0"/>
              <a:t>23</a:t>
            </a:r>
            <a:r>
              <a:rPr lang="ko-KR" altLang="en-US" sz="1200" dirty="0" smtClean="0"/>
              <a:t>입니다</a:t>
            </a:r>
            <a:r>
              <a:rPr lang="ko-KR" sz="12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" name="Google Shape;519;p18"/>
          <p:cNvSpPr/>
          <p:nvPr/>
        </p:nvSpPr>
        <p:spPr>
          <a:xfrm>
            <a:off x="3766373" y="1815614"/>
            <a:ext cx="1442259" cy="375378"/>
          </a:xfrm>
          <a:prstGeom prst="rect">
            <a:avLst/>
          </a:prstGeom>
          <a:solidFill>
            <a:schemeClr val="lt1"/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admin</a:t>
            </a:r>
            <a:r>
              <a:rPr 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" name="Google Shape;520;p18"/>
          <p:cNvSpPr/>
          <p:nvPr/>
        </p:nvSpPr>
        <p:spPr>
          <a:xfrm>
            <a:off x="9309508" y="1809812"/>
            <a:ext cx="2286001" cy="375378"/>
          </a:xfrm>
          <a:prstGeom prst="rect">
            <a:avLst/>
          </a:prstGeom>
          <a:solidFill>
            <a:schemeClr val="lt1"/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2023-06-09</a:t>
            </a: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" name="Google Shape;524;p18"/>
          <p:cNvSpPr/>
          <p:nvPr/>
        </p:nvSpPr>
        <p:spPr>
          <a:xfrm>
            <a:off x="3767193" y="3317069"/>
            <a:ext cx="7828316" cy="308373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 </a:t>
            </a:r>
            <a:r>
              <a:rPr lang="ko-KR" alt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와 </a:t>
            </a:r>
            <a:r>
              <a:rPr lang="en-US" alt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b </a:t>
            </a:r>
            <a:r>
              <a:rPr lang="ko-KR" alt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이미지 입니다</a:t>
            </a:r>
            <a:r>
              <a:rPr lang="en-US" alt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" name="Google Shape;525;p18"/>
          <p:cNvSpPr/>
          <p:nvPr/>
        </p:nvSpPr>
        <p:spPr>
          <a:xfrm>
            <a:off x="3766373" y="2709427"/>
            <a:ext cx="3688774" cy="46240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a.jpg (</a:t>
            </a:r>
            <a:r>
              <a:rPr lang="ko-KR" alt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다운</a:t>
            </a:r>
            <a:r>
              <a:rPr lang="en-US" alt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" name="Google Shape;526;p18"/>
          <p:cNvSpPr/>
          <p:nvPr/>
        </p:nvSpPr>
        <p:spPr>
          <a:xfrm>
            <a:off x="7555392" y="2706448"/>
            <a:ext cx="4040117" cy="46240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b.jpg (</a:t>
            </a:r>
            <a:r>
              <a:rPr lang="ko-KR" alt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다운</a:t>
            </a:r>
            <a:r>
              <a:rPr lang="en-US" alt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" name="Google Shape;130;p3"/>
          <p:cNvSpPr txBox="1"/>
          <p:nvPr/>
        </p:nvSpPr>
        <p:spPr>
          <a:xfrm>
            <a:off x="4156774" y="1304675"/>
            <a:ext cx="1044644" cy="246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자료실</a:t>
            </a:r>
            <a:endParaRPr sz="10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5338342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/>
          <p:nvPr/>
        </p:nvSpPr>
        <p:spPr>
          <a:xfrm>
            <a:off x="9785838" y="228725"/>
            <a:ext cx="1935108" cy="3988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5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로그인/로그아웃 | 회원정보</a:t>
            </a:r>
            <a:endParaRPr sz="105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5887423" y="187402"/>
            <a:ext cx="2919048" cy="399121"/>
            <a:chOff x="6119446" y="215577"/>
            <a:chExt cx="2919048" cy="399121"/>
          </a:xfrm>
        </p:grpSpPr>
        <p:sp>
          <p:nvSpPr>
            <p:cNvPr id="92" name="Google Shape;92;p2"/>
            <p:cNvSpPr/>
            <p:nvPr/>
          </p:nvSpPr>
          <p:spPr>
            <a:xfrm>
              <a:off x="6119446" y="230881"/>
              <a:ext cx="2919048" cy="383817"/>
            </a:xfrm>
            <a:prstGeom prst="rect">
              <a:avLst/>
            </a:prstGeom>
            <a:solidFill>
              <a:srgbClr val="1E4E79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6184723" y="279978"/>
              <a:ext cx="2764741" cy="274503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1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통합검색</a:t>
              </a:r>
              <a:endParaRPr sz="11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8466331" y="238867"/>
              <a:ext cx="89030" cy="346001"/>
            </a:xfrm>
            <a:prstGeom prst="rect">
              <a:avLst/>
            </a:prstGeom>
            <a:solidFill>
              <a:srgbClr val="1E4E79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5" name="Google Shape;95;p2"/>
            <p:cNvSpPr txBox="1"/>
            <p:nvPr/>
          </p:nvSpPr>
          <p:spPr>
            <a:xfrm>
              <a:off x="8529172" y="215577"/>
              <a:ext cx="446481" cy="3692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</a:t>
              </a:r>
              <a:r>
                <a:rPr lang="en-US" altLang="ko-KR" sz="11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Q</a:t>
              </a:r>
              <a:endParaRPr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aphicFrame>
        <p:nvGraphicFramePr>
          <p:cNvPr id="96" name="Google Shape;96;p2"/>
          <p:cNvGraphicFramePr/>
          <p:nvPr/>
        </p:nvGraphicFramePr>
        <p:xfrm>
          <a:off x="3401980" y="719666"/>
          <a:ext cx="8318964" cy="370850"/>
        </p:xfrm>
        <a:graphic>
          <a:graphicData uri="http://schemas.openxmlformats.org/drawingml/2006/table">
            <a:tbl>
              <a:tblPr firstRow="1" bandRow="1">
                <a:noFill/>
                <a:tableStyleId>{2228B6AE-BDBB-482B-ABC4-57F43FC1D3FC}</a:tableStyleId>
              </a:tblPr>
              <a:tblGrid>
                <a:gridCol w="13864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64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6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86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864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864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/>
                        <a:t>공지사항</a:t>
                      </a:r>
                      <a:endParaRPr sz="12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/>
                        <a:t>자유게시판</a:t>
                      </a:r>
                      <a:endParaRPr sz="12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/>
                        <a:t>자료실</a:t>
                      </a:r>
                      <a:endParaRPr sz="12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 err="1"/>
                        <a:t>게시판요청</a:t>
                      </a:r>
                      <a:endParaRPr sz="12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/>
                        <a:t>카테고리  게시판</a:t>
                      </a:r>
                      <a:endParaRPr sz="12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 err="1"/>
                        <a:t>QnA</a:t>
                      </a:r>
                      <a:endParaRPr sz="12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0" name="Google Shape;100;p2"/>
          <p:cNvSpPr/>
          <p:nvPr/>
        </p:nvSpPr>
        <p:spPr>
          <a:xfrm>
            <a:off x="188556" y="267337"/>
            <a:ext cx="2997297" cy="3988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게시판 요청 목록</a:t>
            </a:r>
            <a:endParaRPr sz="16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1513" y="34460"/>
            <a:ext cx="1486543" cy="593131"/>
          </a:xfrm>
          <a:prstGeom prst="rect">
            <a:avLst/>
          </a:prstGeom>
        </p:spPr>
      </p:pic>
      <p:sp>
        <p:nvSpPr>
          <p:cNvPr id="14" name="Google Shape;99;p2"/>
          <p:cNvSpPr/>
          <p:nvPr/>
        </p:nvSpPr>
        <p:spPr>
          <a:xfrm>
            <a:off x="200467" y="719666"/>
            <a:ext cx="2985386" cy="5868651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설명</a:t>
            </a:r>
            <a:endParaRPr lang="en-US" altLang="ko-KR" sz="18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r>
              <a:rPr lang="ko-KR" altLang="en-US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비로그인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confirm(‘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회원전용 게시판 입니다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 창으로 이동하시겠습니까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?’)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 폼으로 이동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목록화면으로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게시판 요청 게시판 </a:t>
            </a:r>
            <a:r>
              <a:rPr lang="ko-KR" altLang="en-US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목록화면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bbs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request_list.jsp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한 페이지당 </a:t>
            </a:r>
            <a:r>
              <a:rPr lang="ko-KR" altLang="en-US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게시글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10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 까지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한 화면당 페이지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 까지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요청글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제목 </a:t>
            </a:r>
            <a:r>
              <a:rPr lang="ko-KR" altLang="en-US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클릭시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bbs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request_view.jsp</a:t>
            </a:r>
            <a:endParaRPr lang="en-US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sz="1100" dirty="0" smtClean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승인여부 </a:t>
            </a:r>
            <a:r>
              <a:rPr lang="en-US" altLang="ko-KR" sz="11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</a:p>
          <a:p>
            <a:pPr lvl="0"/>
            <a:r>
              <a:rPr lang="en-US" sz="11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Default ‘[</a:t>
            </a:r>
            <a:r>
              <a:rPr lang="ko-KR" altLang="en-US" sz="1100" dirty="0" err="1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승인대기중</a:t>
            </a:r>
            <a:r>
              <a:rPr lang="en-US" sz="11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]’</a:t>
            </a:r>
          </a:p>
          <a:p>
            <a:pPr lvl="0"/>
            <a:r>
              <a:rPr lang="ko-KR" altLang="en-US" sz="1100" dirty="0" err="1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승인시</a:t>
            </a:r>
            <a:r>
              <a:rPr lang="ko-KR" altLang="en-US" sz="11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1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‘[</a:t>
            </a:r>
            <a:r>
              <a:rPr lang="ko-KR" altLang="en-US" sz="11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승인</a:t>
            </a:r>
            <a:r>
              <a:rPr lang="en-US" altLang="ko-KR" sz="11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]’</a:t>
            </a:r>
          </a:p>
          <a:p>
            <a:pPr lvl="0"/>
            <a:r>
              <a:rPr lang="ko-KR" altLang="en-US" sz="1100" dirty="0" err="1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미승인시</a:t>
            </a:r>
            <a:r>
              <a:rPr lang="ko-KR" altLang="en-US" sz="11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1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‘[</a:t>
            </a:r>
            <a:r>
              <a:rPr lang="ko-KR" altLang="en-US" sz="1100" dirty="0" err="1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미승인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]’</a:t>
            </a:r>
            <a:endParaRPr lang="en-US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r>
              <a:rPr lang="ko-KR" altLang="en-US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콤보박스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전체</a:t>
            </a:r>
          </a:p>
          <a:p>
            <a:pPr lvl="0"/>
            <a:r>
              <a:rPr lang="ko-KR" altLang="en-US"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제목</a:t>
            </a:r>
          </a:p>
          <a:p>
            <a:pPr lvl="0"/>
            <a:r>
              <a:rPr lang="ko-KR" altLang="en-US"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작성자</a:t>
            </a:r>
          </a:p>
          <a:p>
            <a:pPr lvl="0"/>
            <a:endParaRPr lang="en-US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215;p7"/>
          <p:cNvSpPr/>
          <p:nvPr/>
        </p:nvSpPr>
        <p:spPr>
          <a:xfrm>
            <a:off x="3401981" y="1611532"/>
            <a:ext cx="8318964" cy="489065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6" name="Google Shape;217;p7"/>
          <p:cNvGraphicFramePr/>
          <p:nvPr>
            <p:extLst>
              <p:ext uri="{D42A27DB-BD31-4B8C-83A1-F6EECF244321}">
                <p14:modId xmlns:p14="http://schemas.microsoft.com/office/powerpoint/2010/main" val="1576472394"/>
              </p:ext>
            </p:extLst>
          </p:nvPr>
        </p:nvGraphicFramePr>
        <p:xfrm>
          <a:off x="3401980" y="1619968"/>
          <a:ext cx="8318965" cy="382300"/>
        </p:xfrm>
        <a:graphic>
          <a:graphicData uri="http://schemas.openxmlformats.org/drawingml/2006/table">
            <a:tbl>
              <a:tblPr firstRow="1" bandRow="1">
                <a:noFill/>
                <a:tableStyleId>{2228B6AE-BDBB-482B-ABC4-57F43FC1D3FC}</a:tableStyleId>
              </a:tblPr>
              <a:tblGrid>
                <a:gridCol w="6712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5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9715">
                  <a:extLst>
                    <a:ext uri="{9D8B030D-6E8A-4147-A177-3AD203B41FA5}">
                      <a16:colId xmlns:a16="http://schemas.microsoft.com/office/drawing/2014/main" val="3862336123"/>
                    </a:ext>
                  </a:extLst>
                </a:gridCol>
                <a:gridCol w="2312377">
                  <a:extLst>
                    <a:ext uri="{9D8B030D-6E8A-4147-A177-3AD203B41FA5}">
                      <a16:colId xmlns:a16="http://schemas.microsoft.com/office/drawing/2014/main" val="1485603488"/>
                    </a:ext>
                  </a:extLst>
                </a:gridCol>
                <a:gridCol w="11078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749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350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23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/>
                        <a:t>번호</a:t>
                      </a:r>
                      <a:endParaRPr sz="12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u="none" strike="noStrike" cap="none" dirty="0" smtClean="0"/>
                        <a:t>분류</a:t>
                      </a:r>
                      <a:endParaRPr sz="12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200" u="none" strike="noStrike" cap="none" dirty="0" smtClean="0"/>
                        <a:t>게시판 이름</a:t>
                      </a:r>
                      <a:endParaRPr sz="12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u="none" strike="noStrike" cap="none" dirty="0" smtClean="0"/>
                        <a:t>제목</a:t>
                      </a:r>
                      <a:endParaRPr sz="12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u="none" strike="noStrike" cap="none" dirty="0" err="1" smtClean="0"/>
                        <a:t>요청자</a:t>
                      </a:r>
                      <a:endParaRPr sz="12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u="none" strike="noStrike" cap="none" dirty="0" smtClean="0"/>
                        <a:t>요청</a:t>
                      </a:r>
                      <a:r>
                        <a:rPr lang="ko-KR" sz="1200" u="none" strike="noStrike" cap="none" dirty="0" smtClean="0"/>
                        <a:t>일</a:t>
                      </a:r>
                      <a:endParaRPr sz="12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u="none" strike="noStrike" cap="none" dirty="0" smtClean="0"/>
                        <a:t>승인여부</a:t>
                      </a:r>
                      <a:endParaRPr sz="12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6329574"/>
              </p:ext>
            </p:extLst>
          </p:nvPr>
        </p:nvGraphicFramePr>
        <p:xfrm>
          <a:off x="3418681" y="1978809"/>
          <a:ext cx="8285563" cy="40049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0875">
                  <a:extLst>
                    <a:ext uri="{9D8B030D-6E8A-4147-A177-3AD203B41FA5}">
                      <a16:colId xmlns:a16="http://schemas.microsoft.com/office/drawing/2014/main" val="235043110"/>
                    </a:ext>
                  </a:extLst>
                </a:gridCol>
                <a:gridCol w="818967">
                  <a:extLst>
                    <a:ext uri="{9D8B030D-6E8A-4147-A177-3AD203B41FA5}">
                      <a16:colId xmlns:a16="http://schemas.microsoft.com/office/drawing/2014/main" val="1973447886"/>
                    </a:ext>
                  </a:extLst>
                </a:gridCol>
                <a:gridCol w="1239715">
                  <a:extLst>
                    <a:ext uri="{9D8B030D-6E8A-4147-A177-3AD203B41FA5}">
                      <a16:colId xmlns:a16="http://schemas.microsoft.com/office/drawing/2014/main" val="968722215"/>
                    </a:ext>
                  </a:extLst>
                </a:gridCol>
                <a:gridCol w="2321170">
                  <a:extLst>
                    <a:ext uri="{9D8B030D-6E8A-4147-A177-3AD203B41FA5}">
                      <a16:colId xmlns:a16="http://schemas.microsoft.com/office/drawing/2014/main" val="1928616147"/>
                    </a:ext>
                  </a:extLst>
                </a:gridCol>
                <a:gridCol w="1099038">
                  <a:extLst>
                    <a:ext uri="{9D8B030D-6E8A-4147-A177-3AD203B41FA5}">
                      <a16:colId xmlns:a16="http://schemas.microsoft.com/office/drawing/2014/main" val="2920463975"/>
                    </a:ext>
                  </a:extLst>
                </a:gridCol>
                <a:gridCol w="1037492">
                  <a:extLst>
                    <a:ext uri="{9D8B030D-6E8A-4147-A177-3AD203B41FA5}">
                      <a16:colId xmlns:a16="http://schemas.microsoft.com/office/drawing/2014/main" val="773008987"/>
                    </a:ext>
                  </a:extLst>
                </a:gridCol>
                <a:gridCol w="1118306">
                  <a:extLst>
                    <a:ext uri="{9D8B030D-6E8A-4147-A177-3AD203B41FA5}">
                      <a16:colId xmlns:a16="http://schemas.microsoft.com/office/drawing/2014/main" val="2586389090"/>
                    </a:ext>
                  </a:extLst>
                </a:gridCol>
              </a:tblGrid>
              <a:tr h="3860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25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게임</a:t>
                      </a:r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리그오브레전드</a:t>
                      </a:r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00</a:t>
                      </a:r>
                      <a:r>
                        <a:rPr lang="ko-KR" altLang="en-US" sz="1200" dirty="0" smtClean="0"/>
                        <a:t>게시판 </a:t>
                      </a:r>
                      <a:r>
                        <a:rPr lang="ko-KR" altLang="en-US" sz="1200" dirty="0" err="1" smtClean="0"/>
                        <a:t>요청글</a:t>
                      </a:r>
                      <a:r>
                        <a:rPr lang="en-US" altLang="ko-KR" sz="1200" dirty="0" smtClean="0"/>
                        <a:t>25</a:t>
                      </a:r>
                      <a:r>
                        <a:rPr lang="ko-KR" altLang="en-US" sz="1200" dirty="0" smtClean="0"/>
                        <a:t>입니다</a:t>
                      </a:r>
                    </a:p>
                    <a:p>
                      <a:pPr latinLnBrk="1"/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홍길동</a:t>
                      </a:r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2023-06-03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[</a:t>
                      </a:r>
                      <a:r>
                        <a:rPr lang="ko-KR" altLang="en-US" sz="1200" dirty="0" err="1" smtClean="0"/>
                        <a:t>승인대기중</a:t>
                      </a:r>
                      <a:r>
                        <a:rPr lang="en-US" altLang="ko-KR" sz="1200" dirty="0" smtClean="0"/>
                        <a:t>]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0083148"/>
                  </a:ext>
                </a:extLst>
              </a:tr>
              <a:tr h="3860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24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게임</a:t>
                      </a:r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젤다의</a:t>
                      </a:r>
                      <a:r>
                        <a:rPr lang="ko-KR" altLang="en-US" sz="1200" dirty="0" smtClean="0"/>
                        <a:t> 전설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00</a:t>
                      </a:r>
                      <a:r>
                        <a:rPr lang="ko-KR" altLang="en-US" sz="1200" dirty="0" smtClean="0"/>
                        <a:t>게시판 </a:t>
                      </a:r>
                      <a:r>
                        <a:rPr lang="ko-KR" altLang="en-US" sz="1200" dirty="0" err="1" smtClean="0"/>
                        <a:t>요청글</a:t>
                      </a:r>
                      <a:r>
                        <a:rPr lang="en-US" altLang="ko-KR" sz="1200" dirty="0" smtClean="0"/>
                        <a:t>25</a:t>
                      </a:r>
                      <a:r>
                        <a:rPr lang="ko-KR" altLang="en-US" sz="1200" dirty="0" smtClean="0"/>
                        <a:t>입니다</a:t>
                      </a:r>
                    </a:p>
                    <a:p>
                      <a:pPr latinLnBrk="1"/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전우치</a:t>
                      </a:r>
                      <a:endParaRPr lang="en-US" altLang="ko-KR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2023-06-03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[</a:t>
                      </a:r>
                      <a:r>
                        <a:rPr lang="ko-KR" altLang="en-US" sz="1200" dirty="0" err="1" smtClean="0"/>
                        <a:t>승인대기중</a:t>
                      </a:r>
                      <a:r>
                        <a:rPr lang="en-US" altLang="ko-KR" sz="1200" dirty="0" smtClean="0"/>
                        <a:t>]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2214967"/>
                  </a:ext>
                </a:extLst>
              </a:tr>
              <a:tr h="3860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23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스포츠</a:t>
                      </a:r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야구</a:t>
                      </a:r>
                      <a:endParaRPr lang="en-US" altLang="ko-KR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00</a:t>
                      </a:r>
                      <a:r>
                        <a:rPr lang="ko-KR" altLang="en-US" sz="1200" dirty="0" smtClean="0"/>
                        <a:t>게시판 </a:t>
                      </a:r>
                      <a:r>
                        <a:rPr lang="ko-KR" altLang="en-US" sz="1200" dirty="0" err="1" smtClean="0"/>
                        <a:t>요청글</a:t>
                      </a:r>
                      <a:r>
                        <a:rPr lang="en-US" altLang="ko-KR" sz="1200" dirty="0" smtClean="0"/>
                        <a:t>25</a:t>
                      </a:r>
                      <a:r>
                        <a:rPr lang="ko-KR" altLang="en-US" sz="1200" dirty="0" smtClean="0"/>
                        <a:t>입니다</a:t>
                      </a:r>
                    </a:p>
                    <a:p>
                      <a:pPr latinLnBrk="1"/>
                      <a:endParaRPr lang="en-US" altLang="ko-KR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임꺽정</a:t>
                      </a:r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2023-06-01</a:t>
                      </a:r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[</a:t>
                      </a:r>
                      <a:r>
                        <a:rPr lang="ko-KR" altLang="en-US" sz="1200" dirty="0" err="1" smtClean="0"/>
                        <a:t>승인대기중</a:t>
                      </a:r>
                      <a:r>
                        <a:rPr lang="en-US" altLang="ko-KR" sz="1200" dirty="0" smtClean="0"/>
                        <a:t>]</a:t>
                      </a:r>
                      <a:endParaRPr lang="en-US" altLang="ko-KR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6266696"/>
                  </a:ext>
                </a:extLst>
              </a:tr>
              <a:tr h="3860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22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연예</a:t>
                      </a:r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뉴진스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00</a:t>
                      </a:r>
                      <a:r>
                        <a:rPr lang="ko-KR" altLang="en-US" sz="1200" dirty="0" smtClean="0"/>
                        <a:t>게시판 </a:t>
                      </a:r>
                      <a:r>
                        <a:rPr lang="ko-KR" altLang="en-US" sz="1200" dirty="0" err="1" smtClean="0"/>
                        <a:t>요청글</a:t>
                      </a:r>
                      <a:r>
                        <a:rPr lang="en-US" altLang="ko-KR" sz="1200" dirty="0" smtClean="0"/>
                        <a:t>25</a:t>
                      </a:r>
                      <a:r>
                        <a:rPr lang="ko-KR" altLang="en-US" sz="1200" dirty="0" smtClean="0"/>
                        <a:t>입니다</a:t>
                      </a:r>
                    </a:p>
                    <a:p>
                      <a:pPr latinLnBrk="1"/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홍길은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2022-12-31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[</a:t>
                      </a:r>
                      <a:r>
                        <a:rPr lang="ko-KR" altLang="en-US" sz="1200" dirty="0" smtClean="0"/>
                        <a:t>승인</a:t>
                      </a:r>
                      <a:r>
                        <a:rPr lang="en-US" altLang="ko-KR" sz="1200" dirty="0" smtClean="0"/>
                        <a:t>]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1488241"/>
                  </a:ext>
                </a:extLst>
              </a:tr>
              <a:tr h="3860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21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스포츠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축구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00</a:t>
                      </a:r>
                      <a:r>
                        <a:rPr lang="ko-KR" altLang="en-US" sz="1200" dirty="0" smtClean="0"/>
                        <a:t>게시판 </a:t>
                      </a:r>
                      <a:r>
                        <a:rPr lang="ko-KR" altLang="en-US" sz="1200" dirty="0" err="1" smtClean="0"/>
                        <a:t>요청글</a:t>
                      </a:r>
                      <a:r>
                        <a:rPr lang="en-US" altLang="ko-KR" sz="1200" dirty="0" smtClean="0"/>
                        <a:t>25</a:t>
                      </a:r>
                      <a:r>
                        <a:rPr lang="ko-KR" altLang="en-US" sz="1200" dirty="0" smtClean="0"/>
                        <a:t>입니다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ko-KR" altLang="en-US" sz="1200" dirty="0" smtClean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홍길금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2022-12-25</a:t>
                      </a:r>
                      <a:endParaRPr lang="ko-KR" altLang="en-US" sz="1200" dirty="0" smtClean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[</a:t>
                      </a:r>
                      <a:r>
                        <a:rPr lang="ko-KR" altLang="en-US" sz="1200" dirty="0" smtClean="0"/>
                        <a:t>승인</a:t>
                      </a:r>
                      <a:r>
                        <a:rPr lang="en-US" altLang="ko-KR" sz="1200" dirty="0" smtClean="0"/>
                        <a:t>]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2234675"/>
                  </a:ext>
                </a:extLst>
              </a:tr>
              <a:tr h="3860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20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게임</a:t>
                      </a:r>
                      <a:endParaRPr lang="en-US" altLang="ko-KR" sz="1200" dirty="0" smtClean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배틀그라운드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00</a:t>
                      </a:r>
                      <a:r>
                        <a:rPr lang="ko-KR" altLang="en-US" sz="1200" dirty="0" smtClean="0"/>
                        <a:t>게시판 </a:t>
                      </a:r>
                      <a:r>
                        <a:rPr lang="ko-KR" altLang="en-US" sz="1200" dirty="0" err="1" smtClean="0"/>
                        <a:t>요청글</a:t>
                      </a:r>
                      <a:r>
                        <a:rPr lang="en-US" altLang="ko-KR" sz="1200" dirty="0" smtClean="0"/>
                        <a:t>25</a:t>
                      </a:r>
                      <a:r>
                        <a:rPr lang="ko-KR" altLang="en-US" sz="1200" dirty="0" smtClean="0"/>
                        <a:t>입니다</a:t>
                      </a:r>
                    </a:p>
                    <a:p>
                      <a:pPr latinLnBrk="1"/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김우치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2022-11-11</a:t>
                      </a:r>
                      <a:endParaRPr lang="ko-KR" altLang="en-US" sz="1200" dirty="0" smtClean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[</a:t>
                      </a:r>
                      <a:r>
                        <a:rPr lang="ko-KR" altLang="en-US" sz="1200" dirty="0" smtClean="0"/>
                        <a:t>승인</a:t>
                      </a:r>
                      <a:r>
                        <a:rPr lang="en-US" altLang="ko-KR" sz="1200" dirty="0" smtClean="0"/>
                        <a:t>]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084724"/>
                  </a:ext>
                </a:extLst>
              </a:tr>
              <a:tr h="3860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19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게임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오버워치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00</a:t>
                      </a:r>
                      <a:r>
                        <a:rPr lang="ko-KR" altLang="en-US" sz="1200" dirty="0" smtClean="0"/>
                        <a:t>게시판 </a:t>
                      </a:r>
                      <a:r>
                        <a:rPr lang="ko-KR" altLang="en-US" sz="1200" dirty="0" err="1" smtClean="0"/>
                        <a:t>요청글</a:t>
                      </a:r>
                      <a:r>
                        <a:rPr lang="en-US" altLang="ko-KR" sz="1200" dirty="0" smtClean="0"/>
                        <a:t>25</a:t>
                      </a:r>
                      <a:r>
                        <a:rPr lang="ko-KR" altLang="en-US" sz="1200" dirty="0" smtClean="0"/>
                        <a:t>입니다</a:t>
                      </a:r>
                    </a:p>
                    <a:p>
                      <a:pPr latinLnBrk="1"/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김꺽정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2022-10-04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[</a:t>
                      </a:r>
                      <a:r>
                        <a:rPr lang="ko-KR" altLang="en-US" sz="1200" dirty="0" err="1" smtClean="0"/>
                        <a:t>미승인</a:t>
                      </a:r>
                      <a:r>
                        <a:rPr lang="en-US" altLang="ko-KR" sz="1200" dirty="0" smtClean="0"/>
                        <a:t>]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9447903"/>
                  </a:ext>
                </a:extLst>
              </a:tr>
              <a:tr h="3860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18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연예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싸이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00</a:t>
                      </a:r>
                      <a:r>
                        <a:rPr lang="ko-KR" altLang="en-US" sz="1200" dirty="0" smtClean="0"/>
                        <a:t>게시판 </a:t>
                      </a:r>
                      <a:r>
                        <a:rPr lang="ko-KR" altLang="en-US" sz="1200" dirty="0" err="1" smtClean="0"/>
                        <a:t>요청글</a:t>
                      </a:r>
                      <a:r>
                        <a:rPr lang="en-US" altLang="ko-KR" sz="1200" dirty="0" smtClean="0"/>
                        <a:t>25</a:t>
                      </a:r>
                      <a:r>
                        <a:rPr lang="ko-KR" altLang="en-US" sz="1200" dirty="0" smtClean="0"/>
                        <a:t>입니다</a:t>
                      </a:r>
                    </a:p>
                    <a:p>
                      <a:pPr latinLnBrk="1"/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박우치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2022-05-05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[</a:t>
                      </a:r>
                      <a:r>
                        <a:rPr lang="ko-KR" altLang="en-US" sz="1200" dirty="0" smtClean="0"/>
                        <a:t>승인</a:t>
                      </a:r>
                      <a:r>
                        <a:rPr lang="en-US" altLang="ko-KR" sz="1200" dirty="0" smtClean="0"/>
                        <a:t>]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8090030"/>
                  </a:ext>
                </a:extLst>
              </a:tr>
              <a:tr h="3860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17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스포츠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농구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00</a:t>
                      </a:r>
                      <a:r>
                        <a:rPr lang="ko-KR" altLang="en-US" sz="1200" dirty="0" smtClean="0"/>
                        <a:t>게시판 </a:t>
                      </a:r>
                      <a:r>
                        <a:rPr lang="ko-KR" altLang="en-US" sz="1200" dirty="0" err="1" smtClean="0"/>
                        <a:t>요청글</a:t>
                      </a:r>
                      <a:r>
                        <a:rPr lang="en-US" altLang="ko-KR" sz="1200" dirty="0" smtClean="0"/>
                        <a:t>25</a:t>
                      </a:r>
                      <a:r>
                        <a:rPr lang="ko-KR" altLang="en-US" sz="1200" dirty="0" smtClean="0"/>
                        <a:t>입니다</a:t>
                      </a:r>
                    </a:p>
                    <a:p>
                      <a:pPr latinLnBrk="1"/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이우치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2022-03-01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[</a:t>
                      </a:r>
                      <a:r>
                        <a:rPr lang="ko-KR" altLang="en-US" sz="1200" dirty="0" smtClean="0"/>
                        <a:t>승인</a:t>
                      </a:r>
                      <a:r>
                        <a:rPr lang="en-US" altLang="ko-KR" sz="1200" dirty="0" smtClean="0"/>
                        <a:t>]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5929375"/>
                  </a:ext>
                </a:extLst>
              </a:tr>
              <a:tr h="3860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16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스포츠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탁구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00</a:t>
                      </a:r>
                      <a:r>
                        <a:rPr lang="ko-KR" altLang="en-US" sz="1200" dirty="0" smtClean="0"/>
                        <a:t>게시판 </a:t>
                      </a:r>
                      <a:r>
                        <a:rPr lang="ko-KR" altLang="en-US" sz="1200" dirty="0" err="1" smtClean="0"/>
                        <a:t>요청글</a:t>
                      </a:r>
                      <a:r>
                        <a:rPr lang="en-US" altLang="ko-KR" sz="1200" dirty="0" smtClean="0"/>
                        <a:t>25</a:t>
                      </a:r>
                      <a:r>
                        <a:rPr lang="ko-KR" altLang="en-US" sz="1200" dirty="0" smtClean="0"/>
                        <a:t>입니다</a:t>
                      </a:r>
                    </a:p>
                    <a:p>
                      <a:pPr latinLnBrk="1"/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최우치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2022-02-02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[</a:t>
                      </a:r>
                      <a:r>
                        <a:rPr lang="ko-KR" altLang="en-US" sz="1200" dirty="0" smtClean="0"/>
                        <a:t>승인</a:t>
                      </a:r>
                      <a:r>
                        <a:rPr lang="en-US" altLang="ko-KR" sz="1200" dirty="0" smtClean="0"/>
                        <a:t>]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6263190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724104" y="6043781"/>
            <a:ext cx="35718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처음</a:t>
            </a:r>
            <a:r>
              <a:rPr lang="en-US" altLang="ko-KR" dirty="0"/>
              <a:t>]  [</a:t>
            </a:r>
            <a:r>
              <a:rPr lang="ko-KR" altLang="en-US" dirty="0"/>
              <a:t>이전</a:t>
            </a:r>
            <a:r>
              <a:rPr lang="en-US" altLang="ko-KR" dirty="0"/>
              <a:t>]  1  2  3  4  5  [</a:t>
            </a:r>
            <a:r>
              <a:rPr lang="ko-KR" altLang="en-US" dirty="0"/>
              <a:t>다음</a:t>
            </a:r>
            <a:r>
              <a:rPr lang="en-US" altLang="ko-KR" dirty="0"/>
              <a:t>]  [</a:t>
            </a:r>
            <a:r>
              <a:rPr lang="ko-KR" altLang="en-US" dirty="0"/>
              <a:t>마지막</a:t>
            </a:r>
            <a:r>
              <a:rPr lang="en-US" altLang="ko-KR" dirty="0"/>
              <a:t>]</a:t>
            </a:r>
            <a:endParaRPr lang="ko-KR" altLang="en-US" dirty="0"/>
          </a:p>
        </p:txBody>
      </p:sp>
      <p:grpSp>
        <p:nvGrpSpPr>
          <p:cNvPr id="38" name="Google Shape;297;p10"/>
          <p:cNvGrpSpPr/>
          <p:nvPr/>
        </p:nvGrpSpPr>
        <p:grpSpPr>
          <a:xfrm>
            <a:off x="8537091" y="1217953"/>
            <a:ext cx="3167152" cy="394125"/>
            <a:chOff x="5020885" y="1166261"/>
            <a:chExt cx="3898669" cy="469493"/>
          </a:xfrm>
        </p:grpSpPr>
        <p:sp>
          <p:nvSpPr>
            <p:cNvPr id="39" name="Google Shape;298;p10"/>
            <p:cNvSpPr/>
            <p:nvPr/>
          </p:nvSpPr>
          <p:spPr>
            <a:xfrm>
              <a:off x="5020885" y="1166261"/>
              <a:ext cx="3898669" cy="459084"/>
            </a:xfrm>
            <a:prstGeom prst="rect">
              <a:avLst/>
            </a:prstGeom>
            <a:solidFill>
              <a:srgbClr val="1E4E79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0" name="Google Shape;299;p10"/>
            <p:cNvSpPr/>
            <p:nvPr/>
          </p:nvSpPr>
          <p:spPr>
            <a:xfrm>
              <a:off x="5079075" y="1236794"/>
              <a:ext cx="3749040" cy="328333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게시판 내 검색</a:t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1" name="Google Shape;300;p10"/>
            <p:cNvSpPr/>
            <p:nvPr/>
          </p:nvSpPr>
          <p:spPr>
            <a:xfrm>
              <a:off x="8283631" y="1174247"/>
              <a:ext cx="91440" cy="459084"/>
            </a:xfrm>
            <a:prstGeom prst="rect">
              <a:avLst/>
            </a:prstGeom>
            <a:solidFill>
              <a:srgbClr val="1E4E79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2" name="Google Shape;301;p10"/>
            <p:cNvSpPr txBox="1"/>
            <p:nvPr/>
          </p:nvSpPr>
          <p:spPr>
            <a:xfrm>
              <a:off x="8329351" y="1195795"/>
              <a:ext cx="498764" cy="4399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Q</a:t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57" name="Google Shape;267;p9"/>
          <p:cNvSpPr/>
          <p:nvPr/>
        </p:nvSpPr>
        <p:spPr>
          <a:xfrm>
            <a:off x="3418681" y="1294949"/>
            <a:ext cx="738093" cy="25449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전체글</a:t>
            </a:r>
            <a:endParaRPr lang="en-US" altLang="ko-KR"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" name="Google Shape;290;p10"/>
          <p:cNvSpPr/>
          <p:nvPr/>
        </p:nvSpPr>
        <p:spPr>
          <a:xfrm>
            <a:off x="10387209" y="6043781"/>
            <a:ext cx="1242752" cy="39077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게시판 요청</a:t>
            </a: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" name="Google Shape;130;p3"/>
          <p:cNvSpPr txBox="1"/>
          <p:nvPr/>
        </p:nvSpPr>
        <p:spPr>
          <a:xfrm>
            <a:off x="4156774" y="1304675"/>
            <a:ext cx="1044644" cy="246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게시판 요청</a:t>
            </a:r>
            <a:endParaRPr sz="10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35" t="8239" b="-1"/>
          <a:stretch/>
        </p:blipFill>
        <p:spPr>
          <a:xfrm>
            <a:off x="8537091" y="1230829"/>
            <a:ext cx="767441" cy="349658"/>
          </a:xfrm>
          <a:prstGeom prst="rect">
            <a:avLst/>
          </a:prstGeom>
        </p:spPr>
      </p:pic>
      <p:sp>
        <p:nvSpPr>
          <p:cNvPr id="56" name="Google Shape;267;p9"/>
          <p:cNvSpPr/>
          <p:nvPr/>
        </p:nvSpPr>
        <p:spPr>
          <a:xfrm>
            <a:off x="7904497" y="809118"/>
            <a:ext cx="659622" cy="68121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전체</a:t>
            </a:r>
            <a:endParaRPr lang="en-US" altLang="ko-KR" sz="1200" dirty="0" smtClean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제목</a:t>
            </a:r>
            <a:endParaRPr lang="en-US" altLang="ko-KR"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 err="1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요청자</a:t>
            </a: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0747291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/>
          <p:nvPr/>
        </p:nvSpPr>
        <p:spPr>
          <a:xfrm>
            <a:off x="9785838" y="228725"/>
            <a:ext cx="1935108" cy="3988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5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로그인/로그아웃 | 회원정보</a:t>
            </a:r>
            <a:endParaRPr sz="105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5887423" y="187402"/>
            <a:ext cx="2919048" cy="399121"/>
            <a:chOff x="6119446" y="215577"/>
            <a:chExt cx="2919048" cy="399121"/>
          </a:xfrm>
        </p:grpSpPr>
        <p:sp>
          <p:nvSpPr>
            <p:cNvPr id="92" name="Google Shape;92;p2"/>
            <p:cNvSpPr/>
            <p:nvPr/>
          </p:nvSpPr>
          <p:spPr>
            <a:xfrm>
              <a:off x="6119446" y="230881"/>
              <a:ext cx="2919048" cy="383817"/>
            </a:xfrm>
            <a:prstGeom prst="rect">
              <a:avLst/>
            </a:prstGeom>
            <a:solidFill>
              <a:srgbClr val="1E4E79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6184723" y="279978"/>
              <a:ext cx="2764741" cy="274503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1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통합검색</a:t>
              </a:r>
              <a:endParaRPr sz="11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8466331" y="238867"/>
              <a:ext cx="89030" cy="346001"/>
            </a:xfrm>
            <a:prstGeom prst="rect">
              <a:avLst/>
            </a:prstGeom>
            <a:solidFill>
              <a:srgbClr val="1E4E79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5" name="Google Shape;95;p2"/>
            <p:cNvSpPr txBox="1"/>
            <p:nvPr/>
          </p:nvSpPr>
          <p:spPr>
            <a:xfrm>
              <a:off x="8529172" y="215577"/>
              <a:ext cx="446481" cy="3692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</a:t>
              </a:r>
              <a:r>
                <a:rPr lang="en-US" altLang="ko-KR" sz="11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Q</a:t>
              </a:r>
              <a:endParaRPr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aphicFrame>
        <p:nvGraphicFramePr>
          <p:cNvPr id="96" name="Google Shape;96;p2"/>
          <p:cNvGraphicFramePr/>
          <p:nvPr/>
        </p:nvGraphicFramePr>
        <p:xfrm>
          <a:off x="3401980" y="719666"/>
          <a:ext cx="8318964" cy="370850"/>
        </p:xfrm>
        <a:graphic>
          <a:graphicData uri="http://schemas.openxmlformats.org/drawingml/2006/table">
            <a:tbl>
              <a:tblPr firstRow="1" bandRow="1">
                <a:noFill/>
                <a:tableStyleId>{2228B6AE-BDBB-482B-ABC4-57F43FC1D3FC}</a:tableStyleId>
              </a:tblPr>
              <a:tblGrid>
                <a:gridCol w="13864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64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6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86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864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864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/>
                        <a:t>공지사항</a:t>
                      </a:r>
                      <a:endParaRPr sz="12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/>
                        <a:t>자유게시판</a:t>
                      </a:r>
                      <a:endParaRPr sz="12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/>
                        <a:t>자료실</a:t>
                      </a:r>
                      <a:endParaRPr sz="12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/>
                        <a:t>게시판요청</a:t>
                      </a:r>
                      <a:endParaRPr sz="12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/>
                        <a:t>카테고리  게시판</a:t>
                      </a:r>
                      <a:endParaRPr sz="12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 err="1"/>
                        <a:t>QnA</a:t>
                      </a:r>
                      <a:endParaRPr sz="12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0" name="Google Shape;100;p2"/>
          <p:cNvSpPr/>
          <p:nvPr/>
        </p:nvSpPr>
        <p:spPr>
          <a:xfrm>
            <a:off x="188556" y="267337"/>
            <a:ext cx="2997297" cy="3988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ko-KR" altLang="en-US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요청글</a:t>
            </a:r>
            <a:r>
              <a:rPr lang="ko-KR" altLang="en-US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보기 화면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1513" y="34460"/>
            <a:ext cx="1486543" cy="593131"/>
          </a:xfrm>
          <a:prstGeom prst="rect">
            <a:avLst/>
          </a:prstGeom>
        </p:spPr>
      </p:pic>
      <p:sp>
        <p:nvSpPr>
          <p:cNvPr id="14" name="Google Shape;99;p2"/>
          <p:cNvSpPr/>
          <p:nvPr/>
        </p:nvSpPr>
        <p:spPr>
          <a:xfrm>
            <a:off x="200467" y="719666"/>
            <a:ext cx="2985386" cy="5868651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설명</a:t>
            </a:r>
            <a:endParaRPr lang="en-US" altLang="ko-KR" sz="18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요청글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보기화면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bbs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request_view.jsp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본인 글일 경우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작성자만 수정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 버튼 활성화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 버튼 </a:t>
            </a:r>
            <a:r>
              <a:rPr lang="ko-KR" altLang="en-US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클릭시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confirm(‘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정말 삭제하시겠습니까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?’)</a:t>
            </a:r>
          </a:p>
          <a:p>
            <a:pPr lvl="0"/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삭제처리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bbs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request_proc_del.jsp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삭제처리 후 목록으로 이동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수정처리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bbs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request_proc_up.jsp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수정처리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후 </a:t>
            </a:r>
            <a:r>
              <a:rPr lang="ko-KR" altLang="en-US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요청글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보기화면으로 이동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(/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bbs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request_view.jsp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</a:p>
          <a:p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" name="Google Shape;571;p20">
            <a:extLst>
              <a:ext uri="{FF2B5EF4-FFF2-40B4-BE49-F238E27FC236}">
                <a16:creationId xmlns:a16="http://schemas.microsoft.com/office/drawing/2014/main" id="{28150920-34B4-4DB8-AE18-43C4BA5F3DAA}"/>
              </a:ext>
            </a:extLst>
          </p:cNvPr>
          <p:cNvSpPr/>
          <p:nvPr/>
        </p:nvSpPr>
        <p:spPr>
          <a:xfrm>
            <a:off x="11185783" y="5168126"/>
            <a:ext cx="535161" cy="24799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뒤로</a:t>
            </a: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" name="Google Shape;571;p20">
            <a:extLst>
              <a:ext uri="{FF2B5EF4-FFF2-40B4-BE49-F238E27FC236}">
                <a16:creationId xmlns:a16="http://schemas.microsoft.com/office/drawing/2014/main" id="{28150920-34B4-4DB8-AE18-43C4BA5F3DAA}"/>
              </a:ext>
            </a:extLst>
          </p:cNvPr>
          <p:cNvSpPr/>
          <p:nvPr/>
        </p:nvSpPr>
        <p:spPr>
          <a:xfrm>
            <a:off x="10580178" y="5168126"/>
            <a:ext cx="535161" cy="24799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</a:t>
            </a: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41" name="표 40">
            <a:extLst>
              <a:ext uri="{FF2B5EF4-FFF2-40B4-BE49-F238E27FC236}">
                <a16:creationId xmlns:a16="http://schemas.microsoft.com/office/drawing/2014/main" id="{41E5E381-E6A5-444F-AE36-80DB13B1C6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2439179"/>
              </p:ext>
            </p:extLst>
          </p:nvPr>
        </p:nvGraphicFramePr>
        <p:xfrm>
          <a:off x="3421513" y="2067831"/>
          <a:ext cx="8299432" cy="298003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74859">
                  <a:extLst>
                    <a:ext uri="{9D8B030D-6E8A-4147-A177-3AD203B41FA5}">
                      <a16:colId xmlns:a16="http://schemas.microsoft.com/office/drawing/2014/main" val="235043110"/>
                    </a:ext>
                  </a:extLst>
                </a:gridCol>
                <a:gridCol w="1640330">
                  <a:extLst>
                    <a:ext uri="{9D8B030D-6E8A-4147-A177-3AD203B41FA5}">
                      <a16:colId xmlns:a16="http://schemas.microsoft.com/office/drawing/2014/main" val="1973447886"/>
                    </a:ext>
                  </a:extLst>
                </a:gridCol>
                <a:gridCol w="183970">
                  <a:extLst>
                    <a:ext uri="{9D8B030D-6E8A-4147-A177-3AD203B41FA5}">
                      <a16:colId xmlns:a16="http://schemas.microsoft.com/office/drawing/2014/main" val="2920463975"/>
                    </a:ext>
                  </a:extLst>
                </a:gridCol>
                <a:gridCol w="1824300">
                  <a:extLst>
                    <a:ext uri="{9D8B030D-6E8A-4147-A177-3AD203B41FA5}">
                      <a16:colId xmlns:a16="http://schemas.microsoft.com/office/drawing/2014/main" val="1937551986"/>
                    </a:ext>
                  </a:extLst>
                </a:gridCol>
                <a:gridCol w="2575973">
                  <a:extLst>
                    <a:ext uri="{9D8B030D-6E8A-4147-A177-3AD203B41FA5}">
                      <a16:colId xmlns:a16="http://schemas.microsoft.com/office/drawing/2014/main" val="773008987"/>
                    </a:ext>
                  </a:extLst>
                </a:gridCol>
              </a:tblGrid>
              <a:tr h="4257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/>
                        <a:t>닉네임</a:t>
                      </a:r>
                      <a:endParaRPr lang="ko-KR" altLang="en-US" sz="13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/>
                        <a:t>홍길동</a:t>
                      </a:r>
                      <a:endParaRPr lang="ko-KR" altLang="en-US" sz="13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/>
                        <a:t>작성일</a:t>
                      </a:r>
                      <a:endParaRPr lang="ko-KR" altLang="en-US" sz="13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2023-06-09</a:t>
                      </a:r>
                      <a:endParaRPr lang="ko-KR" altLang="en-US" sz="13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0083148"/>
                  </a:ext>
                </a:extLst>
              </a:tr>
              <a:tr h="4257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/>
                        <a:t>제목</a:t>
                      </a:r>
                      <a:endParaRPr lang="ko-KR" altLang="en-US" sz="13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l" latinLnBrk="1"/>
                      <a:r>
                        <a:rPr lang="ko-KR" altLang="en-US" sz="1300" dirty="0" smtClean="0"/>
                        <a:t>홍길동키우기 게임 </a:t>
                      </a:r>
                      <a:r>
                        <a:rPr lang="ko-KR" altLang="en-US" sz="1300" dirty="0" err="1" smtClean="0"/>
                        <a:t>요청글입니다</a:t>
                      </a:r>
                      <a:r>
                        <a:rPr lang="en-US" altLang="ko-KR" sz="1300" dirty="0" smtClean="0"/>
                        <a:t>.</a:t>
                      </a:r>
                      <a:endParaRPr lang="ko-KR" altLang="en-US" sz="13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2214967"/>
                  </a:ext>
                </a:extLst>
              </a:tr>
              <a:tr h="4257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/>
                        <a:t>분류</a:t>
                      </a:r>
                      <a:endParaRPr lang="ko-KR" altLang="en-US" sz="13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/>
                        <a:t>게임</a:t>
                      </a:r>
                      <a:endParaRPr lang="en-US" altLang="ko-KR" sz="13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en-US" altLang="ko-KR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err="1" smtClean="0"/>
                        <a:t>게시글</a:t>
                      </a:r>
                      <a:r>
                        <a:rPr lang="ko-KR" altLang="en-US" sz="1300" dirty="0" smtClean="0"/>
                        <a:t> 작성 권한</a:t>
                      </a:r>
                      <a:endParaRPr lang="en-US" altLang="ko-KR" sz="13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/>
                        <a:t>회원</a:t>
                      </a:r>
                      <a:endParaRPr lang="en-US" altLang="ko-KR" sz="13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6266696"/>
                  </a:ext>
                </a:extLst>
              </a:tr>
              <a:tr h="4257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/>
                        <a:t>댓글 사용 여부</a:t>
                      </a:r>
                      <a:endParaRPr lang="ko-KR" altLang="en-US" sz="13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/>
                        <a:t>사용</a:t>
                      </a:r>
                      <a:endParaRPr lang="en-US" altLang="ko-KR" sz="13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/>
                        <a:t>댓글 작성 권한</a:t>
                      </a:r>
                      <a:endParaRPr lang="en-US" altLang="ko-KR" sz="13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/>
                        <a:t>비회원</a:t>
                      </a:r>
                      <a:endParaRPr lang="en-US" altLang="ko-KR" sz="13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0331292"/>
                  </a:ext>
                </a:extLst>
              </a:tr>
              <a:tr h="4257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/>
                        <a:t>게시판 이름</a:t>
                      </a:r>
                      <a:endParaRPr lang="ko-KR" altLang="en-US" sz="13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/>
                        <a:t>홍길동키우기</a:t>
                      </a:r>
                      <a:endParaRPr lang="en-US" altLang="ko-KR" sz="13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en-US" altLang="ko-KR" sz="13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en-US" altLang="ko-KR" sz="13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7501490"/>
                  </a:ext>
                </a:extLst>
              </a:tr>
              <a:tr h="4257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err="1" smtClean="0"/>
                        <a:t>요청내용</a:t>
                      </a:r>
                      <a:endParaRPr lang="ko-KR" altLang="en-US" sz="13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l" latinLnBrk="1"/>
                      <a:r>
                        <a:rPr lang="ko-KR" altLang="en-US" sz="1300" dirty="0" err="1" smtClean="0"/>
                        <a:t>요청내용입니다</a:t>
                      </a:r>
                      <a:r>
                        <a:rPr lang="en-US" altLang="ko-KR" sz="1300" dirty="0" smtClean="0"/>
                        <a:t>.</a:t>
                      </a:r>
                      <a:endParaRPr lang="en-US" altLang="ko-KR" sz="13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1214753"/>
                  </a:ext>
                </a:extLst>
              </a:tr>
              <a:tr h="4257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err="1" smtClean="0"/>
                        <a:t>미승인</a:t>
                      </a:r>
                      <a:r>
                        <a:rPr lang="ko-KR" altLang="en-US" sz="1300" dirty="0" smtClean="0"/>
                        <a:t> 사유</a:t>
                      </a:r>
                      <a:endParaRPr lang="ko-KR" altLang="en-US" sz="13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l" latinLnBrk="1"/>
                      <a:r>
                        <a:rPr lang="ko-KR" altLang="en-US" sz="1300" dirty="0" smtClean="0"/>
                        <a:t>싫어서</a:t>
                      </a:r>
                      <a:r>
                        <a:rPr lang="en-US" altLang="ko-KR" sz="1300" dirty="0" smtClean="0"/>
                        <a:t>…</a:t>
                      </a:r>
                      <a:endParaRPr lang="en-US" altLang="ko-KR" sz="13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1300485"/>
                  </a:ext>
                </a:extLst>
              </a:tr>
            </a:tbl>
          </a:graphicData>
        </a:graphic>
      </p:graphicFrame>
      <p:sp>
        <p:nvSpPr>
          <p:cNvPr id="44" name="Google Shape;571;p20">
            <a:extLst>
              <a:ext uri="{FF2B5EF4-FFF2-40B4-BE49-F238E27FC236}">
                <a16:creationId xmlns:a16="http://schemas.microsoft.com/office/drawing/2014/main" id="{28150920-34B4-4DB8-AE18-43C4BA5F3DAA}"/>
              </a:ext>
            </a:extLst>
          </p:cNvPr>
          <p:cNvSpPr/>
          <p:nvPr/>
        </p:nvSpPr>
        <p:spPr>
          <a:xfrm>
            <a:off x="9974573" y="5168126"/>
            <a:ext cx="535161" cy="24799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수정</a:t>
            </a: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8373931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/>
          <p:nvPr/>
        </p:nvSpPr>
        <p:spPr>
          <a:xfrm>
            <a:off x="9785838" y="228725"/>
            <a:ext cx="1935108" cy="3988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5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로그인/로그아웃 | 회원정보</a:t>
            </a:r>
            <a:endParaRPr sz="105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5887423" y="187402"/>
            <a:ext cx="2919048" cy="399121"/>
            <a:chOff x="6119446" y="215577"/>
            <a:chExt cx="2919048" cy="399121"/>
          </a:xfrm>
        </p:grpSpPr>
        <p:sp>
          <p:nvSpPr>
            <p:cNvPr id="92" name="Google Shape;92;p2"/>
            <p:cNvSpPr/>
            <p:nvPr/>
          </p:nvSpPr>
          <p:spPr>
            <a:xfrm>
              <a:off x="6119446" y="230881"/>
              <a:ext cx="2919048" cy="383817"/>
            </a:xfrm>
            <a:prstGeom prst="rect">
              <a:avLst/>
            </a:prstGeom>
            <a:solidFill>
              <a:srgbClr val="1E4E79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6184723" y="279978"/>
              <a:ext cx="2764741" cy="274503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1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통합검색</a:t>
              </a:r>
              <a:endParaRPr sz="11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8466331" y="238867"/>
              <a:ext cx="89030" cy="346001"/>
            </a:xfrm>
            <a:prstGeom prst="rect">
              <a:avLst/>
            </a:prstGeom>
            <a:solidFill>
              <a:srgbClr val="1E4E79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5" name="Google Shape;95;p2"/>
            <p:cNvSpPr txBox="1"/>
            <p:nvPr/>
          </p:nvSpPr>
          <p:spPr>
            <a:xfrm>
              <a:off x="8529172" y="215577"/>
              <a:ext cx="446481" cy="3692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</a:t>
              </a:r>
              <a:r>
                <a:rPr lang="en-US" altLang="ko-KR" sz="11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Q</a:t>
              </a:r>
              <a:endParaRPr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aphicFrame>
        <p:nvGraphicFramePr>
          <p:cNvPr id="96" name="Google Shape;96;p2"/>
          <p:cNvGraphicFramePr/>
          <p:nvPr/>
        </p:nvGraphicFramePr>
        <p:xfrm>
          <a:off x="3401980" y="719666"/>
          <a:ext cx="8318964" cy="370850"/>
        </p:xfrm>
        <a:graphic>
          <a:graphicData uri="http://schemas.openxmlformats.org/drawingml/2006/table">
            <a:tbl>
              <a:tblPr firstRow="1" bandRow="1">
                <a:noFill/>
                <a:tableStyleId>{2228B6AE-BDBB-482B-ABC4-57F43FC1D3FC}</a:tableStyleId>
              </a:tblPr>
              <a:tblGrid>
                <a:gridCol w="13864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64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6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86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864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864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/>
                        <a:t>공지사항</a:t>
                      </a:r>
                      <a:endParaRPr sz="12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/>
                        <a:t>자유게시판</a:t>
                      </a:r>
                      <a:endParaRPr sz="12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/>
                        <a:t>자료실</a:t>
                      </a:r>
                      <a:endParaRPr sz="12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/>
                        <a:t>게시판요청</a:t>
                      </a:r>
                      <a:endParaRPr sz="12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/>
                        <a:t>카테고리  게시판</a:t>
                      </a:r>
                      <a:endParaRPr sz="12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 err="1"/>
                        <a:t>QnA</a:t>
                      </a:r>
                      <a:endParaRPr sz="12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0" name="Google Shape;100;p2"/>
          <p:cNvSpPr/>
          <p:nvPr/>
        </p:nvSpPr>
        <p:spPr>
          <a:xfrm>
            <a:off x="188556" y="267337"/>
            <a:ext cx="2997297" cy="3988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ko-KR" altLang="en-US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요청글</a:t>
            </a:r>
            <a:r>
              <a:rPr lang="ko-KR" altLang="en-US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수정</a:t>
            </a:r>
            <a:r>
              <a:rPr lang="en-US" altLang="ko-KR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altLang="en-US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 </a:t>
            </a:r>
            <a:r>
              <a:rPr lang="ko-KR" altLang="en-US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폼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1513" y="34460"/>
            <a:ext cx="1486543" cy="593131"/>
          </a:xfrm>
          <a:prstGeom prst="rect">
            <a:avLst/>
          </a:prstGeom>
        </p:spPr>
      </p:pic>
      <p:sp>
        <p:nvSpPr>
          <p:cNvPr id="14" name="Google Shape;99;p2"/>
          <p:cNvSpPr/>
          <p:nvPr/>
        </p:nvSpPr>
        <p:spPr>
          <a:xfrm>
            <a:off x="200467" y="719666"/>
            <a:ext cx="2985386" cy="5868651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설명</a:t>
            </a:r>
            <a:endParaRPr lang="en-US" altLang="ko-KR" sz="18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요청글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11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수정</a:t>
            </a:r>
            <a:r>
              <a:rPr lang="en-US" altLang="ko-KR" sz="11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altLang="en-US" sz="1100" dirty="0" err="1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등록폼</a:t>
            </a:r>
            <a:r>
              <a:rPr lang="ko-KR" altLang="en-US" sz="11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bbs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request_form.jsp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 요청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r>
              <a:rPr lang="en-US" altLang="ko-KR" sz="11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bbs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request_proc_in.jsp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r>
              <a:rPr lang="ko-KR" altLang="en-US" sz="11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수정 요청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/</a:t>
            </a:r>
            <a:r>
              <a:rPr lang="en-US" altLang="ko-KR" sz="1100" dirty="0" err="1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bbs</a:t>
            </a:r>
            <a:r>
              <a:rPr lang="en-US" altLang="ko-KR" sz="11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en-US" altLang="ko-KR" sz="1100" dirty="0" err="1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request_proc_up.jsp</a:t>
            </a:r>
            <a:endParaRPr lang="en-US" altLang="ko-KR" sz="1100" dirty="0" smtClean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취소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history.back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();</a:t>
            </a:r>
          </a:p>
          <a:p>
            <a:pPr lvl="0"/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미선택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항목 있을 시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alert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창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(‘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요청 내용 확인 후 </a:t>
            </a:r>
            <a:r>
              <a:rPr lang="ko-KR" altLang="en-US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재요청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부탁드립니다</a:t>
            </a:r>
            <a:r>
              <a:rPr lang="en-US" altLang="ko-KR" sz="11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.’)</a:t>
            </a:r>
          </a:p>
          <a:p>
            <a:pPr lvl="0"/>
            <a:r>
              <a:rPr lang="ko-KR" altLang="en-US" sz="11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입력 받을 값 </a:t>
            </a:r>
            <a:r>
              <a:rPr lang="en-US" altLang="ko-KR" sz="11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r>
              <a:rPr lang="ko-KR" altLang="en-US" sz="11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제목</a:t>
            </a:r>
            <a:r>
              <a:rPr lang="en-US" altLang="ko-KR" sz="11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11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분류</a:t>
            </a:r>
            <a:r>
              <a:rPr lang="en-US" altLang="ko-KR" sz="11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1100" dirty="0" err="1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게시글</a:t>
            </a:r>
            <a:r>
              <a:rPr lang="ko-KR" altLang="en-US" sz="11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작성 권한</a:t>
            </a:r>
            <a:r>
              <a:rPr lang="en-US" altLang="ko-KR" sz="11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11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댓글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11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 여부</a:t>
            </a:r>
            <a:r>
              <a:rPr lang="en-US" altLang="ko-KR" sz="11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11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댓글 작성 권한</a:t>
            </a:r>
            <a:r>
              <a:rPr lang="en-US" altLang="ko-KR" sz="11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11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게시판 이름</a:t>
            </a:r>
            <a:r>
              <a:rPr lang="en-US" altLang="ko-KR" sz="11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11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요청 내용</a:t>
            </a:r>
            <a:endParaRPr lang="en-US" altLang="ko-KR" sz="1100" dirty="0" smtClean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altLang="ko-KR" sz="1100" dirty="0" smtClean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뒤로 </a:t>
            </a:r>
            <a:r>
              <a:rPr lang="en-US" altLang="ko-KR" sz="11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r>
              <a:rPr lang="en-US" altLang="ko-KR" sz="1100" dirty="0" err="1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history.back</a:t>
            </a:r>
            <a:r>
              <a:rPr lang="en-US" altLang="ko-KR" sz="11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();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" name="Google Shape;571;p20">
            <a:extLst>
              <a:ext uri="{FF2B5EF4-FFF2-40B4-BE49-F238E27FC236}">
                <a16:creationId xmlns:a16="http://schemas.microsoft.com/office/drawing/2014/main" id="{28150920-34B4-4DB8-AE18-43C4BA5F3DAA}"/>
              </a:ext>
            </a:extLst>
          </p:cNvPr>
          <p:cNvSpPr/>
          <p:nvPr/>
        </p:nvSpPr>
        <p:spPr>
          <a:xfrm>
            <a:off x="11185783" y="5168126"/>
            <a:ext cx="535161" cy="24799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뒤로</a:t>
            </a: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" name="Google Shape;571;p20">
            <a:extLst>
              <a:ext uri="{FF2B5EF4-FFF2-40B4-BE49-F238E27FC236}">
                <a16:creationId xmlns:a16="http://schemas.microsoft.com/office/drawing/2014/main" id="{28150920-34B4-4DB8-AE18-43C4BA5F3DAA}"/>
              </a:ext>
            </a:extLst>
          </p:cNvPr>
          <p:cNvSpPr/>
          <p:nvPr/>
        </p:nvSpPr>
        <p:spPr>
          <a:xfrm>
            <a:off x="10058400" y="5168126"/>
            <a:ext cx="1056940" cy="24799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수정 </a:t>
            </a:r>
            <a:r>
              <a:rPr lang="en-US" altLang="ko-KR" sz="12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/ </a:t>
            </a:r>
            <a:r>
              <a:rPr lang="ko-KR" altLang="en-US" sz="12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id="{41E5E381-E6A5-444F-AE36-80DB13B1C6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4215186"/>
              </p:ext>
            </p:extLst>
          </p:nvPr>
        </p:nvGraphicFramePr>
        <p:xfrm>
          <a:off x="3421513" y="2067831"/>
          <a:ext cx="8299432" cy="29800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74859">
                  <a:extLst>
                    <a:ext uri="{9D8B030D-6E8A-4147-A177-3AD203B41FA5}">
                      <a16:colId xmlns:a16="http://schemas.microsoft.com/office/drawing/2014/main" val="235043110"/>
                    </a:ext>
                  </a:extLst>
                </a:gridCol>
                <a:gridCol w="1640330">
                  <a:extLst>
                    <a:ext uri="{9D8B030D-6E8A-4147-A177-3AD203B41FA5}">
                      <a16:colId xmlns:a16="http://schemas.microsoft.com/office/drawing/2014/main" val="1973447886"/>
                    </a:ext>
                  </a:extLst>
                </a:gridCol>
                <a:gridCol w="183970">
                  <a:extLst>
                    <a:ext uri="{9D8B030D-6E8A-4147-A177-3AD203B41FA5}">
                      <a16:colId xmlns:a16="http://schemas.microsoft.com/office/drawing/2014/main" val="2920463975"/>
                    </a:ext>
                  </a:extLst>
                </a:gridCol>
                <a:gridCol w="1824300">
                  <a:extLst>
                    <a:ext uri="{9D8B030D-6E8A-4147-A177-3AD203B41FA5}">
                      <a16:colId xmlns:a16="http://schemas.microsoft.com/office/drawing/2014/main" val="1937551986"/>
                    </a:ext>
                  </a:extLst>
                </a:gridCol>
                <a:gridCol w="2575973">
                  <a:extLst>
                    <a:ext uri="{9D8B030D-6E8A-4147-A177-3AD203B41FA5}">
                      <a16:colId xmlns:a16="http://schemas.microsoft.com/office/drawing/2014/main" val="773008987"/>
                    </a:ext>
                  </a:extLst>
                </a:gridCol>
              </a:tblGrid>
              <a:tr h="4966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/>
                        <a:t>닉네임</a:t>
                      </a:r>
                      <a:endParaRPr lang="ko-KR" altLang="en-US" sz="13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/>
                        <a:t>홍길동</a:t>
                      </a:r>
                      <a:endParaRPr lang="ko-KR" altLang="en-US" sz="13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/>
                        <a:t>작성일</a:t>
                      </a:r>
                      <a:endParaRPr lang="ko-KR" altLang="en-US" sz="13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2023-06-09</a:t>
                      </a:r>
                      <a:endParaRPr lang="ko-KR" altLang="en-US" sz="13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0083148"/>
                  </a:ext>
                </a:extLst>
              </a:tr>
              <a:tr h="4966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/>
                        <a:t>제목</a:t>
                      </a:r>
                      <a:endParaRPr lang="ko-KR" altLang="en-US" sz="13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l" latinLnBrk="1"/>
                      <a:r>
                        <a:rPr lang="ko-KR" altLang="en-US" sz="13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홍길동키우기 게임 </a:t>
                      </a:r>
                      <a:r>
                        <a:rPr lang="ko-KR" altLang="en-US" sz="1300" dirty="0" err="1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요청글입니다</a:t>
                      </a:r>
                      <a:r>
                        <a:rPr lang="en-US" altLang="ko-KR" sz="13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.</a:t>
                      </a:r>
                      <a:endParaRPr lang="ko-KR" altLang="en-US" sz="13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2214967"/>
                  </a:ext>
                </a:extLst>
              </a:tr>
              <a:tr h="4966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/>
                        <a:t>분류</a:t>
                      </a:r>
                      <a:endParaRPr lang="ko-KR" altLang="en-US" sz="13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en-US" altLang="ko-KR" sz="13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en-US" altLang="ko-KR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err="1" smtClean="0"/>
                        <a:t>게시글</a:t>
                      </a:r>
                      <a:r>
                        <a:rPr lang="ko-KR" altLang="en-US" sz="1300" dirty="0" smtClean="0"/>
                        <a:t> 작성 권한</a:t>
                      </a:r>
                      <a:endParaRPr lang="en-US" altLang="ko-KR" sz="13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/>
                        <a:t>○ 회원     ○ 비회원</a:t>
                      </a:r>
                      <a:endParaRPr lang="en-US" altLang="ko-KR" sz="13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6266696"/>
                  </a:ext>
                </a:extLst>
              </a:tr>
              <a:tr h="4966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/>
                        <a:t>댓글 사용 여부</a:t>
                      </a:r>
                      <a:endParaRPr lang="ko-KR" altLang="en-US" sz="13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/>
                        <a:t>○ 사용     ○ 미사용</a:t>
                      </a:r>
                      <a:endParaRPr lang="en-US" altLang="ko-KR" sz="13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/>
                        <a:t>댓글 작성 권한</a:t>
                      </a:r>
                      <a:endParaRPr lang="en-US" altLang="ko-KR" sz="13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/>
                        <a:t>○ 회원     ○ 비회원</a:t>
                      </a:r>
                      <a:endParaRPr lang="en-US" altLang="ko-KR" sz="13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0331292"/>
                  </a:ext>
                </a:extLst>
              </a:tr>
              <a:tr h="4966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/>
                        <a:t>게시판 이름</a:t>
                      </a:r>
                      <a:endParaRPr lang="ko-KR" altLang="en-US" sz="13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l" latinLnBrk="1"/>
                      <a:r>
                        <a:rPr lang="ko-KR" altLang="en-US" sz="13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게시판</a:t>
                      </a:r>
                      <a:r>
                        <a:rPr lang="ko-KR" altLang="en-US" sz="1300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이름을 입력해주세요</a:t>
                      </a:r>
                      <a:r>
                        <a:rPr lang="en-US" altLang="ko-KR" sz="1300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.</a:t>
                      </a:r>
                      <a:endParaRPr lang="en-US" altLang="ko-KR" sz="13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en-US" altLang="ko-KR" sz="13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en-US" altLang="ko-KR" sz="13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7501490"/>
                  </a:ext>
                </a:extLst>
              </a:tr>
              <a:tr h="4966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err="1" smtClean="0"/>
                        <a:t>요청내용</a:t>
                      </a:r>
                      <a:endParaRPr lang="ko-KR" altLang="en-US" sz="13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l" latinLnBrk="1"/>
                      <a:r>
                        <a:rPr lang="ko-KR" altLang="en-US" sz="1300" dirty="0" err="1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요청내용을</a:t>
                      </a:r>
                      <a:r>
                        <a:rPr lang="ko-KR" altLang="en-US" sz="13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입력해주세요</a:t>
                      </a:r>
                      <a:r>
                        <a:rPr lang="en-US" altLang="ko-KR" sz="13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.</a:t>
                      </a:r>
                      <a:endParaRPr lang="en-US" altLang="ko-KR" sz="13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1214753"/>
                  </a:ext>
                </a:extLst>
              </a:tr>
            </a:tbl>
          </a:graphicData>
        </a:graphic>
      </p:graphicFrame>
      <p:sp>
        <p:nvSpPr>
          <p:cNvPr id="51" name="Google Shape;267;p9"/>
          <p:cNvSpPr/>
          <p:nvPr/>
        </p:nvSpPr>
        <p:spPr>
          <a:xfrm>
            <a:off x="5887423" y="3169869"/>
            <a:ext cx="854381" cy="25449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</a:t>
            </a:r>
            <a:r>
              <a:rPr lang="ko-KR" altLang="en-US" sz="12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</a:t>
            </a:r>
            <a:r>
              <a:rPr lang="en-US" altLang="ko-KR" sz="12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</a:t>
            </a: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50" name="Picture 2" descr="combo_box_bt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4154" y="3190042"/>
            <a:ext cx="247650" cy="214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Google Shape;267;p9"/>
          <p:cNvSpPr/>
          <p:nvPr/>
        </p:nvSpPr>
        <p:spPr>
          <a:xfrm>
            <a:off x="5063877" y="1269269"/>
            <a:ext cx="701981" cy="65928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게임</a:t>
            </a:r>
            <a:endParaRPr lang="en-US" altLang="ko-KR" sz="1200" dirty="0" smtClean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스포츠</a:t>
            </a:r>
            <a:endParaRPr lang="en-US" altLang="ko-KR" sz="1200" dirty="0" smtClean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연예</a:t>
            </a: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FCBE3F56-62F9-4DFB-8C08-9C09A5938E36}"/>
              </a:ext>
            </a:extLst>
          </p:cNvPr>
          <p:cNvCxnSpPr>
            <a:cxnSpLocks/>
          </p:cNvCxnSpPr>
          <p:nvPr/>
        </p:nvCxnSpPr>
        <p:spPr>
          <a:xfrm flipH="1" flipV="1">
            <a:off x="5597384" y="1914147"/>
            <a:ext cx="355316" cy="12557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Google Shape;296;p10"/>
          <p:cNvSpPr/>
          <p:nvPr/>
        </p:nvSpPr>
        <p:spPr>
          <a:xfrm>
            <a:off x="10024732" y="3895047"/>
            <a:ext cx="2322102" cy="387567"/>
          </a:xfrm>
          <a:prstGeom prst="rect">
            <a:avLst/>
          </a:prstGeom>
          <a:solidFill>
            <a:srgbClr val="C4E0B2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댓글 작성 권한은 댓글 사용 여부를 </a:t>
            </a:r>
            <a:r>
              <a:rPr lang="en-US" altLang="ko-KR" sz="105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‘</a:t>
            </a:r>
            <a:r>
              <a:rPr lang="ko-KR" altLang="en-US" sz="105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</a:t>
            </a:r>
            <a:r>
              <a:rPr lang="en-US" altLang="ko-KR" sz="105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’</a:t>
            </a:r>
            <a:r>
              <a:rPr lang="ko-KR" altLang="en-US" sz="105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으로 체크했을 시에만 나타남</a:t>
            </a:r>
            <a:endParaRPr sz="105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5424280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/>
          <p:nvPr/>
        </p:nvSpPr>
        <p:spPr>
          <a:xfrm>
            <a:off x="9785838" y="228725"/>
            <a:ext cx="1935108" cy="3988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5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로그인/로그아웃 | 회원정보</a:t>
            </a:r>
            <a:endParaRPr sz="105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5887423" y="187402"/>
            <a:ext cx="2919048" cy="399121"/>
            <a:chOff x="6119446" y="215577"/>
            <a:chExt cx="2919048" cy="399121"/>
          </a:xfrm>
        </p:grpSpPr>
        <p:sp>
          <p:nvSpPr>
            <p:cNvPr id="92" name="Google Shape;92;p2"/>
            <p:cNvSpPr/>
            <p:nvPr/>
          </p:nvSpPr>
          <p:spPr>
            <a:xfrm>
              <a:off x="6119446" y="230881"/>
              <a:ext cx="2919048" cy="383817"/>
            </a:xfrm>
            <a:prstGeom prst="rect">
              <a:avLst/>
            </a:prstGeom>
            <a:solidFill>
              <a:srgbClr val="1E4E79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6184723" y="279978"/>
              <a:ext cx="2764741" cy="274503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1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통합검색</a:t>
              </a:r>
              <a:endParaRPr sz="11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8466331" y="238867"/>
              <a:ext cx="89030" cy="346001"/>
            </a:xfrm>
            <a:prstGeom prst="rect">
              <a:avLst/>
            </a:prstGeom>
            <a:solidFill>
              <a:srgbClr val="1E4E79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5" name="Google Shape;95;p2"/>
            <p:cNvSpPr txBox="1"/>
            <p:nvPr/>
          </p:nvSpPr>
          <p:spPr>
            <a:xfrm>
              <a:off x="8529172" y="215577"/>
              <a:ext cx="446481" cy="3692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</a:t>
              </a:r>
              <a:r>
                <a:rPr lang="en-US" altLang="ko-KR" sz="11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Q</a:t>
              </a:r>
              <a:endParaRPr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aphicFrame>
        <p:nvGraphicFramePr>
          <p:cNvPr id="96" name="Google Shape;96;p2"/>
          <p:cNvGraphicFramePr/>
          <p:nvPr/>
        </p:nvGraphicFramePr>
        <p:xfrm>
          <a:off x="3401980" y="719666"/>
          <a:ext cx="8318964" cy="370850"/>
        </p:xfrm>
        <a:graphic>
          <a:graphicData uri="http://schemas.openxmlformats.org/drawingml/2006/table">
            <a:tbl>
              <a:tblPr firstRow="1" bandRow="1">
                <a:noFill/>
                <a:tableStyleId>{2228B6AE-BDBB-482B-ABC4-57F43FC1D3FC}</a:tableStyleId>
              </a:tblPr>
              <a:tblGrid>
                <a:gridCol w="13864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64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6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86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864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864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/>
                        <a:t>공지사항</a:t>
                      </a:r>
                      <a:endParaRPr sz="12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/>
                        <a:t>자유게시판</a:t>
                      </a:r>
                      <a:endParaRPr sz="12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/>
                        <a:t>자료실</a:t>
                      </a:r>
                      <a:endParaRPr sz="12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 err="1"/>
                        <a:t>게시판요청</a:t>
                      </a:r>
                      <a:endParaRPr sz="12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/>
                        <a:t>카테고리  게시판</a:t>
                      </a:r>
                      <a:endParaRPr sz="12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 err="1"/>
                        <a:t>QnA</a:t>
                      </a:r>
                      <a:endParaRPr sz="12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0" name="Google Shape;100;p2"/>
          <p:cNvSpPr/>
          <p:nvPr/>
        </p:nvSpPr>
        <p:spPr>
          <a:xfrm>
            <a:off x="188556" y="267337"/>
            <a:ext cx="2997297" cy="3988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카테고리 게시판 목록</a:t>
            </a:r>
            <a:endParaRPr sz="16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1513" y="34460"/>
            <a:ext cx="1486543" cy="593131"/>
          </a:xfrm>
          <a:prstGeom prst="rect">
            <a:avLst/>
          </a:prstGeom>
        </p:spPr>
      </p:pic>
      <p:sp>
        <p:nvSpPr>
          <p:cNvPr id="14" name="Google Shape;99;p2"/>
          <p:cNvSpPr/>
          <p:nvPr/>
        </p:nvSpPr>
        <p:spPr>
          <a:xfrm>
            <a:off x="200467" y="719666"/>
            <a:ext cx="2985386" cy="5868651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설명</a:t>
            </a:r>
            <a:endParaRPr lang="en-US" altLang="ko-KR" sz="18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카테고리 목록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bbs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request_list.jsp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한 페이지당 </a:t>
            </a:r>
            <a:r>
              <a:rPr lang="ko-KR" altLang="en-US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게시글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10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 까지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한 화면당 페이지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 까지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전체글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클릭 시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bbs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request_list.jsp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Request_list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에서 승인된 게시판만 게시판 정보를 가져와서 </a:t>
            </a:r>
            <a:r>
              <a:rPr lang="ko-KR" altLang="en-US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표시해줌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en-US" altLang="ko-KR" sz="11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*</a:t>
            </a:r>
            <a:r>
              <a:rPr lang="ko-KR" altLang="en-US" sz="11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최근에 개설된 게시판이 가장 위에 옴</a:t>
            </a:r>
            <a:endParaRPr lang="en-US" altLang="ko-KR" sz="1100" dirty="0" smtClean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게시글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제목 </a:t>
            </a:r>
            <a:r>
              <a:rPr lang="ko-KR" altLang="en-US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클릭시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bbs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ctgr_list.jsp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r>
              <a:rPr lang="ko-KR" altLang="en-US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콤보박스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제목</a:t>
            </a:r>
            <a:endParaRPr lang="en-US" altLang="ko-KR" sz="11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제목 </a:t>
            </a:r>
            <a:r>
              <a:rPr lang="en-US" altLang="ko-KR"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+ </a:t>
            </a:r>
            <a:r>
              <a:rPr lang="ko-KR" altLang="en-US"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내용</a:t>
            </a:r>
            <a:endParaRPr lang="en-US" altLang="ko-KR" sz="11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작성자</a:t>
            </a:r>
            <a:endParaRPr lang="en-US" altLang="ko-KR" sz="11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215;p7"/>
          <p:cNvSpPr/>
          <p:nvPr/>
        </p:nvSpPr>
        <p:spPr>
          <a:xfrm>
            <a:off x="3401981" y="1611532"/>
            <a:ext cx="8318964" cy="489065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24104" y="6043781"/>
            <a:ext cx="35718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처음</a:t>
            </a:r>
            <a:r>
              <a:rPr lang="en-US" altLang="ko-KR" dirty="0"/>
              <a:t>]  [</a:t>
            </a:r>
            <a:r>
              <a:rPr lang="ko-KR" altLang="en-US" dirty="0"/>
              <a:t>이전</a:t>
            </a:r>
            <a:r>
              <a:rPr lang="en-US" altLang="ko-KR" dirty="0"/>
              <a:t>]  1  2  3  4  5  [</a:t>
            </a:r>
            <a:r>
              <a:rPr lang="ko-KR" altLang="en-US" dirty="0"/>
              <a:t>다음</a:t>
            </a:r>
            <a:r>
              <a:rPr lang="en-US" altLang="ko-KR" dirty="0"/>
              <a:t>]  [</a:t>
            </a:r>
            <a:r>
              <a:rPr lang="ko-KR" altLang="en-US" dirty="0"/>
              <a:t>마지막</a:t>
            </a:r>
            <a:r>
              <a:rPr lang="en-US" altLang="ko-KR" dirty="0"/>
              <a:t>]</a:t>
            </a:r>
            <a:endParaRPr lang="ko-KR" altLang="en-US" dirty="0"/>
          </a:p>
        </p:txBody>
      </p:sp>
      <p:grpSp>
        <p:nvGrpSpPr>
          <p:cNvPr id="22" name="Google Shape;297;p10"/>
          <p:cNvGrpSpPr/>
          <p:nvPr/>
        </p:nvGrpSpPr>
        <p:grpSpPr>
          <a:xfrm>
            <a:off x="8537091" y="1217953"/>
            <a:ext cx="3167152" cy="394125"/>
            <a:chOff x="5020885" y="1166261"/>
            <a:chExt cx="3898669" cy="469493"/>
          </a:xfrm>
        </p:grpSpPr>
        <p:sp>
          <p:nvSpPr>
            <p:cNvPr id="23" name="Google Shape;298;p10"/>
            <p:cNvSpPr/>
            <p:nvPr/>
          </p:nvSpPr>
          <p:spPr>
            <a:xfrm>
              <a:off x="5020885" y="1166261"/>
              <a:ext cx="3898669" cy="459084"/>
            </a:xfrm>
            <a:prstGeom prst="rect">
              <a:avLst/>
            </a:prstGeom>
            <a:solidFill>
              <a:srgbClr val="1E4E79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4" name="Google Shape;299;p10"/>
            <p:cNvSpPr/>
            <p:nvPr/>
          </p:nvSpPr>
          <p:spPr>
            <a:xfrm>
              <a:off x="5079075" y="1236794"/>
              <a:ext cx="3749040" cy="328333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게시판 내 검색</a:t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7" name="Google Shape;300;p10"/>
            <p:cNvSpPr/>
            <p:nvPr/>
          </p:nvSpPr>
          <p:spPr>
            <a:xfrm>
              <a:off x="8283631" y="1174247"/>
              <a:ext cx="91440" cy="459084"/>
            </a:xfrm>
            <a:prstGeom prst="rect">
              <a:avLst/>
            </a:prstGeom>
            <a:solidFill>
              <a:srgbClr val="1E4E79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8" name="Google Shape;301;p10"/>
            <p:cNvSpPr txBox="1"/>
            <p:nvPr/>
          </p:nvSpPr>
          <p:spPr>
            <a:xfrm>
              <a:off x="8329351" y="1195795"/>
              <a:ext cx="498764" cy="4399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Q</a:t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38" name="Google Shape;267;p9"/>
          <p:cNvSpPr/>
          <p:nvPr/>
        </p:nvSpPr>
        <p:spPr>
          <a:xfrm>
            <a:off x="3418681" y="1294949"/>
            <a:ext cx="738093" cy="25449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전체글</a:t>
            </a:r>
            <a:endParaRPr lang="en-US" altLang="ko-KR"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43" name="Google Shape;217;p7"/>
          <p:cNvGraphicFramePr/>
          <p:nvPr>
            <p:extLst>
              <p:ext uri="{D42A27DB-BD31-4B8C-83A1-F6EECF244321}">
                <p14:modId xmlns:p14="http://schemas.microsoft.com/office/powerpoint/2010/main" val="1944886788"/>
              </p:ext>
            </p:extLst>
          </p:nvPr>
        </p:nvGraphicFramePr>
        <p:xfrm>
          <a:off x="3401979" y="1619968"/>
          <a:ext cx="8302263" cy="350103"/>
        </p:xfrm>
        <a:graphic>
          <a:graphicData uri="http://schemas.openxmlformats.org/drawingml/2006/table">
            <a:tbl>
              <a:tblPr firstRow="1" bandRow="1">
                <a:noFill/>
                <a:tableStyleId>{2228B6AE-BDBB-482B-ABC4-57F43FC1D3FC}</a:tableStyleId>
              </a:tblPr>
              <a:tblGrid>
                <a:gridCol w="5063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964">
                  <a:extLst>
                    <a:ext uri="{9D8B030D-6E8A-4147-A177-3AD203B41FA5}">
                      <a16:colId xmlns:a16="http://schemas.microsoft.com/office/drawing/2014/main" val="3243011348"/>
                    </a:ext>
                  </a:extLst>
                </a:gridCol>
                <a:gridCol w="20305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02456">
                  <a:extLst>
                    <a:ext uri="{9D8B030D-6E8A-4147-A177-3AD203B41FA5}">
                      <a16:colId xmlns:a16="http://schemas.microsoft.com/office/drawing/2014/main" val="2817682524"/>
                    </a:ext>
                  </a:extLst>
                </a:gridCol>
              </a:tblGrid>
              <a:tr h="35010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/>
                        <a:t>번호</a:t>
                      </a:r>
                      <a:endParaRPr sz="12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u="none" strike="noStrike" cap="none" dirty="0"/>
                        <a:t>분류</a:t>
                      </a:r>
                      <a:endParaRPr sz="12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u="none" strike="noStrike" cap="none" dirty="0"/>
                        <a:t>게시판 이름</a:t>
                      </a:r>
                      <a:endParaRPr sz="12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u="none" strike="noStrike" cap="none" dirty="0" smtClean="0"/>
                        <a:t>상세</a:t>
                      </a:r>
                      <a:r>
                        <a:rPr lang="ko-KR" altLang="en-US" sz="1200" u="none" strike="noStrike" cap="none" baseline="0" dirty="0" smtClean="0"/>
                        <a:t> 설명</a:t>
                      </a:r>
                      <a:endParaRPr sz="12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6" name="그림 2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35" t="8239" b="-1"/>
          <a:stretch/>
        </p:blipFill>
        <p:spPr>
          <a:xfrm>
            <a:off x="8537091" y="1230829"/>
            <a:ext cx="767441" cy="349658"/>
          </a:xfrm>
          <a:prstGeom prst="rect">
            <a:avLst/>
          </a:prstGeom>
        </p:spPr>
      </p:pic>
      <p:sp>
        <p:nvSpPr>
          <p:cNvPr id="35" name="Google Shape;267;p9"/>
          <p:cNvSpPr/>
          <p:nvPr/>
        </p:nvSpPr>
        <p:spPr>
          <a:xfrm>
            <a:off x="7644470" y="1076105"/>
            <a:ext cx="1099160" cy="46452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분류</a:t>
            </a:r>
            <a:endParaRPr lang="en-US" altLang="ko-KR"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게시판 이름</a:t>
            </a: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F1ABE675-F20F-4396-9202-C91436D0CA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9398351"/>
              </p:ext>
            </p:extLst>
          </p:nvPr>
        </p:nvGraphicFramePr>
        <p:xfrm>
          <a:off x="3418680" y="1978809"/>
          <a:ext cx="8285562" cy="36251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3332">
                  <a:extLst>
                    <a:ext uri="{9D8B030D-6E8A-4147-A177-3AD203B41FA5}">
                      <a16:colId xmlns:a16="http://schemas.microsoft.com/office/drawing/2014/main" val="235043110"/>
                    </a:ext>
                  </a:extLst>
                </a:gridCol>
                <a:gridCol w="768124">
                  <a:extLst>
                    <a:ext uri="{9D8B030D-6E8A-4147-A177-3AD203B41FA5}">
                      <a16:colId xmlns:a16="http://schemas.microsoft.com/office/drawing/2014/main" val="477247503"/>
                    </a:ext>
                  </a:extLst>
                </a:gridCol>
                <a:gridCol w="2002898">
                  <a:extLst>
                    <a:ext uri="{9D8B030D-6E8A-4147-A177-3AD203B41FA5}">
                      <a16:colId xmlns:a16="http://schemas.microsoft.com/office/drawing/2014/main" val="1973447886"/>
                    </a:ext>
                  </a:extLst>
                </a:gridCol>
                <a:gridCol w="5021208">
                  <a:extLst>
                    <a:ext uri="{9D8B030D-6E8A-4147-A177-3AD203B41FA5}">
                      <a16:colId xmlns:a16="http://schemas.microsoft.com/office/drawing/2014/main" val="91002742"/>
                    </a:ext>
                  </a:extLst>
                </a:gridCol>
              </a:tblGrid>
              <a:tr h="3625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52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게임</a:t>
                      </a:r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리그오브레전드</a:t>
                      </a:r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리그오브레전드 게임입니다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0083148"/>
                  </a:ext>
                </a:extLst>
              </a:tr>
              <a:tr h="3625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51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게임</a:t>
                      </a:r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젤다의</a:t>
                      </a:r>
                      <a:r>
                        <a:rPr lang="ko-KR" altLang="en-US" sz="1200" dirty="0" smtClean="0"/>
                        <a:t> 전설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젤다의</a:t>
                      </a:r>
                      <a:r>
                        <a:rPr lang="ko-KR" altLang="en-US" sz="1200" dirty="0" smtClean="0"/>
                        <a:t> 전설 게임입니다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2214967"/>
                  </a:ext>
                </a:extLst>
              </a:tr>
              <a:tr h="3625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50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스포츠</a:t>
                      </a:r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야구</a:t>
                      </a:r>
                      <a:endParaRPr lang="en-US" altLang="ko-KR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야구 게임입니다</a:t>
                      </a:r>
                      <a:endParaRPr lang="en-US" altLang="ko-KR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6266696"/>
                  </a:ext>
                </a:extLst>
              </a:tr>
              <a:tr h="3625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49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연예</a:t>
                      </a:r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뉴진스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뉴진스</a:t>
                      </a:r>
                      <a:r>
                        <a:rPr lang="ko-KR" altLang="en-US" sz="1200" dirty="0" smtClean="0"/>
                        <a:t> 게임입니다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1488241"/>
                  </a:ext>
                </a:extLst>
              </a:tr>
              <a:tr h="3625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48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스포츠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축구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축구 게임입니다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2234675"/>
                  </a:ext>
                </a:extLst>
              </a:tr>
              <a:tr h="3625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47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게임</a:t>
                      </a:r>
                      <a:endParaRPr lang="en-US" altLang="ko-KR" sz="1200" dirty="0" smtClean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배틀그라운드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배틀그라운드 게임입니다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084724"/>
                  </a:ext>
                </a:extLst>
              </a:tr>
              <a:tr h="3625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46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게임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오버워치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오버워치</a:t>
                      </a:r>
                      <a:r>
                        <a:rPr lang="ko-KR" altLang="en-US" sz="1200" dirty="0" smtClean="0"/>
                        <a:t> 게임입니다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9447903"/>
                  </a:ext>
                </a:extLst>
              </a:tr>
              <a:tr h="3625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45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연예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싸이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싸이 게임입니다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8090030"/>
                  </a:ext>
                </a:extLst>
              </a:tr>
              <a:tr h="3625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44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스포츠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농구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농구 게임입니다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5929375"/>
                  </a:ext>
                </a:extLst>
              </a:tr>
              <a:tr h="3625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43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스포츠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탁구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탁구 게임입니다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62631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70269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/>
          <p:nvPr/>
        </p:nvSpPr>
        <p:spPr>
          <a:xfrm>
            <a:off x="9785838" y="228725"/>
            <a:ext cx="1935108" cy="3988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5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로그인/로그아웃 | 회원정보</a:t>
            </a:r>
            <a:endParaRPr sz="105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5887423" y="187402"/>
            <a:ext cx="2919048" cy="399121"/>
            <a:chOff x="6119446" y="215577"/>
            <a:chExt cx="2919048" cy="399121"/>
          </a:xfrm>
        </p:grpSpPr>
        <p:sp>
          <p:nvSpPr>
            <p:cNvPr id="92" name="Google Shape;92;p2"/>
            <p:cNvSpPr/>
            <p:nvPr/>
          </p:nvSpPr>
          <p:spPr>
            <a:xfrm>
              <a:off x="6119446" y="230881"/>
              <a:ext cx="2919048" cy="383817"/>
            </a:xfrm>
            <a:prstGeom prst="rect">
              <a:avLst/>
            </a:prstGeom>
            <a:solidFill>
              <a:srgbClr val="1E4E79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6184723" y="279978"/>
              <a:ext cx="2764741" cy="274503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1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통합검색</a:t>
              </a:r>
              <a:endParaRPr sz="11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8466331" y="238867"/>
              <a:ext cx="89030" cy="346001"/>
            </a:xfrm>
            <a:prstGeom prst="rect">
              <a:avLst/>
            </a:prstGeom>
            <a:solidFill>
              <a:srgbClr val="1E4E79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5" name="Google Shape;95;p2"/>
            <p:cNvSpPr txBox="1"/>
            <p:nvPr/>
          </p:nvSpPr>
          <p:spPr>
            <a:xfrm>
              <a:off x="8529172" y="215577"/>
              <a:ext cx="446481" cy="3692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</a:t>
              </a:r>
              <a:r>
                <a:rPr lang="en-US" altLang="ko-KR" sz="11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Q</a:t>
              </a:r>
              <a:endParaRPr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aphicFrame>
        <p:nvGraphicFramePr>
          <p:cNvPr id="96" name="Google Shape;96;p2"/>
          <p:cNvGraphicFramePr/>
          <p:nvPr>
            <p:extLst>
              <p:ext uri="{D42A27DB-BD31-4B8C-83A1-F6EECF244321}">
                <p14:modId xmlns:p14="http://schemas.microsoft.com/office/powerpoint/2010/main" val="211000753"/>
              </p:ext>
            </p:extLst>
          </p:nvPr>
        </p:nvGraphicFramePr>
        <p:xfrm>
          <a:off x="3401980" y="719666"/>
          <a:ext cx="8318964" cy="370850"/>
        </p:xfrm>
        <a:graphic>
          <a:graphicData uri="http://schemas.openxmlformats.org/drawingml/2006/table">
            <a:tbl>
              <a:tblPr firstRow="1" bandRow="1">
                <a:noFill/>
                <a:tableStyleId>{2228B6AE-BDBB-482B-ABC4-57F43FC1D3FC}</a:tableStyleId>
              </a:tblPr>
              <a:tblGrid>
                <a:gridCol w="13864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64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6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86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864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864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/>
                        <a:t>공지사항</a:t>
                      </a:r>
                      <a:endParaRPr sz="12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/>
                        <a:t>자유게시판</a:t>
                      </a:r>
                      <a:endParaRPr sz="12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/>
                        <a:t>자료실</a:t>
                      </a:r>
                      <a:endParaRPr sz="12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/>
                        <a:t>게시판요청</a:t>
                      </a:r>
                      <a:endParaRPr sz="12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/>
                        <a:t>카테고리 게시판</a:t>
                      </a:r>
                      <a:endParaRPr sz="12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 err="1"/>
                        <a:t>QnA</a:t>
                      </a:r>
                      <a:endParaRPr sz="12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0" name="Google Shape;100;p2"/>
          <p:cNvSpPr/>
          <p:nvPr/>
        </p:nvSpPr>
        <p:spPr>
          <a:xfrm>
            <a:off x="188556" y="267337"/>
            <a:ext cx="2997297" cy="3988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00</a:t>
            </a:r>
            <a:r>
              <a:rPr lang="ko-KR" altLang="en-US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게시판 목록</a:t>
            </a:r>
            <a:endParaRPr sz="16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1513" y="34460"/>
            <a:ext cx="1486543" cy="593131"/>
          </a:xfrm>
          <a:prstGeom prst="rect">
            <a:avLst/>
          </a:prstGeom>
        </p:spPr>
      </p:pic>
      <p:sp>
        <p:nvSpPr>
          <p:cNvPr id="14" name="Google Shape;99;p2"/>
          <p:cNvSpPr/>
          <p:nvPr/>
        </p:nvSpPr>
        <p:spPr>
          <a:xfrm>
            <a:off x="200467" y="719666"/>
            <a:ext cx="2985386" cy="5868651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설명</a:t>
            </a:r>
            <a:endParaRPr lang="en-US" altLang="ko-KR" sz="18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en-US" altLang="ko-KR" sz="11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00</a:t>
            </a:r>
            <a:r>
              <a:rPr lang="ko-KR" altLang="en-US" sz="11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게시판 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목록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bbs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ctgr_list.jsp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</a:p>
          <a:p>
            <a:pPr lvl="0"/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한 페이지당 </a:t>
            </a:r>
            <a:r>
              <a:rPr lang="ko-KR" altLang="en-US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게시글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10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 까지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한 화면당 페이지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 까지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r>
              <a:rPr lang="ko-KR" altLang="en-US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전체글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누르면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en-US" altLang="ko-KR" sz="1100" dirty="0" err="1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bbs</a:t>
            </a:r>
            <a:r>
              <a:rPr lang="en-US" altLang="ko-KR" sz="11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en-US" altLang="ko-KR" sz="1100" dirty="0" err="1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ctgr_list.jsp</a:t>
            </a:r>
            <a:r>
              <a:rPr lang="en-US" altLang="ko-KR" sz="11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 이동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게시글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제목 </a:t>
            </a:r>
            <a:r>
              <a:rPr lang="ko-KR" altLang="en-US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클릭시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bbs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ctgr_view.jsp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제목 글자수 보기 제한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()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 초과시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… 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으로 표시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댓글수는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제목 옆에 보여줌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댓글이 없을 시 </a:t>
            </a:r>
            <a:r>
              <a:rPr lang="ko-KR" altLang="en-US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안보여줌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r>
              <a:rPr lang="ko-KR" altLang="en-US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콤보박스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전체</a:t>
            </a:r>
            <a:endParaRPr lang="en-US" altLang="ko-KR" sz="11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제목</a:t>
            </a:r>
            <a:endParaRPr lang="en-US" altLang="ko-KR" sz="11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내용</a:t>
            </a:r>
            <a:endParaRPr lang="en-US" altLang="ko-KR" sz="11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작성자</a:t>
            </a:r>
            <a:endParaRPr lang="en-US" altLang="ko-KR" sz="11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215;p7"/>
          <p:cNvSpPr/>
          <p:nvPr/>
        </p:nvSpPr>
        <p:spPr>
          <a:xfrm>
            <a:off x="3401981" y="1611532"/>
            <a:ext cx="8318964" cy="489065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6" name="Google Shape;217;p7"/>
          <p:cNvGraphicFramePr/>
          <p:nvPr/>
        </p:nvGraphicFramePr>
        <p:xfrm>
          <a:off x="3401980" y="1619968"/>
          <a:ext cx="8318964" cy="382300"/>
        </p:xfrm>
        <a:graphic>
          <a:graphicData uri="http://schemas.openxmlformats.org/drawingml/2006/table">
            <a:tbl>
              <a:tblPr firstRow="1" bandRow="1">
                <a:noFill/>
                <a:tableStyleId>{2228B6AE-BDBB-482B-ABC4-57F43FC1D3FC}</a:tableStyleId>
              </a:tblPr>
              <a:tblGrid>
                <a:gridCol w="6712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128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39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68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40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23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/>
                        <a:t>번호</a:t>
                      </a:r>
                      <a:endParaRPr sz="12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u="none" strike="noStrike" cap="none" dirty="0"/>
                        <a:t>제목</a:t>
                      </a:r>
                      <a:endParaRPr sz="12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u="none" strike="noStrike" cap="none" dirty="0"/>
                        <a:t>작성자</a:t>
                      </a:r>
                      <a:endParaRPr sz="12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/>
                        <a:t>작성일</a:t>
                      </a:r>
                      <a:endParaRPr sz="12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/>
                        <a:t>조회수</a:t>
                      </a:r>
                      <a:endParaRPr sz="12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5267618"/>
              </p:ext>
            </p:extLst>
          </p:nvPr>
        </p:nvGraphicFramePr>
        <p:xfrm>
          <a:off x="3418681" y="1978809"/>
          <a:ext cx="8285562" cy="38600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0875">
                  <a:extLst>
                    <a:ext uri="{9D8B030D-6E8A-4147-A177-3AD203B41FA5}">
                      <a16:colId xmlns:a16="http://schemas.microsoft.com/office/drawing/2014/main" val="235043110"/>
                    </a:ext>
                  </a:extLst>
                </a:gridCol>
                <a:gridCol w="4814888">
                  <a:extLst>
                    <a:ext uri="{9D8B030D-6E8A-4147-A177-3AD203B41FA5}">
                      <a16:colId xmlns:a16="http://schemas.microsoft.com/office/drawing/2014/main" val="1973447886"/>
                    </a:ext>
                  </a:extLst>
                </a:gridCol>
                <a:gridCol w="1064419">
                  <a:extLst>
                    <a:ext uri="{9D8B030D-6E8A-4147-A177-3AD203B41FA5}">
                      <a16:colId xmlns:a16="http://schemas.microsoft.com/office/drawing/2014/main" val="2920463975"/>
                    </a:ext>
                  </a:extLst>
                </a:gridCol>
                <a:gridCol w="1107281">
                  <a:extLst>
                    <a:ext uri="{9D8B030D-6E8A-4147-A177-3AD203B41FA5}">
                      <a16:colId xmlns:a16="http://schemas.microsoft.com/office/drawing/2014/main" val="773008987"/>
                    </a:ext>
                  </a:extLst>
                </a:gridCol>
                <a:gridCol w="648099">
                  <a:extLst>
                    <a:ext uri="{9D8B030D-6E8A-4147-A177-3AD203B41FA5}">
                      <a16:colId xmlns:a16="http://schemas.microsoft.com/office/drawing/2014/main" val="2586389090"/>
                    </a:ext>
                  </a:extLst>
                </a:gridCol>
              </a:tblGrid>
              <a:tr h="3860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52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00</a:t>
                      </a:r>
                      <a:r>
                        <a:rPr lang="ko-KR" altLang="en-US" sz="1200" dirty="0" smtClean="0"/>
                        <a:t>게시판</a:t>
                      </a:r>
                      <a:r>
                        <a:rPr lang="en-US" altLang="ko-KR" sz="1200" dirty="0" smtClean="0"/>
                        <a:t>52</a:t>
                      </a:r>
                      <a:r>
                        <a:rPr lang="ko-KR" altLang="en-US" sz="1200" dirty="0" smtClean="0"/>
                        <a:t>입니다</a:t>
                      </a:r>
                      <a:r>
                        <a:rPr lang="en-US" altLang="ko-KR" sz="1200" dirty="0"/>
                        <a:t>[3]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ㅇㅇ</a:t>
                      </a:r>
                      <a:r>
                        <a:rPr lang="en-US" altLang="ko-KR" sz="100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(127.000)</a:t>
                      </a:r>
                      <a:endParaRPr lang="ko-KR" altLang="en-US" sz="100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2023-06-03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20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0083148"/>
                  </a:ext>
                </a:extLst>
              </a:tr>
              <a:tr h="3860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51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00</a:t>
                      </a:r>
                      <a:r>
                        <a:rPr lang="ko-KR" altLang="en-US" sz="1200" dirty="0" smtClean="0"/>
                        <a:t>게시판</a:t>
                      </a:r>
                      <a:r>
                        <a:rPr lang="en-US" altLang="ko-KR" sz="1200" dirty="0" smtClean="0"/>
                        <a:t>51</a:t>
                      </a:r>
                      <a:r>
                        <a:rPr lang="ko-KR" altLang="en-US" sz="1200" dirty="0" err="1" smtClean="0"/>
                        <a:t>입니다입니다입니다입니다입니다</a:t>
                      </a:r>
                      <a:r>
                        <a:rPr lang="en-US" altLang="ko-KR" sz="1200" dirty="0"/>
                        <a:t>…[2]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홍길동</a:t>
                      </a:r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2023-06-03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15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2214967"/>
                  </a:ext>
                </a:extLst>
              </a:tr>
              <a:tr h="3860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50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00</a:t>
                      </a:r>
                      <a:r>
                        <a:rPr lang="ko-KR" altLang="en-US" sz="1200" dirty="0" smtClean="0"/>
                        <a:t>게시판</a:t>
                      </a:r>
                      <a:r>
                        <a:rPr lang="en-US" altLang="ko-KR" sz="1200" dirty="0" smtClean="0"/>
                        <a:t>50</a:t>
                      </a:r>
                      <a:r>
                        <a:rPr lang="ko-KR" altLang="en-US" sz="1200" dirty="0" smtClean="0"/>
                        <a:t>입니다</a:t>
                      </a:r>
                      <a:endParaRPr lang="en-US" altLang="ko-KR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전우치</a:t>
                      </a:r>
                      <a:endParaRPr lang="en-US" altLang="ko-KR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2023-06-01</a:t>
                      </a:r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50</a:t>
                      </a:r>
                      <a:endParaRPr lang="en-US" altLang="ko-KR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6266696"/>
                  </a:ext>
                </a:extLst>
              </a:tr>
              <a:tr h="3860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49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00</a:t>
                      </a:r>
                      <a:r>
                        <a:rPr lang="ko-KR" altLang="en-US" sz="1200" dirty="0" smtClean="0"/>
                        <a:t>게시판</a:t>
                      </a:r>
                      <a:r>
                        <a:rPr lang="en-US" altLang="ko-KR" sz="1200" dirty="0" smtClean="0"/>
                        <a:t>49</a:t>
                      </a:r>
                      <a:r>
                        <a:rPr lang="ko-KR" altLang="en-US" sz="1200" dirty="0" smtClean="0"/>
                        <a:t>입니다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임꺽정</a:t>
                      </a:r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2022-12-31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32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1488241"/>
                  </a:ext>
                </a:extLst>
              </a:tr>
              <a:tr h="3860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48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00</a:t>
                      </a:r>
                      <a:r>
                        <a:rPr lang="ko-KR" altLang="en-US" sz="1200" dirty="0" smtClean="0"/>
                        <a:t>게시판</a:t>
                      </a:r>
                      <a:r>
                        <a:rPr lang="en-US" altLang="ko-KR" sz="1200" dirty="0" smtClean="0"/>
                        <a:t>48</a:t>
                      </a:r>
                      <a:r>
                        <a:rPr lang="ko-KR" altLang="en-US" sz="1200" dirty="0" smtClean="0"/>
                        <a:t>입니다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홍길은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2022-12-25</a:t>
                      </a:r>
                      <a:endParaRPr lang="ko-KR" altLang="en-US" sz="1200" dirty="0" smtClean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51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2234675"/>
                  </a:ext>
                </a:extLst>
              </a:tr>
              <a:tr h="3860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47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00</a:t>
                      </a:r>
                      <a:r>
                        <a:rPr lang="ko-KR" altLang="en-US" sz="1200" dirty="0" smtClean="0"/>
                        <a:t>게시판</a:t>
                      </a:r>
                      <a:r>
                        <a:rPr lang="en-US" altLang="ko-KR" sz="1200" dirty="0" smtClean="0"/>
                        <a:t>47</a:t>
                      </a:r>
                      <a:r>
                        <a:rPr lang="ko-KR" altLang="en-US" sz="1200" dirty="0" smtClean="0"/>
                        <a:t>입니다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홍길금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2022-11-11</a:t>
                      </a:r>
                      <a:endParaRPr lang="ko-KR" altLang="en-US" sz="1200" dirty="0" smtClean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90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084724"/>
                  </a:ext>
                </a:extLst>
              </a:tr>
              <a:tr h="3860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46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00</a:t>
                      </a:r>
                      <a:r>
                        <a:rPr lang="ko-KR" altLang="en-US" sz="1200" dirty="0" smtClean="0"/>
                        <a:t>게시판</a:t>
                      </a:r>
                      <a:r>
                        <a:rPr lang="en-US" altLang="ko-KR" sz="1200" dirty="0" smtClean="0"/>
                        <a:t>46</a:t>
                      </a:r>
                      <a:r>
                        <a:rPr lang="ko-KR" altLang="en-US" sz="1200" dirty="0" smtClean="0"/>
                        <a:t>입니다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김우치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2022-10-04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21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9447903"/>
                  </a:ext>
                </a:extLst>
              </a:tr>
              <a:tr h="3860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45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00</a:t>
                      </a:r>
                      <a:r>
                        <a:rPr lang="ko-KR" altLang="en-US" sz="1200" dirty="0" smtClean="0"/>
                        <a:t>게시판</a:t>
                      </a:r>
                      <a:r>
                        <a:rPr lang="en-US" altLang="ko-KR" sz="1200" dirty="0" smtClean="0"/>
                        <a:t>45</a:t>
                      </a:r>
                      <a:r>
                        <a:rPr lang="ko-KR" altLang="en-US" sz="1200" dirty="0" smtClean="0"/>
                        <a:t>입니다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김꺽정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2022-05-05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13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8090030"/>
                  </a:ext>
                </a:extLst>
              </a:tr>
              <a:tr h="3860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44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00</a:t>
                      </a:r>
                      <a:r>
                        <a:rPr lang="ko-KR" altLang="en-US" sz="1200" dirty="0" smtClean="0"/>
                        <a:t>게시판</a:t>
                      </a:r>
                      <a:r>
                        <a:rPr lang="en-US" altLang="ko-KR" sz="1200" dirty="0" smtClean="0"/>
                        <a:t>44</a:t>
                      </a:r>
                      <a:r>
                        <a:rPr lang="ko-KR" altLang="en-US" sz="1200" dirty="0" smtClean="0"/>
                        <a:t>입니다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박우치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2022-03-01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21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5929375"/>
                  </a:ext>
                </a:extLst>
              </a:tr>
              <a:tr h="3860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43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00</a:t>
                      </a:r>
                      <a:r>
                        <a:rPr lang="ko-KR" altLang="en-US" sz="1200" dirty="0" smtClean="0"/>
                        <a:t>게시판</a:t>
                      </a:r>
                      <a:r>
                        <a:rPr lang="en-US" altLang="ko-KR" sz="1200" dirty="0" smtClean="0"/>
                        <a:t>43</a:t>
                      </a:r>
                      <a:r>
                        <a:rPr lang="ko-KR" altLang="en-US" sz="1200" dirty="0" smtClean="0"/>
                        <a:t>입니다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이우치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2022-02-02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50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6263190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724104" y="6043781"/>
            <a:ext cx="35718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처음</a:t>
            </a:r>
            <a:r>
              <a:rPr lang="en-US" altLang="ko-KR" dirty="0"/>
              <a:t>]  [</a:t>
            </a:r>
            <a:r>
              <a:rPr lang="ko-KR" altLang="en-US" dirty="0"/>
              <a:t>이전</a:t>
            </a:r>
            <a:r>
              <a:rPr lang="en-US" altLang="ko-KR" dirty="0"/>
              <a:t>]  1  2  3  4  5  [</a:t>
            </a:r>
            <a:r>
              <a:rPr lang="ko-KR" altLang="en-US" dirty="0"/>
              <a:t>다음</a:t>
            </a:r>
            <a:r>
              <a:rPr lang="en-US" altLang="ko-KR" dirty="0"/>
              <a:t>]  [</a:t>
            </a:r>
            <a:r>
              <a:rPr lang="ko-KR" altLang="en-US" dirty="0"/>
              <a:t>마지막</a:t>
            </a:r>
            <a:r>
              <a:rPr lang="en-US" altLang="ko-KR" dirty="0"/>
              <a:t>]</a:t>
            </a:r>
            <a:endParaRPr lang="ko-KR" altLang="en-US" dirty="0"/>
          </a:p>
        </p:txBody>
      </p:sp>
      <p:grpSp>
        <p:nvGrpSpPr>
          <p:cNvPr id="22" name="Google Shape;297;p10"/>
          <p:cNvGrpSpPr/>
          <p:nvPr/>
        </p:nvGrpSpPr>
        <p:grpSpPr>
          <a:xfrm>
            <a:off x="8537091" y="1217953"/>
            <a:ext cx="3167152" cy="394125"/>
            <a:chOff x="5020885" y="1166261"/>
            <a:chExt cx="3898669" cy="469493"/>
          </a:xfrm>
        </p:grpSpPr>
        <p:sp>
          <p:nvSpPr>
            <p:cNvPr id="23" name="Google Shape;298;p10"/>
            <p:cNvSpPr/>
            <p:nvPr/>
          </p:nvSpPr>
          <p:spPr>
            <a:xfrm>
              <a:off x="5020885" y="1166261"/>
              <a:ext cx="3898669" cy="459084"/>
            </a:xfrm>
            <a:prstGeom prst="rect">
              <a:avLst/>
            </a:prstGeom>
            <a:solidFill>
              <a:srgbClr val="1E4E79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4" name="Google Shape;299;p10"/>
            <p:cNvSpPr/>
            <p:nvPr/>
          </p:nvSpPr>
          <p:spPr>
            <a:xfrm>
              <a:off x="5079075" y="1236794"/>
              <a:ext cx="3749040" cy="328333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게시판 내 검색</a:t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7" name="Google Shape;300;p10"/>
            <p:cNvSpPr/>
            <p:nvPr/>
          </p:nvSpPr>
          <p:spPr>
            <a:xfrm>
              <a:off x="8283631" y="1174247"/>
              <a:ext cx="91440" cy="459084"/>
            </a:xfrm>
            <a:prstGeom prst="rect">
              <a:avLst/>
            </a:prstGeom>
            <a:solidFill>
              <a:srgbClr val="1E4E79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8" name="Google Shape;301;p10"/>
            <p:cNvSpPr txBox="1"/>
            <p:nvPr/>
          </p:nvSpPr>
          <p:spPr>
            <a:xfrm>
              <a:off x="8329351" y="1195795"/>
              <a:ext cx="498764" cy="4399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Q</a:t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38" name="Google Shape;267;p9"/>
          <p:cNvSpPr/>
          <p:nvPr/>
        </p:nvSpPr>
        <p:spPr>
          <a:xfrm>
            <a:off x="3418681" y="1294949"/>
            <a:ext cx="738093" cy="25449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전체글</a:t>
            </a:r>
            <a:endParaRPr lang="en-US" altLang="ko-KR"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" name="Google Shape;290;p10"/>
          <p:cNvSpPr/>
          <p:nvPr/>
        </p:nvSpPr>
        <p:spPr>
          <a:xfrm>
            <a:off x="10387209" y="5969075"/>
            <a:ext cx="1242752" cy="39077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글 등록</a:t>
            </a: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" name="Google Shape;130;p3"/>
          <p:cNvSpPr txBox="1"/>
          <p:nvPr/>
        </p:nvSpPr>
        <p:spPr>
          <a:xfrm>
            <a:off x="4156774" y="1304675"/>
            <a:ext cx="1044644" cy="246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00</a:t>
            </a:r>
            <a:r>
              <a:rPr lang="ko-KR" alt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게시판</a:t>
            </a:r>
            <a:endParaRPr sz="10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35" t="8239" b="-1"/>
          <a:stretch/>
        </p:blipFill>
        <p:spPr>
          <a:xfrm>
            <a:off x="8537091" y="1230829"/>
            <a:ext cx="767441" cy="349658"/>
          </a:xfrm>
          <a:prstGeom prst="rect">
            <a:avLst/>
          </a:prstGeom>
        </p:spPr>
      </p:pic>
      <p:sp>
        <p:nvSpPr>
          <p:cNvPr id="35" name="Google Shape;267;p9"/>
          <p:cNvSpPr/>
          <p:nvPr/>
        </p:nvSpPr>
        <p:spPr>
          <a:xfrm>
            <a:off x="7561462" y="1258112"/>
            <a:ext cx="1099160" cy="86624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전체</a:t>
            </a:r>
            <a:endParaRPr lang="en-US" altLang="ko-KR" sz="1200" dirty="0" smtClean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제목</a:t>
            </a:r>
            <a:endParaRPr lang="en-US" altLang="ko-KR"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내용</a:t>
            </a:r>
            <a:endParaRPr lang="en-US" altLang="ko-KR"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작성자</a:t>
            </a:r>
            <a:endParaRPr lang="en-US" altLang="ko-KR"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1439248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/>
          <p:nvPr/>
        </p:nvSpPr>
        <p:spPr>
          <a:xfrm>
            <a:off x="9785838" y="228725"/>
            <a:ext cx="1935108" cy="3988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5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로그인/로그아웃 | 회원정보</a:t>
            </a:r>
            <a:endParaRPr sz="105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5887423" y="187402"/>
            <a:ext cx="2919048" cy="399121"/>
            <a:chOff x="6119446" y="215577"/>
            <a:chExt cx="2919048" cy="399121"/>
          </a:xfrm>
        </p:grpSpPr>
        <p:sp>
          <p:nvSpPr>
            <p:cNvPr id="92" name="Google Shape;92;p2"/>
            <p:cNvSpPr/>
            <p:nvPr/>
          </p:nvSpPr>
          <p:spPr>
            <a:xfrm>
              <a:off x="6119446" y="230881"/>
              <a:ext cx="2919048" cy="383817"/>
            </a:xfrm>
            <a:prstGeom prst="rect">
              <a:avLst/>
            </a:prstGeom>
            <a:solidFill>
              <a:srgbClr val="1E4E79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6184723" y="279978"/>
              <a:ext cx="2764741" cy="274503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1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통합검색</a:t>
              </a:r>
              <a:endParaRPr sz="11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8466331" y="238867"/>
              <a:ext cx="89030" cy="346001"/>
            </a:xfrm>
            <a:prstGeom prst="rect">
              <a:avLst/>
            </a:prstGeom>
            <a:solidFill>
              <a:srgbClr val="1E4E79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5" name="Google Shape;95;p2"/>
            <p:cNvSpPr txBox="1"/>
            <p:nvPr/>
          </p:nvSpPr>
          <p:spPr>
            <a:xfrm>
              <a:off x="8529172" y="215577"/>
              <a:ext cx="446481" cy="3692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</a:t>
              </a:r>
              <a:r>
                <a:rPr lang="en-US" altLang="ko-KR" sz="11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Q</a:t>
              </a:r>
              <a:endParaRPr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aphicFrame>
        <p:nvGraphicFramePr>
          <p:cNvPr id="96" name="Google Shape;96;p2"/>
          <p:cNvGraphicFramePr/>
          <p:nvPr/>
        </p:nvGraphicFramePr>
        <p:xfrm>
          <a:off x="3401980" y="719666"/>
          <a:ext cx="8318964" cy="370850"/>
        </p:xfrm>
        <a:graphic>
          <a:graphicData uri="http://schemas.openxmlformats.org/drawingml/2006/table">
            <a:tbl>
              <a:tblPr firstRow="1" bandRow="1">
                <a:noFill/>
                <a:tableStyleId>{2228B6AE-BDBB-482B-ABC4-57F43FC1D3FC}</a:tableStyleId>
              </a:tblPr>
              <a:tblGrid>
                <a:gridCol w="13864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64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6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86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864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864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/>
                        <a:t>공지사항</a:t>
                      </a:r>
                      <a:endParaRPr sz="12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/>
                        <a:t>자유게시판</a:t>
                      </a:r>
                      <a:endParaRPr sz="12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/>
                        <a:t>자료실</a:t>
                      </a:r>
                      <a:endParaRPr sz="12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 err="1"/>
                        <a:t>게시판요청</a:t>
                      </a:r>
                      <a:endParaRPr sz="12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/>
                        <a:t>카테고리  게시판</a:t>
                      </a:r>
                      <a:endParaRPr sz="12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 err="1"/>
                        <a:t>QnA</a:t>
                      </a:r>
                      <a:endParaRPr sz="12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0" name="Google Shape;100;p2"/>
          <p:cNvSpPr/>
          <p:nvPr/>
        </p:nvSpPr>
        <p:spPr>
          <a:xfrm>
            <a:off x="188556" y="267337"/>
            <a:ext cx="2997297" cy="3988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00</a:t>
            </a:r>
            <a:r>
              <a:rPr lang="ko-KR" altLang="en-US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16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게시글</a:t>
            </a:r>
            <a:r>
              <a:rPr lang="ko-KR" altLang="en-US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16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보기화면</a:t>
            </a:r>
            <a:endParaRPr sz="16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1513" y="34460"/>
            <a:ext cx="1486543" cy="593131"/>
          </a:xfrm>
          <a:prstGeom prst="rect">
            <a:avLst/>
          </a:prstGeom>
        </p:spPr>
      </p:pic>
      <p:sp>
        <p:nvSpPr>
          <p:cNvPr id="14" name="Google Shape;99;p2"/>
          <p:cNvSpPr/>
          <p:nvPr/>
        </p:nvSpPr>
        <p:spPr>
          <a:xfrm>
            <a:off x="200467" y="719666"/>
            <a:ext cx="2985386" cy="5868651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설명</a:t>
            </a:r>
            <a:endParaRPr lang="en-US" altLang="ko-KR" sz="18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자유게시판 등록 폼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bbs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free_view.jsp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회원글일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경우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작성자만 수정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 버튼 활성화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 버튼 </a:t>
            </a:r>
            <a:r>
              <a:rPr lang="ko-KR" altLang="en-US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클릭시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confirm(‘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정말 삭제하시겠습니까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?’)</a:t>
            </a:r>
          </a:p>
          <a:p>
            <a:pPr lvl="0"/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삭제처리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bbs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free_proc_del.jsp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삭제처리 후 목록으로 이동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비회원글일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경우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수정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 버튼 표시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- 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 받는 폼으로 이동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bbs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free_form_pw.jsp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댓글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수정 불가능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 가능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bbs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free_reply_proc_in.jsp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bbs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free_reply_proc_del.jsp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" name="Google Shape;267;p9"/>
          <p:cNvSpPr/>
          <p:nvPr/>
        </p:nvSpPr>
        <p:spPr>
          <a:xfrm>
            <a:off x="3418681" y="1294949"/>
            <a:ext cx="738093" cy="25449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전체글</a:t>
            </a:r>
            <a:endParaRPr lang="en-US" altLang="ko-KR"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" name="Google Shape;407;p14"/>
          <p:cNvSpPr/>
          <p:nvPr/>
        </p:nvSpPr>
        <p:spPr>
          <a:xfrm>
            <a:off x="3418681" y="1697661"/>
            <a:ext cx="8302263" cy="489065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" name="Google Shape;290;p10"/>
          <p:cNvSpPr/>
          <p:nvPr/>
        </p:nvSpPr>
        <p:spPr>
          <a:xfrm>
            <a:off x="10471127" y="3335638"/>
            <a:ext cx="496200" cy="35435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수정</a:t>
            </a: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" name="Google Shape;292;p10"/>
          <p:cNvSpPr/>
          <p:nvPr/>
        </p:nvSpPr>
        <p:spPr>
          <a:xfrm>
            <a:off x="3717973" y="2349466"/>
            <a:ext cx="7882437" cy="303896"/>
          </a:xfrm>
          <a:prstGeom prst="rect">
            <a:avLst/>
          </a:prstGeom>
          <a:solidFill>
            <a:schemeClr val="lt1"/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00</a:t>
            </a:r>
            <a:r>
              <a:rPr lang="ko-KR" altLang="en-US" sz="12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게시글입니다</a:t>
            </a:r>
            <a:r>
              <a:rPr lang="en-US" alt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" name="Google Shape;293;p10"/>
          <p:cNvSpPr/>
          <p:nvPr/>
        </p:nvSpPr>
        <p:spPr>
          <a:xfrm>
            <a:off x="11101753" y="3335638"/>
            <a:ext cx="498657" cy="35435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</a:t>
            </a: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" name="Google Shape;294;p10"/>
          <p:cNvSpPr/>
          <p:nvPr/>
        </p:nvSpPr>
        <p:spPr>
          <a:xfrm>
            <a:off x="3707475" y="2756276"/>
            <a:ext cx="7892935" cy="50769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12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내용</a:t>
            </a:r>
            <a:r>
              <a:rPr lang="ko-KR" altLang="en-US" sz="12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입니다</a:t>
            </a: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" name="Google Shape;324;p11"/>
          <p:cNvSpPr/>
          <p:nvPr/>
        </p:nvSpPr>
        <p:spPr>
          <a:xfrm>
            <a:off x="3717973" y="1947616"/>
            <a:ext cx="1442259" cy="323371"/>
          </a:xfrm>
          <a:prstGeom prst="rect">
            <a:avLst/>
          </a:prstGeom>
          <a:solidFill>
            <a:schemeClr val="lt1"/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test1</a:t>
            </a:r>
            <a:r>
              <a:rPr 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" name="Google Shape;364;p12"/>
          <p:cNvSpPr/>
          <p:nvPr/>
        </p:nvSpPr>
        <p:spPr>
          <a:xfrm>
            <a:off x="9293847" y="1977318"/>
            <a:ext cx="2286001" cy="293669"/>
          </a:xfrm>
          <a:prstGeom prst="rect">
            <a:avLst/>
          </a:prstGeom>
          <a:solidFill>
            <a:schemeClr val="lt1"/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2023-06-09</a:t>
            </a: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9" name="Google Shape;428;p15"/>
          <p:cNvSpPr/>
          <p:nvPr/>
        </p:nvSpPr>
        <p:spPr>
          <a:xfrm>
            <a:off x="3773351" y="4012689"/>
            <a:ext cx="7441411" cy="110164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0" name="Google Shape;429;p15"/>
          <p:cNvSpPr/>
          <p:nvPr/>
        </p:nvSpPr>
        <p:spPr>
          <a:xfrm>
            <a:off x="3973207" y="4136569"/>
            <a:ext cx="1322436" cy="341540"/>
          </a:xfrm>
          <a:prstGeom prst="rect">
            <a:avLst/>
          </a:prstGeom>
          <a:solidFill>
            <a:schemeClr val="lt1"/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test1</a:t>
            </a: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1" name="Google Shape;430;p15"/>
          <p:cNvSpPr/>
          <p:nvPr/>
        </p:nvSpPr>
        <p:spPr>
          <a:xfrm>
            <a:off x="3973207" y="4651343"/>
            <a:ext cx="1322436" cy="341540"/>
          </a:xfrm>
          <a:prstGeom prst="rect">
            <a:avLst/>
          </a:prstGeom>
          <a:solidFill>
            <a:schemeClr val="lt1"/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2023-06-09</a:t>
            </a: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2" name="Google Shape;431;p15"/>
          <p:cNvSpPr/>
          <p:nvPr/>
        </p:nvSpPr>
        <p:spPr>
          <a:xfrm>
            <a:off x="5551674" y="4142989"/>
            <a:ext cx="4740347" cy="86051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lgDashDotDot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기존 댓글</a:t>
            </a: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82" name="직선 연결선 81"/>
          <p:cNvCxnSpPr/>
          <p:nvPr/>
        </p:nvCxnSpPr>
        <p:spPr>
          <a:xfrm>
            <a:off x="3418681" y="3778397"/>
            <a:ext cx="83022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3773351" y="3392497"/>
            <a:ext cx="15136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댓글 </a:t>
            </a:r>
            <a:r>
              <a:rPr lang="en-US" altLang="ko-KR" sz="1200" dirty="0"/>
              <a:t>1</a:t>
            </a:r>
            <a:r>
              <a:rPr lang="ko-KR" altLang="en-US" sz="1200" dirty="0"/>
              <a:t>개</a:t>
            </a:r>
          </a:p>
        </p:txBody>
      </p:sp>
      <p:sp>
        <p:nvSpPr>
          <p:cNvPr id="84" name="Google Shape;428;p15"/>
          <p:cNvSpPr/>
          <p:nvPr/>
        </p:nvSpPr>
        <p:spPr>
          <a:xfrm>
            <a:off x="3773351" y="5229617"/>
            <a:ext cx="7441411" cy="110164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5" name="Google Shape;429;p15"/>
          <p:cNvSpPr/>
          <p:nvPr/>
        </p:nvSpPr>
        <p:spPr>
          <a:xfrm>
            <a:off x="3973207" y="5353497"/>
            <a:ext cx="1322436" cy="3415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tx2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닉네임</a:t>
            </a:r>
            <a:endParaRPr sz="1200" dirty="0">
              <a:solidFill>
                <a:schemeClr val="tx2">
                  <a:lumMod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7" name="Google Shape;431;p15"/>
          <p:cNvSpPr/>
          <p:nvPr/>
        </p:nvSpPr>
        <p:spPr>
          <a:xfrm>
            <a:off x="5551675" y="5359917"/>
            <a:ext cx="4740346" cy="86051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tx2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댓글 추가</a:t>
            </a:r>
            <a:endParaRPr sz="1200" dirty="0">
              <a:solidFill>
                <a:schemeClr val="tx2">
                  <a:lumMod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8" name="Google Shape;432;p15"/>
          <p:cNvSpPr/>
          <p:nvPr/>
        </p:nvSpPr>
        <p:spPr>
          <a:xfrm>
            <a:off x="10471127" y="5359917"/>
            <a:ext cx="564529" cy="84989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7" name="Google Shape;296;p10"/>
          <p:cNvSpPr/>
          <p:nvPr/>
        </p:nvSpPr>
        <p:spPr>
          <a:xfrm>
            <a:off x="2332523" y="5435999"/>
            <a:ext cx="2020602" cy="387567"/>
          </a:xfrm>
          <a:prstGeom prst="rect">
            <a:avLst/>
          </a:prstGeom>
          <a:solidFill>
            <a:srgbClr val="C4E0B2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비회원일 경우 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닉네임</a:t>
            </a:r>
            <a:endParaRPr lang="en-US" altLang="ko-KR" sz="105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회원일 경우 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닉네임 보여줌</a:t>
            </a:r>
            <a:endParaRPr sz="105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" name="Google Shape;130;p3"/>
          <p:cNvSpPr txBox="1"/>
          <p:nvPr/>
        </p:nvSpPr>
        <p:spPr>
          <a:xfrm>
            <a:off x="4156774" y="1304675"/>
            <a:ext cx="1044644" cy="246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00</a:t>
            </a:r>
            <a:r>
              <a:rPr lang="ko-KR" alt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게시판</a:t>
            </a:r>
            <a:endParaRPr sz="10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" name="Google Shape;432;p15"/>
          <p:cNvSpPr/>
          <p:nvPr/>
        </p:nvSpPr>
        <p:spPr>
          <a:xfrm>
            <a:off x="10471126" y="4120286"/>
            <a:ext cx="564529" cy="84989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</a:t>
            </a: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3" name="직선 연결선 32"/>
          <p:cNvCxnSpPr/>
          <p:nvPr/>
        </p:nvCxnSpPr>
        <p:spPr>
          <a:xfrm>
            <a:off x="3401980" y="2270987"/>
            <a:ext cx="83022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34451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/>
          <p:nvPr/>
        </p:nvSpPr>
        <p:spPr>
          <a:xfrm>
            <a:off x="9785838" y="228725"/>
            <a:ext cx="1935108" cy="3988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5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로그인/로그아웃 | 회원정보</a:t>
            </a:r>
            <a:endParaRPr sz="105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5887423" y="187402"/>
            <a:ext cx="2919048" cy="399121"/>
            <a:chOff x="6119446" y="215577"/>
            <a:chExt cx="2919048" cy="399121"/>
          </a:xfrm>
        </p:grpSpPr>
        <p:sp>
          <p:nvSpPr>
            <p:cNvPr id="92" name="Google Shape;92;p2"/>
            <p:cNvSpPr/>
            <p:nvPr/>
          </p:nvSpPr>
          <p:spPr>
            <a:xfrm>
              <a:off x="6119446" y="230881"/>
              <a:ext cx="2919048" cy="383817"/>
            </a:xfrm>
            <a:prstGeom prst="rect">
              <a:avLst/>
            </a:prstGeom>
            <a:solidFill>
              <a:srgbClr val="1E4E79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6184723" y="279978"/>
              <a:ext cx="2764741" cy="274503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1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통합검색</a:t>
              </a:r>
              <a:endParaRPr sz="11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8466331" y="238867"/>
              <a:ext cx="89030" cy="346001"/>
            </a:xfrm>
            <a:prstGeom prst="rect">
              <a:avLst/>
            </a:prstGeom>
            <a:solidFill>
              <a:srgbClr val="1E4E79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5" name="Google Shape;95;p2"/>
            <p:cNvSpPr txBox="1"/>
            <p:nvPr/>
          </p:nvSpPr>
          <p:spPr>
            <a:xfrm>
              <a:off x="8529172" y="215577"/>
              <a:ext cx="446481" cy="3692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</a:t>
              </a:r>
              <a:r>
                <a:rPr lang="en-US" altLang="ko-KR" sz="11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Q</a:t>
              </a:r>
              <a:endParaRPr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aphicFrame>
        <p:nvGraphicFramePr>
          <p:cNvPr id="96" name="Google Shape;96;p2"/>
          <p:cNvGraphicFramePr/>
          <p:nvPr/>
        </p:nvGraphicFramePr>
        <p:xfrm>
          <a:off x="3401980" y="719666"/>
          <a:ext cx="8318964" cy="370850"/>
        </p:xfrm>
        <a:graphic>
          <a:graphicData uri="http://schemas.openxmlformats.org/drawingml/2006/table">
            <a:tbl>
              <a:tblPr firstRow="1" bandRow="1">
                <a:noFill/>
                <a:tableStyleId>{2228B6AE-BDBB-482B-ABC4-57F43FC1D3FC}</a:tableStyleId>
              </a:tblPr>
              <a:tblGrid>
                <a:gridCol w="13864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64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6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86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864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864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/>
                        <a:t>공지사항</a:t>
                      </a:r>
                      <a:endParaRPr sz="12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/>
                        <a:t>자유게시판</a:t>
                      </a:r>
                      <a:endParaRPr sz="12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/>
                        <a:t>자료실</a:t>
                      </a:r>
                      <a:endParaRPr sz="12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/>
                        <a:t>게시판요청</a:t>
                      </a:r>
                      <a:endParaRPr sz="12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/>
                        <a:t>카테고리  게시판</a:t>
                      </a:r>
                      <a:endParaRPr sz="12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 err="1"/>
                        <a:t>QnA</a:t>
                      </a:r>
                      <a:endParaRPr sz="12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0" name="Google Shape;100;p2"/>
          <p:cNvSpPr/>
          <p:nvPr/>
        </p:nvSpPr>
        <p:spPr>
          <a:xfrm>
            <a:off x="188556" y="267337"/>
            <a:ext cx="2997297" cy="3988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00</a:t>
            </a:r>
            <a:r>
              <a:rPr lang="ko-KR" altLang="en-US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게시판 등록 및 수정</a:t>
            </a:r>
            <a:r>
              <a:rPr lang="en-US" altLang="ko-KR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</a:t>
            </a:r>
            <a:r>
              <a:rPr lang="en-US" altLang="ko-KR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sz="16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1513" y="34460"/>
            <a:ext cx="1486543" cy="593131"/>
          </a:xfrm>
          <a:prstGeom prst="rect">
            <a:avLst/>
          </a:prstGeom>
        </p:spPr>
      </p:pic>
      <p:sp>
        <p:nvSpPr>
          <p:cNvPr id="14" name="Google Shape;99;p2"/>
          <p:cNvSpPr/>
          <p:nvPr/>
        </p:nvSpPr>
        <p:spPr>
          <a:xfrm>
            <a:off x="200467" y="719666"/>
            <a:ext cx="2985386" cy="5868651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설명</a:t>
            </a:r>
            <a:endParaRPr lang="en-US" altLang="ko-KR" sz="18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00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게시판 등록 폼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bbs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free_form.jsp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제목이나 내용이 비었을 경우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alert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창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(‘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제목이나 내용이 빈 상태 입니다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확인 후 다시 등록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수정 해주세요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.’)</a:t>
            </a:r>
          </a:p>
          <a:p>
            <a:pPr lvl="0"/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 처리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bbs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free_proc_in.jsp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수정 처리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bbs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free_proc_up.jsp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" name="Google Shape;287;p10"/>
          <p:cNvSpPr/>
          <p:nvPr/>
        </p:nvSpPr>
        <p:spPr>
          <a:xfrm>
            <a:off x="9509760" y="6118166"/>
            <a:ext cx="1242752" cy="45727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글 등록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" name="Google Shape;289;p10"/>
          <p:cNvSpPr/>
          <p:nvPr/>
        </p:nvSpPr>
        <p:spPr>
          <a:xfrm>
            <a:off x="3421513" y="1685925"/>
            <a:ext cx="8299431" cy="488951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" name="Google Shape;290;p10"/>
          <p:cNvSpPr/>
          <p:nvPr/>
        </p:nvSpPr>
        <p:spPr>
          <a:xfrm>
            <a:off x="9509760" y="6109428"/>
            <a:ext cx="1242752" cy="39077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글 등록/ 수정</a:t>
            </a: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" name="Google Shape;291;p10"/>
          <p:cNvSpPr/>
          <p:nvPr/>
        </p:nvSpPr>
        <p:spPr>
          <a:xfrm>
            <a:off x="3707475" y="1925534"/>
            <a:ext cx="540328" cy="37537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제목 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" name="Google Shape;292;p10"/>
          <p:cNvSpPr/>
          <p:nvPr/>
        </p:nvSpPr>
        <p:spPr>
          <a:xfrm>
            <a:off x="4397430" y="1935079"/>
            <a:ext cx="7202979" cy="37537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" name="Google Shape;293;p10"/>
          <p:cNvSpPr/>
          <p:nvPr/>
        </p:nvSpPr>
        <p:spPr>
          <a:xfrm>
            <a:off x="10870277" y="6109428"/>
            <a:ext cx="730133" cy="39077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" name="Google Shape;294;p10"/>
          <p:cNvSpPr/>
          <p:nvPr/>
        </p:nvSpPr>
        <p:spPr>
          <a:xfrm>
            <a:off x="3707475" y="2446941"/>
            <a:ext cx="7892935" cy="35797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내용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" name="Google Shape;267;p9"/>
          <p:cNvSpPr/>
          <p:nvPr/>
        </p:nvSpPr>
        <p:spPr>
          <a:xfrm>
            <a:off x="3418681" y="1294949"/>
            <a:ext cx="738093" cy="25449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전체글</a:t>
            </a:r>
            <a:endParaRPr lang="en-US" altLang="ko-KR"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" name="Google Shape;130;p3"/>
          <p:cNvSpPr txBox="1"/>
          <p:nvPr/>
        </p:nvSpPr>
        <p:spPr>
          <a:xfrm>
            <a:off x="4156774" y="1304675"/>
            <a:ext cx="1044644" cy="246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00</a:t>
            </a:r>
            <a:r>
              <a:rPr lang="ko-KR" alt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게시판</a:t>
            </a:r>
            <a:endParaRPr sz="10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8645347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/>
          <p:nvPr/>
        </p:nvSpPr>
        <p:spPr>
          <a:xfrm>
            <a:off x="9785838" y="228725"/>
            <a:ext cx="1935108" cy="3988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5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로그인/로그아웃 | 회원정보</a:t>
            </a:r>
            <a:endParaRPr sz="105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5887423" y="187402"/>
            <a:ext cx="2919048" cy="399121"/>
            <a:chOff x="6119446" y="215577"/>
            <a:chExt cx="2919048" cy="399121"/>
          </a:xfrm>
        </p:grpSpPr>
        <p:sp>
          <p:nvSpPr>
            <p:cNvPr id="92" name="Google Shape;92;p2"/>
            <p:cNvSpPr/>
            <p:nvPr/>
          </p:nvSpPr>
          <p:spPr>
            <a:xfrm>
              <a:off x="6119446" y="230881"/>
              <a:ext cx="2919048" cy="383817"/>
            </a:xfrm>
            <a:prstGeom prst="rect">
              <a:avLst/>
            </a:prstGeom>
            <a:solidFill>
              <a:srgbClr val="1E4E79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6184723" y="279978"/>
              <a:ext cx="2764741" cy="274503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1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통합검색</a:t>
              </a:r>
              <a:endParaRPr sz="11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8466331" y="238867"/>
              <a:ext cx="89030" cy="346001"/>
            </a:xfrm>
            <a:prstGeom prst="rect">
              <a:avLst/>
            </a:prstGeom>
            <a:solidFill>
              <a:srgbClr val="1E4E79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5" name="Google Shape;95;p2"/>
            <p:cNvSpPr txBox="1"/>
            <p:nvPr/>
          </p:nvSpPr>
          <p:spPr>
            <a:xfrm>
              <a:off x="8529172" y="215577"/>
              <a:ext cx="446481" cy="3692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</a:t>
              </a:r>
              <a:r>
                <a:rPr lang="en-US" altLang="ko-KR" sz="11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Q</a:t>
              </a:r>
              <a:endParaRPr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aphicFrame>
        <p:nvGraphicFramePr>
          <p:cNvPr id="96" name="Google Shape;96;p2"/>
          <p:cNvGraphicFramePr/>
          <p:nvPr/>
        </p:nvGraphicFramePr>
        <p:xfrm>
          <a:off x="3401980" y="719666"/>
          <a:ext cx="8318964" cy="370850"/>
        </p:xfrm>
        <a:graphic>
          <a:graphicData uri="http://schemas.openxmlformats.org/drawingml/2006/table">
            <a:tbl>
              <a:tblPr firstRow="1" bandRow="1">
                <a:noFill/>
                <a:tableStyleId>{2228B6AE-BDBB-482B-ABC4-57F43FC1D3FC}</a:tableStyleId>
              </a:tblPr>
              <a:tblGrid>
                <a:gridCol w="13864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64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6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86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864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864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/>
                        <a:t>공지사항</a:t>
                      </a:r>
                      <a:endParaRPr sz="12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/>
                        <a:t>자유게시판</a:t>
                      </a:r>
                      <a:endParaRPr sz="12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/>
                        <a:t>자료실</a:t>
                      </a:r>
                      <a:endParaRPr sz="12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 err="1"/>
                        <a:t>게시판요청</a:t>
                      </a:r>
                      <a:endParaRPr sz="12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/>
                        <a:t>카테고리  게시판</a:t>
                      </a:r>
                      <a:endParaRPr sz="12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 err="1"/>
                        <a:t>QnA</a:t>
                      </a:r>
                      <a:endParaRPr sz="12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0" name="Google Shape;100;p2"/>
          <p:cNvSpPr/>
          <p:nvPr/>
        </p:nvSpPr>
        <p:spPr>
          <a:xfrm>
            <a:off x="188556" y="267337"/>
            <a:ext cx="2997297" cy="3988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n-US" altLang="ko-KR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00</a:t>
            </a:r>
            <a:r>
              <a:rPr lang="ko-KR" altLang="en-US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게시판 등록</a:t>
            </a:r>
            <a:r>
              <a:rPr lang="en-US" altLang="ko-KR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비회원</a:t>
            </a:r>
            <a:r>
              <a:rPr lang="en-US" altLang="ko-KR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lang="ko-KR" altLang="en-US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1513" y="34460"/>
            <a:ext cx="1486543" cy="593131"/>
          </a:xfrm>
          <a:prstGeom prst="rect">
            <a:avLst/>
          </a:prstGeom>
        </p:spPr>
      </p:pic>
      <p:sp>
        <p:nvSpPr>
          <p:cNvPr id="14" name="Google Shape;99;p2"/>
          <p:cNvSpPr/>
          <p:nvPr/>
        </p:nvSpPr>
        <p:spPr>
          <a:xfrm>
            <a:off x="200467" y="719666"/>
            <a:ext cx="2985386" cy="5868651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설명</a:t>
            </a:r>
            <a:endParaRPr lang="en-US" altLang="ko-KR" sz="18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en-US" altLang="ko-KR"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00 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게시판 등록 폼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bbs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free_form.jsp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닉네임에 기본값으로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‘</a:t>
            </a:r>
            <a:r>
              <a:rPr lang="ko-KR" altLang="en-US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ㅇㅇ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’</a:t>
            </a:r>
          </a:p>
          <a:p>
            <a:pPr lvl="0"/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r>
              <a:rPr lang="ko-KR" altLang="en-US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자이상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아닐 시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alert(‘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비밀번호를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r>
              <a:rPr lang="ko-KR" altLang="en-US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자이상으로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설정해 주세요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.’ 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메시지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</a:p>
          <a:p>
            <a:pPr lvl="0"/>
            <a:endParaRPr lang="en-US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제목이나 내용이 비었을 경우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alert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창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(‘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제목이나 내용이 빈 상태 입니다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확인 후 다시 등록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수정 해주세요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.’)</a:t>
            </a:r>
          </a:p>
          <a:p>
            <a:pPr lvl="0"/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 처리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bbs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free_proc_in.jsp</a:t>
            </a:r>
            <a:endParaRPr lang="en-US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" name="Google Shape;287;p10"/>
          <p:cNvSpPr/>
          <p:nvPr/>
        </p:nvSpPr>
        <p:spPr>
          <a:xfrm>
            <a:off x="9509760" y="6118166"/>
            <a:ext cx="1242752" cy="45727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글 등록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" name="Google Shape;289;p10"/>
          <p:cNvSpPr/>
          <p:nvPr/>
        </p:nvSpPr>
        <p:spPr>
          <a:xfrm>
            <a:off x="3421513" y="1685925"/>
            <a:ext cx="8299431" cy="488951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" name="Google Shape;290;p10"/>
          <p:cNvSpPr/>
          <p:nvPr/>
        </p:nvSpPr>
        <p:spPr>
          <a:xfrm>
            <a:off x="9953624" y="6109428"/>
            <a:ext cx="798887" cy="39077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" name="Google Shape;291;p10"/>
          <p:cNvSpPr/>
          <p:nvPr/>
        </p:nvSpPr>
        <p:spPr>
          <a:xfrm>
            <a:off x="3707476" y="2434676"/>
            <a:ext cx="540328" cy="37537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제목 </a:t>
            </a: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" name="Google Shape;292;p10"/>
          <p:cNvSpPr/>
          <p:nvPr/>
        </p:nvSpPr>
        <p:spPr>
          <a:xfrm>
            <a:off x="4397431" y="2444221"/>
            <a:ext cx="7202979" cy="37537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" name="Google Shape;293;p10"/>
          <p:cNvSpPr/>
          <p:nvPr/>
        </p:nvSpPr>
        <p:spPr>
          <a:xfrm>
            <a:off x="10870277" y="6109428"/>
            <a:ext cx="730133" cy="39077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" name="Google Shape;294;p10"/>
          <p:cNvSpPr/>
          <p:nvPr/>
        </p:nvSpPr>
        <p:spPr>
          <a:xfrm>
            <a:off x="3707475" y="2927948"/>
            <a:ext cx="7892935" cy="309869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내용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" name="Google Shape;267;p9"/>
          <p:cNvSpPr/>
          <p:nvPr/>
        </p:nvSpPr>
        <p:spPr>
          <a:xfrm>
            <a:off x="3418681" y="1294949"/>
            <a:ext cx="738093" cy="25449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전체글</a:t>
            </a:r>
            <a:endParaRPr lang="en-US" altLang="ko-KR"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" name="Google Shape;324;p11"/>
          <p:cNvSpPr/>
          <p:nvPr/>
        </p:nvSpPr>
        <p:spPr>
          <a:xfrm>
            <a:off x="3717973" y="1947616"/>
            <a:ext cx="1442259" cy="37537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ㅇㅇ</a:t>
            </a:r>
            <a:r>
              <a:rPr 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" name="Google Shape;325;p11"/>
          <p:cNvSpPr/>
          <p:nvPr/>
        </p:nvSpPr>
        <p:spPr>
          <a:xfrm>
            <a:off x="5359737" y="1957161"/>
            <a:ext cx="2286001" cy="37537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dirty="0">
                <a:solidFill>
                  <a:schemeClr val="tx2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 비밀번호</a:t>
            </a:r>
            <a:endParaRPr sz="1200" dirty="0">
              <a:solidFill>
                <a:schemeClr val="tx2">
                  <a:lumMod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" name="Google Shape;130;p3"/>
          <p:cNvSpPr txBox="1"/>
          <p:nvPr/>
        </p:nvSpPr>
        <p:spPr>
          <a:xfrm>
            <a:off x="4156774" y="1304675"/>
            <a:ext cx="1044644" cy="246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00</a:t>
            </a:r>
            <a:r>
              <a:rPr lang="ko-KR" alt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게시판</a:t>
            </a:r>
            <a:endParaRPr sz="10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6124883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/>
          <p:nvPr/>
        </p:nvSpPr>
        <p:spPr>
          <a:xfrm>
            <a:off x="9785838" y="228725"/>
            <a:ext cx="1935108" cy="3988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5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로그인/로그아웃 | 회원정보</a:t>
            </a:r>
            <a:endParaRPr sz="105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5887423" y="187402"/>
            <a:ext cx="2919048" cy="399121"/>
            <a:chOff x="6119446" y="215577"/>
            <a:chExt cx="2919048" cy="399121"/>
          </a:xfrm>
        </p:grpSpPr>
        <p:sp>
          <p:nvSpPr>
            <p:cNvPr id="92" name="Google Shape;92;p2"/>
            <p:cNvSpPr/>
            <p:nvPr/>
          </p:nvSpPr>
          <p:spPr>
            <a:xfrm>
              <a:off x="6119446" y="230881"/>
              <a:ext cx="2919048" cy="383817"/>
            </a:xfrm>
            <a:prstGeom prst="rect">
              <a:avLst/>
            </a:prstGeom>
            <a:solidFill>
              <a:srgbClr val="1E4E79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6184723" y="279978"/>
              <a:ext cx="2764741" cy="274503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1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통합검색</a:t>
              </a:r>
              <a:endParaRPr sz="11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8466331" y="238867"/>
              <a:ext cx="89030" cy="346001"/>
            </a:xfrm>
            <a:prstGeom prst="rect">
              <a:avLst/>
            </a:prstGeom>
            <a:solidFill>
              <a:srgbClr val="1E4E79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5" name="Google Shape;95;p2"/>
            <p:cNvSpPr txBox="1"/>
            <p:nvPr/>
          </p:nvSpPr>
          <p:spPr>
            <a:xfrm>
              <a:off x="8529172" y="215577"/>
              <a:ext cx="446481" cy="3692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</a:t>
              </a:r>
              <a:r>
                <a:rPr lang="en-US" altLang="ko-KR" sz="11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Q</a:t>
              </a:r>
              <a:endParaRPr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aphicFrame>
        <p:nvGraphicFramePr>
          <p:cNvPr id="96" name="Google Shape;96;p2"/>
          <p:cNvGraphicFramePr/>
          <p:nvPr/>
        </p:nvGraphicFramePr>
        <p:xfrm>
          <a:off x="3401980" y="719666"/>
          <a:ext cx="8318964" cy="370850"/>
        </p:xfrm>
        <a:graphic>
          <a:graphicData uri="http://schemas.openxmlformats.org/drawingml/2006/table">
            <a:tbl>
              <a:tblPr firstRow="1" bandRow="1">
                <a:noFill/>
                <a:tableStyleId>{2228B6AE-BDBB-482B-ABC4-57F43FC1D3FC}</a:tableStyleId>
              </a:tblPr>
              <a:tblGrid>
                <a:gridCol w="13864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64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6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86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864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864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/>
                        <a:t>공지사항</a:t>
                      </a:r>
                      <a:endParaRPr sz="12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/>
                        <a:t>자유게시판</a:t>
                      </a:r>
                      <a:endParaRPr sz="12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/>
                        <a:t>자료실</a:t>
                      </a:r>
                      <a:endParaRPr sz="12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/>
                        <a:t>게시판요청</a:t>
                      </a:r>
                      <a:endParaRPr sz="12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/>
                        <a:t>카테고리  게시판</a:t>
                      </a:r>
                      <a:endParaRPr sz="12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 err="1"/>
                        <a:t>QnA</a:t>
                      </a:r>
                      <a:endParaRPr sz="12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0" name="Google Shape;100;p2"/>
          <p:cNvSpPr/>
          <p:nvPr/>
        </p:nvSpPr>
        <p:spPr>
          <a:xfrm>
            <a:off x="188556" y="187402"/>
            <a:ext cx="2997297" cy="47880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ko-KR" altLang="en-US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자유게시판 수정</a:t>
            </a:r>
            <a:r>
              <a:rPr lang="en-US" altLang="ko-KR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altLang="en-US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 비회원 비밀번호 확인 폼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1513" y="34460"/>
            <a:ext cx="1486543" cy="593131"/>
          </a:xfrm>
          <a:prstGeom prst="rect">
            <a:avLst/>
          </a:prstGeom>
        </p:spPr>
      </p:pic>
      <p:sp>
        <p:nvSpPr>
          <p:cNvPr id="14" name="Google Shape;99;p2"/>
          <p:cNvSpPr/>
          <p:nvPr/>
        </p:nvSpPr>
        <p:spPr>
          <a:xfrm>
            <a:off x="200467" y="719666"/>
            <a:ext cx="2985386" cy="5868651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설명</a:t>
            </a:r>
            <a:endParaRPr lang="en-US" altLang="ko-KR" sz="18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r>
              <a:rPr lang="ko-KR" altLang="en-US"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자유게시판 수정</a:t>
            </a:r>
            <a:r>
              <a:rPr lang="en-US" altLang="ko-KR"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altLang="en-US"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 비회원 비밀번호 확인 폼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bbs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free_form_pw.jsp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확인버튼 누를 시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- 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수정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r>
              <a:rPr lang="ko-KR" altLang="en-US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수정폼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bbs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free_proc_up.jsp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- 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confirm(‘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정말 삭제하시겠습니까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?’)</a:t>
            </a:r>
          </a:p>
          <a:p>
            <a:pPr lvl="0"/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삭제처리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bbs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free_proc_del.jsp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삭제처리 후 목록으로 이동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" name="Google Shape;267;p9"/>
          <p:cNvSpPr/>
          <p:nvPr/>
        </p:nvSpPr>
        <p:spPr>
          <a:xfrm>
            <a:off x="3418681" y="1294949"/>
            <a:ext cx="738093" cy="25449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전체글</a:t>
            </a:r>
            <a:endParaRPr lang="en-US" altLang="ko-KR"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" name="Google Shape;378;p13"/>
          <p:cNvSpPr/>
          <p:nvPr/>
        </p:nvSpPr>
        <p:spPr>
          <a:xfrm>
            <a:off x="3418681" y="1658624"/>
            <a:ext cx="8302263" cy="492969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388;p13"/>
          <p:cNvSpPr/>
          <p:nvPr/>
        </p:nvSpPr>
        <p:spPr>
          <a:xfrm>
            <a:off x="4960690" y="2355354"/>
            <a:ext cx="5386650" cy="273642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" name="Google Shape;389;p13"/>
          <p:cNvSpPr/>
          <p:nvPr/>
        </p:nvSpPr>
        <p:spPr>
          <a:xfrm>
            <a:off x="6417497" y="2879994"/>
            <a:ext cx="2288079" cy="42454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비밀번호를 입력하세요.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" name="Google Shape;390;p13"/>
          <p:cNvSpPr/>
          <p:nvPr/>
        </p:nvSpPr>
        <p:spPr>
          <a:xfrm>
            <a:off x="6119277" y="3517179"/>
            <a:ext cx="2881401" cy="37537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" name="Google Shape;391;p13"/>
          <p:cNvSpPr/>
          <p:nvPr/>
        </p:nvSpPr>
        <p:spPr>
          <a:xfrm>
            <a:off x="6119277" y="4167824"/>
            <a:ext cx="1442259" cy="37537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취소 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" name="Google Shape;392;p13"/>
          <p:cNvSpPr/>
          <p:nvPr/>
        </p:nvSpPr>
        <p:spPr>
          <a:xfrm>
            <a:off x="7682075" y="4167824"/>
            <a:ext cx="1442259" cy="37537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확인 </a:t>
            </a: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03941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/>
          <p:nvPr/>
        </p:nvSpPr>
        <p:spPr>
          <a:xfrm>
            <a:off x="9785838" y="228725"/>
            <a:ext cx="1935108" cy="3988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5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로그인/로그아웃 | 회원정보</a:t>
            </a:r>
            <a:endParaRPr sz="105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5887423" y="187402"/>
            <a:ext cx="2919048" cy="399121"/>
            <a:chOff x="6119446" y="215577"/>
            <a:chExt cx="2919048" cy="399121"/>
          </a:xfrm>
        </p:grpSpPr>
        <p:sp>
          <p:nvSpPr>
            <p:cNvPr id="92" name="Google Shape;92;p2"/>
            <p:cNvSpPr/>
            <p:nvPr/>
          </p:nvSpPr>
          <p:spPr>
            <a:xfrm>
              <a:off x="6119446" y="230881"/>
              <a:ext cx="2919048" cy="383817"/>
            </a:xfrm>
            <a:prstGeom prst="rect">
              <a:avLst/>
            </a:prstGeom>
            <a:solidFill>
              <a:srgbClr val="1E4E79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6184723" y="279978"/>
              <a:ext cx="2764741" cy="274503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1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통합검색</a:t>
              </a:r>
              <a:endParaRPr sz="11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8466331" y="238867"/>
              <a:ext cx="89030" cy="346001"/>
            </a:xfrm>
            <a:prstGeom prst="rect">
              <a:avLst/>
            </a:prstGeom>
            <a:solidFill>
              <a:srgbClr val="1E4E79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5" name="Google Shape;95;p2"/>
            <p:cNvSpPr txBox="1"/>
            <p:nvPr/>
          </p:nvSpPr>
          <p:spPr>
            <a:xfrm>
              <a:off x="8529172" y="215577"/>
              <a:ext cx="446481" cy="3692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</a:t>
              </a:r>
              <a:r>
                <a:rPr lang="en-US" altLang="ko-KR" sz="11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Q</a:t>
              </a:r>
              <a:endParaRPr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aphicFrame>
        <p:nvGraphicFramePr>
          <p:cNvPr id="96" name="Google Shape;96;p2"/>
          <p:cNvGraphicFramePr/>
          <p:nvPr/>
        </p:nvGraphicFramePr>
        <p:xfrm>
          <a:off x="3401980" y="719666"/>
          <a:ext cx="8318964" cy="370850"/>
        </p:xfrm>
        <a:graphic>
          <a:graphicData uri="http://schemas.openxmlformats.org/drawingml/2006/table">
            <a:tbl>
              <a:tblPr firstRow="1" bandRow="1">
                <a:noFill/>
                <a:tableStyleId>{2228B6AE-BDBB-482B-ABC4-57F43FC1D3FC}</a:tableStyleId>
              </a:tblPr>
              <a:tblGrid>
                <a:gridCol w="13864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64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6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86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864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864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/>
                        <a:t>공지사항</a:t>
                      </a:r>
                      <a:endParaRPr sz="12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/>
                        <a:t>자유게시판</a:t>
                      </a:r>
                      <a:endParaRPr sz="12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/>
                        <a:t>자료실</a:t>
                      </a:r>
                      <a:endParaRPr sz="12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/>
                        <a:t>게시판요청</a:t>
                      </a:r>
                      <a:endParaRPr sz="12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/>
                        <a:t>카테고리  게시판</a:t>
                      </a:r>
                      <a:endParaRPr sz="12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 err="1"/>
                        <a:t>QnA</a:t>
                      </a:r>
                      <a:endParaRPr sz="12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0" name="Google Shape;100;p2"/>
          <p:cNvSpPr/>
          <p:nvPr/>
        </p:nvSpPr>
        <p:spPr>
          <a:xfrm>
            <a:off x="188557" y="267337"/>
            <a:ext cx="1504603" cy="3988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</a:t>
            </a:r>
            <a:endParaRPr sz="1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1513" y="34460"/>
            <a:ext cx="1486543" cy="593131"/>
          </a:xfrm>
          <a:prstGeom prst="rect">
            <a:avLst/>
          </a:prstGeom>
        </p:spPr>
      </p:pic>
      <p:sp>
        <p:nvSpPr>
          <p:cNvPr id="14" name="Google Shape;99;p2"/>
          <p:cNvSpPr/>
          <p:nvPr/>
        </p:nvSpPr>
        <p:spPr>
          <a:xfrm>
            <a:off x="200467" y="719666"/>
            <a:ext cx="2985386" cy="5868651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설명</a:t>
            </a:r>
            <a:endParaRPr lang="en-US" altLang="ko-KR" sz="18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 폼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login_form.jsp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 후 오류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alert 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메시지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‘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아이디 또는 비밀번호가 잘못되었습니다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.’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 처리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login_proc.jsp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아이디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또는 비밀번호 찾기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find_info.jsp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회원가입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join_form.jsp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8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" name="Google Shape;146;p4"/>
          <p:cNvSpPr/>
          <p:nvPr/>
        </p:nvSpPr>
        <p:spPr>
          <a:xfrm>
            <a:off x="4164784" y="1585948"/>
            <a:ext cx="6590862" cy="387768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AEABA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" name="Google Shape;147;p4"/>
          <p:cNvSpPr/>
          <p:nvPr/>
        </p:nvSpPr>
        <p:spPr>
          <a:xfrm>
            <a:off x="5451230" y="2563192"/>
            <a:ext cx="1039093" cy="3988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아이디</a:t>
            </a: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" name="Google Shape;148;p4"/>
          <p:cNvSpPr/>
          <p:nvPr/>
        </p:nvSpPr>
        <p:spPr>
          <a:xfrm>
            <a:off x="6594231" y="2557741"/>
            <a:ext cx="2690445" cy="3988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dirty="0">
                <a:solidFill>
                  <a:schemeClr val="tx2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ID</a:t>
            </a:r>
            <a:endParaRPr sz="1200" dirty="0">
              <a:solidFill>
                <a:schemeClr val="tx2">
                  <a:lumMod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" name="Google Shape;149;p4"/>
          <p:cNvSpPr/>
          <p:nvPr/>
        </p:nvSpPr>
        <p:spPr>
          <a:xfrm>
            <a:off x="5451230" y="3048682"/>
            <a:ext cx="1039093" cy="3988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" name="Google Shape;150;p4"/>
          <p:cNvSpPr/>
          <p:nvPr/>
        </p:nvSpPr>
        <p:spPr>
          <a:xfrm>
            <a:off x="6594231" y="3048682"/>
            <a:ext cx="2690445" cy="3988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 altLang="ko-KR" sz="1200" dirty="0">
                <a:solidFill>
                  <a:schemeClr val="tx2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PW</a:t>
            </a:r>
          </a:p>
        </p:txBody>
      </p:sp>
      <p:sp>
        <p:nvSpPr>
          <p:cNvPr id="51" name="Google Shape;152;p4"/>
          <p:cNvSpPr/>
          <p:nvPr/>
        </p:nvSpPr>
        <p:spPr>
          <a:xfrm>
            <a:off x="5451230" y="3983772"/>
            <a:ext cx="2059453" cy="2887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아이디 </a:t>
            </a:r>
            <a:r>
              <a:rPr lang="ko-KR" alt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또는</a:t>
            </a:r>
            <a:r>
              <a:rPr 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비밀번호 찾기</a:t>
            </a: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" name="Google Shape;153;p4"/>
          <p:cNvSpPr/>
          <p:nvPr/>
        </p:nvSpPr>
        <p:spPr>
          <a:xfrm>
            <a:off x="5451231" y="3556917"/>
            <a:ext cx="3833445" cy="31748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</a:t>
            </a: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9" name="Google Shape;153;p4"/>
          <p:cNvSpPr/>
          <p:nvPr/>
        </p:nvSpPr>
        <p:spPr>
          <a:xfrm>
            <a:off x="7741137" y="3983772"/>
            <a:ext cx="1543540" cy="2887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회원가입</a:t>
            </a: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596298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/>
          <p:nvPr/>
        </p:nvSpPr>
        <p:spPr>
          <a:xfrm>
            <a:off x="9785838" y="228725"/>
            <a:ext cx="1935108" cy="3988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5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로그인/로그아웃 | 회원정보</a:t>
            </a:r>
            <a:endParaRPr sz="105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5887423" y="187402"/>
            <a:ext cx="2919048" cy="399121"/>
            <a:chOff x="6119446" y="215577"/>
            <a:chExt cx="2919048" cy="399121"/>
          </a:xfrm>
        </p:grpSpPr>
        <p:sp>
          <p:nvSpPr>
            <p:cNvPr id="92" name="Google Shape;92;p2"/>
            <p:cNvSpPr/>
            <p:nvPr/>
          </p:nvSpPr>
          <p:spPr>
            <a:xfrm>
              <a:off x="6119446" y="230881"/>
              <a:ext cx="2919048" cy="383817"/>
            </a:xfrm>
            <a:prstGeom prst="rect">
              <a:avLst/>
            </a:prstGeom>
            <a:solidFill>
              <a:srgbClr val="1E4E79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6184723" y="279978"/>
              <a:ext cx="2764741" cy="274503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1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통합검색</a:t>
              </a:r>
              <a:endParaRPr sz="11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8466331" y="238867"/>
              <a:ext cx="89030" cy="346001"/>
            </a:xfrm>
            <a:prstGeom prst="rect">
              <a:avLst/>
            </a:prstGeom>
            <a:solidFill>
              <a:srgbClr val="1E4E79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5" name="Google Shape;95;p2"/>
            <p:cNvSpPr txBox="1"/>
            <p:nvPr/>
          </p:nvSpPr>
          <p:spPr>
            <a:xfrm>
              <a:off x="8529172" y="215577"/>
              <a:ext cx="446481" cy="3692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</a:t>
              </a:r>
              <a:r>
                <a:rPr lang="en-US" altLang="ko-KR" sz="11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Q</a:t>
              </a:r>
              <a:endParaRPr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aphicFrame>
        <p:nvGraphicFramePr>
          <p:cNvPr id="96" name="Google Shape;96;p2"/>
          <p:cNvGraphicFramePr/>
          <p:nvPr/>
        </p:nvGraphicFramePr>
        <p:xfrm>
          <a:off x="3401980" y="719666"/>
          <a:ext cx="8318964" cy="370850"/>
        </p:xfrm>
        <a:graphic>
          <a:graphicData uri="http://schemas.openxmlformats.org/drawingml/2006/table">
            <a:tbl>
              <a:tblPr firstRow="1" bandRow="1">
                <a:noFill/>
                <a:tableStyleId>{2228B6AE-BDBB-482B-ABC4-57F43FC1D3FC}</a:tableStyleId>
              </a:tblPr>
              <a:tblGrid>
                <a:gridCol w="13864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64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6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86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864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864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/>
                        <a:t>공지사항</a:t>
                      </a:r>
                      <a:endParaRPr sz="12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/>
                        <a:t>자유게시판</a:t>
                      </a:r>
                      <a:endParaRPr sz="12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/>
                        <a:t>자료실</a:t>
                      </a:r>
                      <a:endParaRPr sz="12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/>
                        <a:t>게시판요청</a:t>
                      </a:r>
                      <a:endParaRPr sz="12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/>
                        <a:t>카테고리  게시판</a:t>
                      </a:r>
                      <a:endParaRPr sz="12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 err="1"/>
                        <a:t>QnA</a:t>
                      </a:r>
                      <a:endParaRPr sz="12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0" name="Google Shape;100;p2"/>
          <p:cNvSpPr/>
          <p:nvPr/>
        </p:nvSpPr>
        <p:spPr>
          <a:xfrm>
            <a:off x="188556" y="267337"/>
            <a:ext cx="2997297" cy="3988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n-US" altLang="ko-KR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00</a:t>
            </a:r>
            <a:r>
              <a:rPr lang="ko-KR" altLang="en-US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게시판 수정</a:t>
            </a:r>
            <a:r>
              <a:rPr lang="en-US" altLang="ko-KR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비회원</a:t>
            </a:r>
            <a:r>
              <a:rPr lang="en-US" altLang="ko-KR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lang="ko-KR" altLang="en-US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1513" y="34460"/>
            <a:ext cx="1486543" cy="593131"/>
          </a:xfrm>
          <a:prstGeom prst="rect">
            <a:avLst/>
          </a:prstGeom>
        </p:spPr>
      </p:pic>
      <p:sp>
        <p:nvSpPr>
          <p:cNvPr id="14" name="Google Shape;99;p2"/>
          <p:cNvSpPr/>
          <p:nvPr/>
        </p:nvSpPr>
        <p:spPr>
          <a:xfrm>
            <a:off x="200467" y="719666"/>
            <a:ext cx="2985386" cy="5868651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설명</a:t>
            </a:r>
            <a:endParaRPr lang="en-US" altLang="ko-KR" sz="18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자유게시판 수정 폼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bbs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free_form.jsp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제목이나 내용이 비었을 경우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alert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창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(‘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제목이나 내용이 빈 상태 입니다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확인 후 다시 등록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수정 해주세요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.’)</a:t>
            </a:r>
          </a:p>
          <a:p>
            <a:pPr lvl="0"/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수정 처리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bbs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free_proc_up.jsp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" name="Google Shape;287;p10"/>
          <p:cNvSpPr/>
          <p:nvPr/>
        </p:nvSpPr>
        <p:spPr>
          <a:xfrm>
            <a:off x="9509760" y="6118166"/>
            <a:ext cx="1242752" cy="45727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글 등록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" name="Google Shape;289;p10"/>
          <p:cNvSpPr/>
          <p:nvPr/>
        </p:nvSpPr>
        <p:spPr>
          <a:xfrm>
            <a:off x="3421513" y="1685925"/>
            <a:ext cx="8299431" cy="488951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" name="Google Shape;290;p10"/>
          <p:cNvSpPr/>
          <p:nvPr/>
        </p:nvSpPr>
        <p:spPr>
          <a:xfrm>
            <a:off x="9509760" y="6109428"/>
            <a:ext cx="1242752" cy="39077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수정</a:t>
            </a: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" name="Google Shape;291;p10"/>
          <p:cNvSpPr/>
          <p:nvPr/>
        </p:nvSpPr>
        <p:spPr>
          <a:xfrm>
            <a:off x="3707476" y="2434676"/>
            <a:ext cx="540328" cy="37537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제목 </a:t>
            </a: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" name="Google Shape;292;p10"/>
          <p:cNvSpPr/>
          <p:nvPr/>
        </p:nvSpPr>
        <p:spPr>
          <a:xfrm>
            <a:off x="4397431" y="2444221"/>
            <a:ext cx="7202979" cy="37537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" name="Google Shape;293;p10"/>
          <p:cNvSpPr/>
          <p:nvPr/>
        </p:nvSpPr>
        <p:spPr>
          <a:xfrm>
            <a:off x="10870277" y="6109428"/>
            <a:ext cx="730133" cy="39077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" name="Google Shape;294;p10"/>
          <p:cNvSpPr/>
          <p:nvPr/>
        </p:nvSpPr>
        <p:spPr>
          <a:xfrm>
            <a:off x="3707475" y="2927948"/>
            <a:ext cx="7892935" cy="309869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내용</a:t>
            </a: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" name="Google Shape;267;p9"/>
          <p:cNvSpPr/>
          <p:nvPr/>
        </p:nvSpPr>
        <p:spPr>
          <a:xfrm>
            <a:off x="3418681" y="1294949"/>
            <a:ext cx="738093" cy="25449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전체글</a:t>
            </a:r>
            <a:endParaRPr lang="en-US" altLang="ko-KR"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" name="Google Shape;324;p11"/>
          <p:cNvSpPr/>
          <p:nvPr/>
        </p:nvSpPr>
        <p:spPr>
          <a:xfrm>
            <a:off x="3717973" y="1947616"/>
            <a:ext cx="1442259" cy="375378"/>
          </a:xfrm>
          <a:prstGeom prst="rect">
            <a:avLst/>
          </a:prstGeom>
          <a:solidFill>
            <a:schemeClr val="lt1"/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ㅇㅇ</a:t>
            </a:r>
            <a:r>
              <a:rPr 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" name="Google Shape;364;p12"/>
          <p:cNvSpPr/>
          <p:nvPr/>
        </p:nvSpPr>
        <p:spPr>
          <a:xfrm>
            <a:off x="9293847" y="1977318"/>
            <a:ext cx="2286001" cy="375378"/>
          </a:xfrm>
          <a:prstGeom prst="rect">
            <a:avLst/>
          </a:prstGeom>
          <a:solidFill>
            <a:schemeClr val="lt1"/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2023-06-09</a:t>
            </a: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" name="Google Shape;130;p3"/>
          <p:cNvSpPr txBox="1"/>
          <p:nvPr/>
        </p:nvSpPr>
        <p:spPr>
          <a:xfrm>
            <a:off x="4156774" y="1304675"/>
            <a:ext cx="1044644" cy="246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00</a:t>
            </a:r>
            <a:r>
              <a:rPr lang="ko-KR" alt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게시판</a:t>
            </a:r>
            <a:endParaRPr sz="10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3068581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/>
          <p:nvPr/>
        </p:nvSpPr>
        <p:spPr>
          <a:xfrm>
            <a:off x="9785838" y="228725"/>
            <a:ext cx="1935108" cy="3988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5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로그인/로그아웃 | 회원정보</a:t>
            </a:r>
            <a:endParaRPr sz="105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5887423" y="187402"/>
            <a:ext cx="2919048" cy="399121"/>
            <a:chOff x="6119446" y="215577"/>
            <a:chExt cx="2919048" cy="399121"/>
          </a:xfrm>
        </p:grpSpPr>
        <p:sp>
          <p:nvSpPr>
            <p:cNvPr id="92" name="Google Shape;92;p2"/>
            <p:cNvSpPr/>
            <p:nvPr/>
          </p:nvSpPr>
          <p:spPr>
            <a:xfrm>
              <a:off x="6119446" y="230881"/>
              <a:ext cx="2919048" cy="383817"/>
            </a:xfrm>
            <a:prstGeom prst="rect">
              <a:avLst/>
            </a:prstGeom>
            <a:solidFill>
              <a:srgbClr val="1E4E79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6184723" y="279978"/>
              <a:ext cx="2764741" cy="274503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1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통합검색</a:t>
              </a:r>
              <a:endParaRPr sz="11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8466331" y="238867"/>
              <a:ext cx="89030" cy="346001"/>
            </a:xfrm>
            <a:prstGeom prst="rect">
              <a:avLst/>
            </a:prstGeom>
            <a:solidFill>
              <a:srgbClr val="1E4E79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5" name="Google Shape;95;p2"/>
            <p:cNvSpPr txBox="1"/>
            <p:nvPr/>
          </p:nvSpPr>
          <p:spPr>
            <a:xfrm>
              <a:off x="8529172" y="215577"/>
              <a:ext cx="446481" cy="3692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</a:t>
              </a:r>
              <a:r>
                <a:rPr lang="en-US" altLang="ko-KR" sz="11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Q</a:t>
              </a:r>
              <a:endParaRPr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aphicFrame>
        <p:nvGraphicFramePr>
          <p:cNvPr id="96" name="Google Shape;96;p2"/>
          <p:cNvGraphicFramePr/>
          <p:nvPr/>
        </p:nvGraphicFramePr>
        <p:xfrm>
          <a:off x="3401980" y="719666"/>
          <a:ext cx="8318964" cy="370850"/>
        </p:xfrm>
        <a:graphic>
          <a:graphicData uri="http://schemas.openxmlformats.org/drawingml/2006/table">
            <a:tbl>
              <a:tblPr firstRow="1" bandRow="1">
                <a:noFill/>
                <a:tableStyleId>{2228B6AE-BDBB-482B-ABC4-57F43FC1D3FC}</a:tableStyleId>
              </a:tblPr>
              <a:tblGrid>
                <a:gridCol w="13864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64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6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86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864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864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/>
                        <a:t>공지사항</a:t>
                      </a:r>
                      <a:endParaRPr sz="12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/>
                        <a:t>자유게시판</a:t>
                      </a:r>
                      <a:endParaRPr sz="12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/>
                        <a:t>자료실</a:t>
                      </a:r>
                      <a:endParaRPr sz="12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/>
                        <a:t>게시판요청</a:t>
                      </a:r>
                      <a:endParaRPr sz="12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/>
                        <a:t>카테고리  게시판</a:t>
                      </a:r>
                      <a:endParaRPr sz="12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 err="1"/>
                        <a:t>QnA</a:t>
                      </a:r>
                      <a:endParaRPr sz="12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0" name="Google Shape;100;p2"/>
          <p:cNvSpPr/>
          <p:nvPr/>
        </p:nvSpPr>
        <p:spPr>
          <a:xfrm>
            <a:off x="188556" y="267337"/>
            <a:ext cx="2997297" cy="3988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n-US" altLang="ko-KR" sz="16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QnA</a:t>
            </a:r>
            <a:r>
              <a:rPr lang="ko-KR" altLang="en-US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목록</a:t>
            </a:r>
            <a:endParaRPr sz="16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1513" y="34460"/>
            <a:ext cx="1486543" cy="593131"/>
          </a:xfrm>
          <a:prstGeom prst="rect">
            <a:avLst/>
          </a:prstGeom>
        </p:spPr>
      </p:pic>
      <p:sp>
        <p:nvSpPr>
          <p:cNvPr id="14" name="Google Shape;99;p2"/>
          <p:cNvSpPr/>
          <p:nvPr/>
        </p:nvSpPr>
        <p:spPr>
          <a:xfrm>
            <a:off x="200467" y="719666"/>
            <a:ext cx="2985386" cy="5868651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설명</a:t>
            </a:r>
            <a:endParaRPr lang="en-US" altLang="ko-KR" sz="18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QnA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바 </a:t>
            </a:r>
            <a:r>
              <a:rPr lang="ko-KR" altLang="en-US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클릭시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- </a:t>
            </a:r>
            <a:r>
              <a:rPr lang="ko-KR" altLang="en-US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비로그인일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경우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confirm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창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(‘</a:t>
            </a:r>
            <a:r>
              <a:rPr lang="ko-KR" altLang="en-US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로그인이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필요한 서비스입니다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로그인창으로 이동하시겠습니까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?’)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로그인 폼으로 이동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공지사항 목록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bbs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qna_list.jsp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한 페이지당 </a:t>
            </a:r>
            <a:r>
              <a:rPr lang="ko-KR" altLang="en-US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게시글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10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 까지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한 화면당 페이지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 까지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본인 </a:t>
            </a:r>
            <a:r>
              <a:rPr lang="ko-KR" altLang="en-US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작성글만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나옴</a:t>
            </a:r>
            <a:endParaRPr lang="en-US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공지글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제목 </a:t>
            </a:r>
            <a:r>
              <a:rPr lang="ko-KR" altLang="en-US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클릭시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bbs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qna_view.jsp</a:t>
            </a:r>
            <a:endParaRPr lang="en-US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답변여부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</a:p>
          <a:p>
            <a:pPr lvl="0"/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답변완료시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‘[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답변완료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]’ 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표시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Default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1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‘</a:t>
            </a:r>
            <a:r>
              <a:rPr lang="en-US" altLang="ko-KR" sz="1100" dirty="0"/>
              <a:t>[</a:t>
            </a:r>
            <a:r>
              <a:rPr lang="ko-KR" altLang="en-US" sz="1100" dirty="0" err="1"/>
              <a:t>답변대기중</a:t>
            </a:r>
            <a:r>
              <a:rPr lang="en-US" altLang="ko-KR" sz="1100" dirty="0"/>
              <a:t>]</a:t>
            </a:r>
            <a:r>
              <a:rPr lang="en-US" altLang="ko-KR" sz="11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’</a:t>
            </a:r>
            <a:endParaRPr lang="en-US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r>
              <a:rPr lang="ko-KR" altLang="en-US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콤보박스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전체</a:t>
            </a:r>
            <a:endParaRPr lang="en-US" altLang="ko-KR" sz="1100" dirty="0" smtClean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제목</a:t>
            </a:r>
            <a:endParaRPr lang="en-US" altLang="ko-KR" sz="1100" dirty="0" smtClean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내용</a:t>
            </a:r>
            <a:endParaRPr lang="en-US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215;p7"/>
          <p:cNvSpPr/>
          <p:nvPr/>
        </p:nvSpPr>
        <p:spPr>
          <a:xfrm>
            <a:off x="3401981" y="1611532"/>
            <a:ext cx="8318964" cy="489065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6" name="Google Shape;217;p7"/>
          <p:cNvGraphicFramePr/>
          <p:nvPr>
            <p:extLst>
              <p:ext uri="{D42A27DB-BD31-4B8C-83A1-F6EECF244321}">
                <p14:modId xmlns:p14="http://schemas.microsoft.com/office/powerpoint/2010/main" val="2446005393"/>
              </p:ext>
            </p:extLst>
          </p:nvPr>
        </p:nvGraphicFramePr>
        <p:xfrm>
          <a:off x="3401980" y="1619968"/>
          <a:ext cx="8318964" cy="382300"/>
        </p:xfrm>
        <a:graphic>
          <a:graphicData uri="http://schemas.openxmlformats.org/drawingml/2006/table">
            <a:tbl>
              <a:tblPr firstRow="1" bandRow="1">
                <a:noFill/>
                <a:tableStyleId>{2228B6AE-BDBB-482B-ABC4-57F43FC1D3FC}</a:tableStyleId>
              </a:tblPr>
              <a:tblGrid>
                <a:gridCol w="6712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654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58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673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591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23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/>
                        <a:t>번호</a:t>
                      </a:r>
                      <a:endParaRPr sz="12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u="none" strike="noStrike" cap="none" dirty="0"/>
                        <a:t>제목</a:t>
                      </a:r>
                      <a:endParaRPr sz="12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u="none" strike="noStrike" cap="none" dirty="0"/>
                        <a:t>작성자</a:t>
                      </a:r>
                      <a:endParaRPr sz="12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/>
                        <a:t>작성일</a:t>
                      </a:r>
                      <a:endParaRPr sz="12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u="none" strike="noStrike" cap="none" dirty="0"/>
                        <a:t>답변여부</a:t>
                      </a:r>
                      <a:endParaRPr sz="12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733654"/>
              </p:ext>
            </p:extLst>
          </p:nvPr>
        </p:nvGraphicFramePr>
        <p:xfrm>
          <a:off x="3418681" y="1978809"/>
          <a:ext cx="8285562" cy="38600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0875">
                  <a:extLst>
                    <a:ext uri="{9D8B030D-6E8A-4147-A177-3AD203B41FA5}">
                      <a16:colId xmlns:a16="http://schemas.microsoft.com/office/drawing/2014/main" val="235043110"/>
                    </a:ext>
                  </a:extLst>
                </a:gridCol>
                <a:gridCol w="4669091">
                  <a:extLst>
                    <a:ext uri="{9D8B030D-6E8A-4147-A177-3AD203B41FA5}">
                      <a16:colId xmlns:a16="http://schemas.microsoft.com/office/drawing/2014/main" val="1973447886"/>
                    </a:ext>
                  </a:extLst>
                </a:gridCol>
                <a:gridCol w="1055802">
                  <a:extLst>
                    <a:ext uri="{9D8B030D-6E8A-4147-A177-3AD203B41FA5}">
                      <a16:colId xmlns:a16="http://schemas.microsoft.com/office/drawing/2014/main" val="2920463975"/>
                    </a:ext>
                  </a:extLst>
                </a:gridCol>
                <a:gridCol w="967336">
                  <a:extLst>
                    <a:ext uri="{9D8B030D-6E8A-4147-A177-3AD203B41FA5}">
                      <a16:colId xmlns:a16="http://schemas.microsoft.com/office/drawing/2014/main" val="773008987"/>
                    </a:ext>
                  </a:extLst>
                </a:gridCol>
                <a:gridCol w="942458">
                  <a:extLst>
                    <a:ext uri="{9D8B030D-6E8A-4147-A177-3AD203B41FA5}">
                      <a16:colId xmlns:a16="http://schemas.microsoft.com/office/drawing/2014/main" val="2586389090"/>
                    </a:ext>
                  </a:extLst>
                </a:gridCol>
              </a:tblGrid>
              <a:tr h="3860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질문입니다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홍길동</a:t>
                      </a:r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2023-06-03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[</a:t>
                      </a:r>
                      <a:r>
                        <a:rPr lang="ko-KR" altLang="en-US" sz="1200" dirty="0" err="1" smtClean="0"/>
                        <a:t>답변대기중</a:t>
                      </a:r>
                      <a:r>
                        <a:rPr lang="en-US" altLang="ko-KR" sz="1200" dirty="0" smtClean="0"/>
                        <a:t>]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0083148"/>
                  </a:ext>
                </a:extLst>
              </a:tr>
              <a:tr h="3860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신고입니다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홍길동</a:t>
                      </a:r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2023-06-03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[</a:t>
                      </a:r>
                      <a:r>
                        <a:rPr lang="ko-KR" altLang="en-US" sz="1200" dirty="0" err="1" smtClean="0"/>
                        <a:t>답변완료</a:t>
                      </a:r>
                      <a:r>
                        <a:rPr lang="en-US" altLang="ko-KR" sz="1200" dirty="0" smtClean="0"/>
                        <a:t>]</a:t>
                      </a:r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2214967"/>
                  </a:ext>
                </a:extLst>
              </a:tr>
              <a:tr h="38600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6266696"/>
                  </a:ext>
                </a:extLst>
              </a:tr>
              <a:tr h="38600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1488241"/>
                  </a:ext>
                </a:extLst>
              </a:tr>
              <a:tr h="38600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2234675"/>
                  </a:ext>
                </a:extLst>
              </a:tr>
              <a:tr h="38600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084724"/>
                  </a:ext>
                </a:extLst>
              </a:tr>
              <a:tr h="38600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9447903"/>
                  </a:ext>
                </a:extLst>
              </a:tr>
              <a:tr h="38600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8090030"/>
                  </a:ext>
                </a:extLst>
              </a:tr>
              <a:tr h="38600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5929375"/>
                  </a:ext>
                </a:extLst>
              </a:tr>
              <a:tr h="38600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ko-KR" altLang="en-US" sz="1200" dirty="0" smtClean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6263190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724104" y="6043781"/>
            <a:ext cx="35718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처음</a:t>
            </a:r>
            <a:r>
              <a:rPr lang="en-US" altLang="ko-KR" dirty="0"/>
              <a:t>]  [</a:t>
            </a:r>
            <a:r>
              <a:rPr lang="ko-KR" altLang="en-US" dirty="0"/>
              <a:t>이전</a:t>
            </a:r>
            <a:r>
              <a:rPr lang="en-US" altLang="ko-KR" dirty="0"/>
              <a:t>]  1  2  3  4  5  [</a:t>
            </a:r>
            <a:r>
              <a:rPr lang="ko-KR" altLang="en-US" dirty="0"/>
              <a:t>다음</a:t>
            </a:r>
            <a:r>
              <a:rPr lang="en-US" altLang="ko-KR" dirty="0"/>
              <a:t>]  [</a:t>
            </a:r>
            <a:r>
              <a:rPr lang="ko-KR" altLang="en-US" dirty="0"/>
              <a:t>마지막</a:t>
            </a:r>
            <a:r>
              <a:rPr lang="en-US" altLang="ko-KR" dirty="0"/>
              <a:t>]</a:t>
            </a:r>
            <a:endParaRPr lang="ko-KR" altLang="en-US" dirty="0"/>
          </a:p>
        </p:txBody>
      </p:sp>
      <p:grpSp>
        <p:nvGrpSpPr>
          <p:cNvPr id="38" name="Google Shape;297;p10"/>
          <p:cNvGrpSpPr/>
          <p:nvPr/>
        </p:nvGrpSpPr>
        <p:grpSpPr>
          <a:xfrm>
            <a:off x="8537091" y="1217953"/>
            <a:ext cx="3167152" cy="394125"/>
            <a:chOff x="5020885" y="1166261"/>
            <a:chExt cx="3898669" cy="469493"/>
          </a:xfrm>
        </p:grpSpPr>
        <p:sp>
          <p:nvSpPr>
            <p:cNvPr id="39" name="Google Shape;298;p10"/>
            <p:cNvSpPr/>
            <p:nvPr/>
          </p:nvSpPr>
          <p:spPr>
            <a:xfrm>
              <a:off x="5020885" y="1166261"/>
              <a:ext cx="3898669" cy="459084"/>
            </a:xfrm>
            <a:prstGeom prst="rect">
              <a:avLst/>
            </a:prstGeom>
            <a:solidFill>
              <a:srgbClr val="1E4E79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0" name="Google Shape;299;p10"/>
            <p:cNvSpPr/>
            <p:nvPr/>
          </p:nvSpPr>
          <p:spPr>
            <a:xfrm>
              <a:off x="5079075" y="1236794"/>
              <a:ext cx="3749040" cy="328333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게시판 내 검색</a:t>
              </a:r>
              <a:endParaRPr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1" name="Google Shape;300;p10"/>
            <p:cNvSpPr/>
            <p:nvPr/>
          </p:nvSpPr>
          <p:spPr>
            <a:xfrm>
              <a:off x="8283631" y="1174247"/>
              <a:ext cx="91440" cy="459084"/>
            </a:xfrm>
            <a:prstGeom prst="rect">
              <a:avLst/>
            </a:prstGeom>
            <a:solidFill>
              <a:srgbClr val="1E4E79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2" name="Google Shape;301;p10"/>
            <p:cNvSpPr txBox="1"/>
            <p:nvPr/>
          </p:nvSpPr>
          <p:spPr>
            <a:xfrm>
              <a:off x="8329351" y="1195795"/>
              <a:ext cx="498764" cy="4399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Q</a:t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57" name="Google Shape;267;p9"/>
          <p:cNvSpPr/>
          <p:nvPr/>
        </p:nvSpPr>
        <p:spPr>
          <a:xfrm>
            <a:off x="3418681" y="1294949"/>
            <a:ext cx="738093" cy="25449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전체글</a:t>
            </a:r>
            <a:endParaRPr lang="en-US" altLang="ko-KR"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8" name="Google Shape;130;p3"/>
          <p:cNvSpPr txBox="1"/>
          <p:nvPr/>
        </p:nvSpPr>
        <p:spPr>
          <a:xfrm>
            <a:off x="4156774" y="1304675"/>
            <a:ext cx="1044644" cy="246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QnA</a:t>
            </a:r>
            <a:endParaRPr sz="10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" name="Google Shape;722;p25"/>
          <p:cNvSpPr/>
          <p:nvPr/>
        </p:nvSpPr>
        <p:spPr>
          <a:xfrm>
            <a:off x="10488437" y="5982076"/>
            <a:ext cx="1129665" cy="37776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글 등록</a:t>
            </a: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35" t="8239" b="-1"/>
          <a:stretch/>
        </p:blipFill>
        <p:spPr>
          <a:xfrm>
            <a:off x="8537091" y="1230829"/>
            <a:ext cx="767441" cy="349658"/>
          </a:xfrm>
          <a:prstGeom prst="rect">
            <a:avLst/>
          </a:prstGeom>
        </p:spPr>
      </p:pic>
      <p:sp>
        <p:nvSpPr>
          <p:cNvPr id="56" name="Google Shape;267;p9"/>
          <p:cNvSpPr/>
          <p:nvPr/>
        </p:nvSpPr>
        <p:spPr>
          <a:xfrm>
            <a:off x="7561462" y="1258112"/>
            <a:ext cx="1099160" cy="68121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전체</a:t>
            </a:r>
            <a:endParaRPr lang="en-US" altLang="ko-KR" sz="1200" dirty="0" smtClean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제목</a:t>
            </a:r>
            <a:endParaRPr lang="en-US" altLang="ko-KR" sz="1200" dirty="0" smtClean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내용</a:t>
            </a:r>
            <a:endParaRPr lang="en-US" altLang="ko-KR"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3437120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/>
          <p:nvPr/>
        </p:nvSpPr>
        <p:spPr>
          <a:xfrm>
            <a:off x="9785838" y="228725"/>
            <a:ext cx="1935108" cy="3988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5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로그인/로그아웃 | 회원정보</a:t>
            </a:r>
            <a:endParaRPr sz="105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5887423" y="187402"/>
            <a:ext cx="2919048" cy="399121"/>
            <a:chOff x="6119446" y="215577"/>
            <a:chExt cx="2919048" cy="399121"/>
          </a:xfrm>
        </p:grpSpPr>
        <p:sp>
          <p:nvSpPr>
            <p:cNvPr id="92" name="Google Shape;92;p2"/>
            <p:cNvSpPr/>
            <p:nvPr/>
          </p:nvSpPr>
          <p:spPr>
            <a:xfrm>
              <a:off x="6119446" y="230881"/>
              <a:ext cx="2919048" cy="383817"/>
            </a:xfrm>
            <a:prstGeom prst="rect">
              <a:avLst/>
            </a:prstGeom>
            <a:solidFill>
              <a:srgbClr val="1E4E79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6184723" y="279978"/>
              <a:ext cx="2764741" cy="274503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1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통합검색</a:t>
              </a:r>
              <a:endParaRPr sz="11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8466331" y="238867"/>
              <a:ext cx="89030" cy="346001"/>
            </a:xfrm>
            <a:prstGeom prst="rect">
              <a:avLst/>
            </a:prstGeom>
            <a:solidFill>
              <a:srgbClr val="1E4E79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5" name="Google Shape;95;p2"/>
            <p:cNvSpPr txBox="1"/>
            <p:nvPr/>
          </p:nvSpPr>
          <p:spPr>
            <a:xfrm>
              <a:off x="8529172" y="215577"/>
              <a:ext cx="446481" cy="3692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</a:t>
              </a:r>
              <a:r>
                <a:rPr lang="en-US" altLang="ko-KR" sz="11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Q</a:t>
              </a:r>
              <a:endParaRPr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aphicFrame>
        <p:nvGraphicFramePr>
          <p:cNvPr id="96" name="Google Shape;96;p2"/>
          <p:cNvGraphicFramePr/>
          <p:nvPr/>
        </p:nvGraphicFramePr>
        <p:xfrm>
          <a:off x="3401980" y="719666"/>
          <a:ext cx="8318964" cy="370850"/>
        </p:xfrm>
        <a:graphic>
          <a:graphicData uri="http://schemas.openxmlformats.org/drawingml/2006/table">
            <a:tbl>
              <a:tblPr firstRow="1" bandRow="1">
                <a:noFill/>
                <a:tableStyleId>{2228B6AE-BDBB-482B-ABC4-57F43FC1D3FC}</a:tableStyleId>
              </a:tblPr>
              <a:tblGrid>
                <a:gridCol w="13864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64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6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86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864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864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/>
                        <a:t>공지사항</a:t>
                      </a:r>
                      <a:endParaRPr sz="12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/>
                        <a:t>자유게시판</a:t>
                      </a:r>
                      <a:endParaRPr sz="12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/>
                        <a:t>자료실</a:t>
                      </a:r>
                      <a:endParaRPr sz="12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 err="1"/>
                        <a:t>게시판요청</a:t>
                      </a:r>
                      <a:endParaRPr sz="12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/>
                        <a:t>카테고리  게시판</a:t>
                      </a:r>
                      <a:endParaRPr sz="12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 err="1"/>
                        <a:t>QnA</a:t>
                      </a:r>
                      <a:endParaRPr sz="12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0" name="Google Shape;100;p2"/>
          <p:cNvSpPr/>
          <p:nvPr/>
        </p:nvSpPr>
        <p:spPr>
          <a:xfrm>
            <a:off x="188556" y="267337"/>
            <a:ext cx="2997297" cy="3988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QnA</a:t>
            </a:r>
            <a:r>
              <a:rPr lang="en-US" altLang="ko-KR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16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보기화면</a:t>
            </a:r>
            <a:endParaRPr sz="16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1513" y="34460"/>
            <a:ext cx="1486543" cy="593131"/>
          </a:xfrm>
          <a:prstGeom prst="rect">
            <a:avLst/>
          </a:prstGeom>
        </p:spPr>
      </p:pic>
      <p:sp>
        <p:nvSpPr>
          <p:cNvPr id="14" name="Google Shape;99;p2"/>
          <p:cNvSpPr/>
          <p:nvPr/>
        </p:nvSpPr>
        <p:spPr>
          <a:xfrm>
            <a:off x="200467" y="719666"/>
            <a:ext cx="2985386" cy="5868651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설명</a:t>
            </a:r>
            <a:endParaRPr lang="en-US" altLang="ko-KR" sz="18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QnA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보기화면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bbs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qna_view.jsp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 버튼 </a:t>
            </a:r>
            <a:r>
              <a:rPr lang="ko-KR" altLang="en-US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클릭시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confirm(‘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정말 삭제하시겠습니까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?’)</a:t>
            </a:r>
          </a:p>
          <a:p>
            <a:pPr lvl="0"/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삭제처리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bbs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qna_proc_del.jsp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삭제처리 후 목록으로 이동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수정버튼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11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클릭 </a:t>
            </a:r>
            <a:endParaRPr lang="en-US" altLang="ko-KR" sz="1100" dirty="0" smtClean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r>
              <a:rPr lang="ko-KR" altLang="en-US" sz="11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수정 폼으로 이동 </a:t>
            </a:r>
            <a:r>
              <a:rPr lang="en-US" altLang="ko-KR" sz="11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en-US" altLang="ko-KR" sz="1100" dirty="0" err="1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bbs</a:t>
            </a:r>
            <a:r>
              <a:rPr lang="en-US" altLang="ko-KR" sz="11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en-US" altLang="ko-KR" sz="1100" dirty="0" err="1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qna_form_up.jsp</a:t>
            </a:r>
            <a:endParaRPr lang="en-US" altLang="ko-KR" sz="1100" dirty="0" smtClean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r>
              <a:rPr lang="ko-KR" altLang="en-US" sz="1100" dirty="0" err="1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수정처리</a:t>
            </a:r>
            <a:r>
              <a:rPr lang="ko-KR" altLang="en-US" sz="11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후 </a:t>
            </a:r>
            <a:r>
              <a:rPr lang="ko-KR" altLang="en-US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보기으로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이동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(/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bbs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qna_view.jsp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</a:p>
          <a:p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 err="1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답변완료시</a:t>
            </a:r>
            <a:r>
              <a:rPr lang="ko-KR" altLang="en-US" sz="11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수정 안됨</a:t>
            </a:r>
            <a:r>
              <a:rPr lang="en-US" altLang="ko-KR" sz="11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r>
              <a:rPr lang="ko-KR" altLang="en-US" sz="11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삭제는 가능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파일 개수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2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파일크기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20MB</a:t>
            </a:r>
          </a:p>
          <a:p>
            <a:pPr lvl="0"/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" name="Google Shape;267;p9"/>
          <p:cNvSpPr/>
          <p:nvPr/>
        </p:nvSpPr>
        <p:spPr>
          <a:xfrm>
            <a:off x="3418681" y="1294949"/>
            <a:ext cx="738093" cy="25449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전체글</a:t>
            </a:r>
            <a:endParaRPr lang="en-US" altLang="ko-KR"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" name="Google Shape;407;p14"/>
          <p:cNvSpPr/>
          <p:nvPr/>
        </p:nvSpPr>
        <p:spPr>
          <a:xfrm>
            <a:off x="3418681" y="1697661"/>
            <a:ext cx="8302263" cy="489065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" name="Google Shape;290;p10"/>
          <p:cNvSpPr/>
          <p:nvPr/>
        </p:nvSpPr>
        <p:spPr>
          <a:xfrm>
            <a:off x="10481625" y="3884529"/>
            <a:ext cx="496200" cy="35435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수정</a:t>
            </a: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" name="Google Shape;292;p10"/>
          <p:cNvSpPr/>
          <p:nvPr/>
        </p:nvSpPr>
        <p:spPr>
          <a:xfrm>
            <a:off x="3717973" y="2349466"/>
            <a:ext cx="7882437" cy="303896"/>
          </a:xfrm>
          <a:prstGeom prst="rect">
            <a:avLst/>
          </a:prstGeom>
          <a:solidFill>
            <a:schemeClr val="lt1"/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질문입니다</a:t>
            </a:r>
            <a:r>
              <a:rPr lang="en-US" alt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" name="Google Shape;293;p10"/>
          <p:cNvSpPr/>
          <p:nvPr/>
        </p:nvSpPr>
        <p:spPr>
          <a:xfrm>
            <a:off x="11112251" y="3884529"/>
            <a:ext cx="498657" cy="35435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</a:t>
            </a: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" name="Google Shape;294;p10"/>
          <p:cNvSpPr/>
          <p:nvPr/>
        </p:nvSpPr>
        <p:spPr>
          <a:xfrm>
            <a:off x="3717973" y="3305167"/>
            <a:ext cx="7892935" cy="50769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12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내용</a:t>
            </a:r>
            <a:r>
              <a:rPr lang="ko-KR" altLang="en-US" sz="12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입니다</a:t>
            </a: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" name="Google Shape;324;p11"/>
          <p:cNvSpPr/>
          <p:nvPr/>
        </p:nvSpPr>
        <p:spPr>
          <a:xfrm>
            <a:off x="3717973" y="1947616"/>
            <a:ext cx="1442259" cy="323371"/>
          </a:xfrm>
          <a:prstGeom prst="rect">
            <a:avLst/>
          </a:prstGeom>
          <a:solidFill>
            <a:schemeClr val="lt1"/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홍길동</a:t>
            </a:r>
            <a:r>
              <a:rPr 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" name="Google Shape;364;p12"/>
          <p:cNvSpPr/>
          <p:nvPr/>
        </p:nvSpPr>
        <p:spPr>
          <a:xfrm>
            <a:off x="9293847" y="1977318"/>
            <a:ext cx="2286001" cy="293669"/>
          </a:xfrm>
          <a:prstGeom prst="rect">
            <a:avLst/>
          </a:prstGeom>
          <a:solidFill>
            <a:schemeClr val="lt1"/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2023-06-09</a:t>
            </a: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3783849" y="3943159"/>
            <a:ext cx="17783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답변완료 </a:t>
            </a:r>
            <a:r>
              <a:rPr lang="en-US" altLang="ko-KR" sz="1200" dirty="0"/>
              <a:t>/ </a:t>
            </a:r>
            <a:r>
              <a:rPr lang="ko-KR" altLang="en-US" sz="1200" dirty="0"/>
              <a:t>답변 대기중</a:t>
            </a:r>
          </a:p>
        </p:txBody>
      </p:sp>
      <p:sp>
        <p:nvSpPr>
          <p:cNvPr id="31" name="Google Shape;130;p3"/>
          <p:cNvSpPr txBox="1"/>
          <p:nvPr/>
        </p:nvSpPr>
        <p:spPr>
          <a:xfrm>
            <a:off x="4156774" y="1304675"/>
            <a:ext cx="1044644" cy="246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QnA</a:t>
            </a:r>
            <a:r>
              <a:rPr lang="ko-KR" alt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게시판</a:t>
            </a:r>
            <a:endParaRPr sz="10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" name="Google Shape;763;p26"/>
          <p:cNvSpPr/>
          <p:nvPr/>
        </p:nvSpPr>
        <p:spPr>
          <a:xfrm>
            <a:off x="3717973" y="2762263"/>
            <a:ext cx="3671045" cy="4623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첨부파일 1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" name="Google Shape;764;p26"/>
          <p:cNvSpPr/>
          <p:nvPr/>
        </p:nvSpPr>
        <p:spPr>
          <a:xfrm>
            <a:off x="7531438" y="2762263"/>
            <a:ext cx="4079470" cy="4623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첨부파일 2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9" name="직선 연결선 28"/>
          <p:cNvCxnSpPr/>
          <p:nvPr/>
        </p:nvCxnSpPr>
        <p:spPr>
          <a:xfrm>
            <a:off x="3418681" y="2270987"/>
            <a:ext cx="83022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290DA45A-BF18-4249-B8F2-1B86AA9497AC}"/>
              </a:ext>
            </a:extLst>
          </p:cNvPr>
          <p:cNvCxnSpPr/>
          <p:nvPr/>
        </p:nvCxnSpPr>
        <p:spPr>
          <a:xfrm>
            <a:off x="3418681" y="4464664"/>
            <a:ext cx="83022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Google Shape;292;p10"/>
          <p:cNvSpPr/>
          <p:nvPr/>
        </p:nvSpPr>
        <p:spPr>
          <a:xfrm>
            <a:off x="3547023" y="5056182"/>
            <a:ext cx="7892935" cy="294606"/>
          </a:xfrm>
          <a:prstGeom prst="rect">
            <a:avLst/>
          </a:prstGeom>
          <a:solidFill>
            <a:schemeClr val="lt1"/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 err="1" smtClean="0">
                <a:latin typeface="Malgun Gothic"/>
                <a:ea typeface="Malgun Gothic"/>
                <a:cs typeface="Malgun Gothic"/>
                <a:sym typeface="Malgun Gothic"/>
              </a:rPr>
              <a:t>답변내용입니다</a:t>
            </a:r>
            <a:r>
              <a:rPr lang="en-US" altLang="ko-KR" sz="1200" dirty="0" smtClean="0"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12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" name="Google Shape;130;p3">
            <a:extLst>
              <a:ext uri="{FF2B5EF4-FFF2-40B4-BE49-F238E27FC236}">
                <a16:creationId xmlns:a16="http://schemas.microsoft.com/office/drawing/2014/main" id="{AB66C71F-AD54-4B94-AD97-815468C50521}"/>
              </a:ext>
            </a:extLst>
          </p:cNvPr>
          <p:cNvSpPr txBox="1"/>
          <p:nvPr/>
        </p:nvSpPr>
        <p:spPr>
          <a:xfrm>
            <a:off x="10242054" y="4756874"/>
            <a:ext cx="1197903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2023-06-10</a:t>
            </a:r>
            <a:endParaRPr sz="14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" name="Google Shape;130;p3">
            <a:extLst>
              <a:ext uri="{FF2B5EF4-FFF2-40B4-BE49-F238E27FC236}">
                <a16:creationId xmlns:a16="http://schemas.microsoft.com/office/drawing/2014/main" id="{44EDF202-B7EA-42CF-993C-18C5BE42B3DE}"/>
              </a:ext>
            </a:extLst>
          </p:cNvPr>
          <p:cNvSpPr txBox="1"/>
          <p:nvPr/>
        </p:nvSpPr>
        <p:spPr>
          <a:xfrm>
            <a:off x="3547023" y="4688400"/>
            <a:ext cx="2210914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admin</a:t>
            </a:r>
            <a:endParaRPr sz="14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290DA45A-BF18-4249-B8F2-1B86AA9497AC}"/>
              </a:ext>
            </a:extLst>
          </p:cNvPr>
          <p:cNvCxnSpPr/>
          <p:nvPr/>
        </p:nvCxnSpPr>
        <p:spPr>
          <a:xfrm>
            <a:off x="3418681" y="6103821"/>
            <a:ext cx="83022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1487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/>
          <p:nvPr/>
        </p:nvSpPr>
        <p:spPr>
          <a:xfrm>
            <a:off x="9785838" y="228725"/>
            <a:ext cx="1935108" cy="3988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5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로그인/로그아웃 | 회원정보</a:t>
            </a:r>
            <a:endParaRPr sz="105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5887423" y="187402"/>
            <a:ext cx="2919048" cy="399121"/>
            <a:chOff x="6119446" y="215577"/>
            <a:chExt cx="2919048" cy="399121"/>
          </a:xfrm>
        </p:grpSpPr>
        <p:sp>
          <p:nvSpPr>
            <p:cNvPr id="92" name="Google Shape;92;p2"/>
            <p:cNvSpPr/>
            <p:nvPr/>
          </p:nvSpPr>
          <p:spPr>
            <a:xfrm>
              <a:off x="6119446" y="230881"/>
              <a:ext cx="2919048" cy="383817"/>
            </a:xfrm>
            <a:prstGeom prst="rect">
              <a:avLst/>
            </a:prstGeom>
            <a:solidFill>
              <a:srgbClr val="1E4E79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6184723" y="279978"/>
              <a:ext cx="2764741" cy="274503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1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통합검색</a:t>
              </a:r>
              <a:endParaRPr sz="11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8466331" y="238867"/>
              <a:ext cx="89030" cy="346001"/>
            </a:xfrm>
            <a:prstGeom prst="rect">
              <a:avLst/>
            </a:prstGeom>
            <a:solidFill>
              <a:srgbClr val="1E4E79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5" name="Google Shape;95;p2"/>
            <p:cNvSpPr txBox="1"/>
            <p:nvPr/>
          </p:nvSpPr>
          <p:spPr>
            <a:xfrm>
              <a:off x="8529172" y="215577"/>
              <a:ext cx="446481" cy="3692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</a:t>
              </a:r>
              <a:r>
                <a:rPr lang="en-US" altLang="ko-KR" sz="11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Q</a:t>
              </a:r>
              <a:endParaRPr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aphicFrame>
        <p:nvGraphicFramePr>
          <p:cNvPr id="96" name="Google Shape;96;p2"/>
          <p:cNvGraphicFramePr/>
          <p:nvPr/>
        </p:nvGraphicFramePr>
        <p:xfrm>
          <a:off x="3401980" y="719666"/>
          <a:ext cx="8318964" cy="370850"/>
        </p:xfrm>
        <a:graphic>
          <a:graphicData uri="http://schemas.openxmlformats.org/drawingml/2006/table">
            <a:tbl>
              <a:tblPr firstRow="1" bandRow="1">
                <a:noFill/>
                <a:tableStyleId>{2228B6AE-BDBB-482B-ABC4-57F43FC1D3FC}</a:tableStyleId>
              </a:tblPr>
              <a:tblGrid>
                <a:gridCol w="13864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64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6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86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864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864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/>
                        <a:t>공지사항</a:t>
                      </a:r>
                      <a:endParaRPr sz="12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/>
                        <a:t>자유게시판</a:t>
                      </a:r>
                      <a:endParaRPr sz="12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/>
                        <a:t>자료실</a:t>
                      </a:r>
                      <a:endParaRPr sz="12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 err="1"/>
                        <a:t>게시판요청</a:t>
                      </a:r>
                      <a:endParaRPr sz="12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/>
                        <a:t>카테고리  게시판</a:t>
                      </a:r>
                      <a:endParaRPr sz="12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 err="1"/>
                        <a:t>QnA</a:t>
                      </a:r>
                      <a:endParaRPr sz="12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0" name="Google Shape;100;p2"/>
          <p:cNvSpPr/>
          <p:nvPr/>
        </p:nvSpPr>
        <p:spPr>
          <a:xfrm>
            <a:off x="188556" y="267337"/>
            <a:ext cx="2997297" cy="3988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QnA</a:t>
            </a:r>
            <a:r>
              <a:rPr lang="en-US" altLang="ko-KR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16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r>
              <a:rPr lang="en-US" altLang="ko-KR" sz="16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altLang="en-US" sz="16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수정 </a:t>
            </a:r>
            <a:r>
              <a:rPr lang="ko-KR" altLang="en-US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폼</a:t>
            </a:r>
            <a:endParaRPr sz="16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1513" y="34460"/>
            <a:ext cx="1486543" cy="593131"/>
          </a:xfrm>
          <a:prstGeom prst="rect">
            <a:avLst/>
          </a:prstGeom>
        </p:spPr>
      </p:pic>
      <p:sp>
        <p:nvSpPr>
          <p:cNvPr id="14" name="Google Shape;99;p2"/>
          <p:cNvSpPr/>
          <p:nvPr/>
        </p:nvSpPr>
        <p:spPr>
          <a:xfrm>
            <a:off x="200467" y="719666"/>
            <a:ext cx="2985386" cy="5868651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설명</a:t>
            </a:r>
            <a:endParaRPr lang="en-US" altLang="ko-KR" sz="18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QnA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1100" dirty="0" err="1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등록폼</a:t>
            </a:r>
            <a:r>
              <a:rPr lang="ko-KR" altLang="en-US" sz="11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1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en-US" altLang="ko-KR" sz="1100" dirty="0" err="1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bbs</a:t>
            </a:r>
            <a:r>
              <a:rPr lang="en-US" altLang="ko-KR" sz="11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en-US" altLang="ko-KR" sz="1100" dirty="0" err="1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qna_form_</a:t>
            </a:r>
            <a:r>
              <a:rPr lang="en-US" altLang="ko-KR" sz="1100" dirty="0" err="1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in</a:t>
            </a:r>
            <a:r>
              <a:rPr lang="en-US" altLang="ko-KR" sz="1100" dirty="0" err="1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.jsp</a:t>
            </a:r>
            <a:endParaRPr lang="en-US" altLang="ko-KR" sz="1100" dirty="0" smtClean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QnA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1100" dirty="0" err="1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수정</a:t>
            </a:r>
            <a:r>
              <a:rPr lang="ko-KR" altLang="en-US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폼</a:t>
            </a:r>
            <a:r>
              <a:rPr lang="ko-KR" altLang="en-US" sz="11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/</a:t>
            </a:r>
            <a:r>
              <a:rPr lang="en-US" altLang="ko-KR" sz="1100" dirty="0" err="1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bbs</a:t>
            </a:r>
            <a:r>
              <a:rPr lang="en-US" altLang="ko-KR" sz="11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en-US" altLang="ko-KR" sz="1100" dirty="0" err="1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qna_form_up.jsp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 처리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/</a:t>
            </a:r>
            <a:r>
              <a:rPr lang="en-US" altLang="ko-KR" sz="1100" dirty="0" err="1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bbs</a:t>
            </a:r>
            <a:r>
              <a:rPr lang="en-US" altLang="ko-KR" sz="11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en-US" altLang="ko-KR" sz="1100" dirty="0" err="1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qna_proc_in.jsp</a:t>
            </a:r>
            <a:endParaRPr lang="en-US" altLang="ko-KR" sz="1100" dirty="0" smtClean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 err="1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수정처리</a:t>
            </a:r>
            <a:r>
              <a:rPr lang="ko-KR" altLang="en-US" sz="11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bbs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qna_proc_up.jsp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취소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history.back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();</a:t>
            </a:r>
            <a:endParaRPr lang="en-US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" name="Google Shape;267;p9"/>
          <p:cNvSpPr/>
          <p:nvPr/>
        </p:nvSpPr>
        <p:spPr>
          <a:xfrm>
            <a:off x="3418681" y="1294949"/>
            <a:ext cx="738093" cy="25449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전체글</a:t>
            </a:r>
            <a:endParaRPr lang="en-US" altLang="ko-KR"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" name="Google Shape;407;p14"/>
          <p:cNvSpPr/>
          <p:nvPr/>
        </p:nvSpPr>
        <p:spPr>
          <a:xfrm>
            <a:off x="3418681" y="1697661"/>
            <a:ext cx="8302263" cy="489065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" name="Google Shape;290;p10"/>
          <p:cNvSpPr/>
          <p:nvPr/>
        </p:nvSpPr>
        <p:spPr>
          <a:xfrm>
            <a:off x="10481625" y="6096023"/>
            <a:ext cx="496200" cy="35435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" name="Google Shape;292;p10"/>
          <p:cNvSpPr/>
          <p:nvPr/>
        </p:nvSpPr>
        <p:spPr>
          <a:xfrm>
            <a:off x="3717973" y="2349466"/>
            <a:ext cx="7882437" cy="30389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질문입니다</a:t>
            </a:r>
            <a:r>
              <a:rPr lang="en-US" alt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" name="Google Shape;293;p10"/>
          <p:cNvSpPr/>
          <p:nvPr/>
        </p:nvSpPr>
        <p:spPr>
          <a:xfrm>
            <a:off x="11112251" y="6096023"/>
            <a:ext cx="498657" cy="35435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" name="Google Shape;294;p10"/>
          <p:cNvSpPr/>
          <p:nvPr/>
        </p:nvSpPr>
        <p:spPr>
          <a:xfrm>
            <a:off x="3717973" y="3254810"/>
            <a:ext cx="7892935" cy="270327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1200" dirty="0">
                <a:solidFill>
                  <a:schemeClr val="tx2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상세히 설명 부탁드립니다</a:t>
            </a:r>
            <a:r>
              <a:rPr lang="en-US" altLang="ko-KR" sz="1200" dirty="0">
                <a:solidFill>
                  <a:schemeClr val="tx2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1200" dirty="0">
              <a:solidFill>
                <a:schemeClr val="tx2">
                  <a:lumMod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" name="Google Shape;324;p11"/>
          <p:cNvSpPr/>
          <p:nvPr/>
        </p:nvSpPr>
        <p:spPr>
          <a:xfrm>
            <a:off x="3717973" y="1947616"/>
            <a:ext cx="1442259" cy="323371"/>
          </a:xfrm>
          <a:prstGeom prst="rect">
            <a:avLst/>
          </a:prstGeom>
          <a:solidFill>
            <a:schemeClr val="lt1"/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홍길동</a:t>
            </a:r>
            <a:r>
              <a:rPr 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" name="Google Shape;130;p3"/>
          <p:cNvSpPr txBox="1"/>
          <p:nvPr/>
        </p:nvSpPr>
        <p:spPr>
          <a:xfrm>
            <a:off x="4156774" y="1304675"/>
            <a:ext cx="1044644" cy="246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QnA</a:t>
            </a:r>
            <a:r>
              <a:rPr lang="ko-KR" alt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게시판</a:t>
            </a:r>
            <a:endParaRPr sz="10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" name="Google Shape;148;p4">
            <a:extLst>
              <a:ext uri="{FF2B5EF4-FFF2-40B4-BE49-F238E27FC236}">
                <a16:creationId xmlns:a16="http://schemas.microsoft.com/office/drawing/2014/main" id="{0A9B6AD5-04F3-485A-B735-BFCE05C81073}"/>
              </a:ext>
            </a:extLst>
          </p:cNvPr>
          <p:cNvSpPr/>
          <p:nvPr/>
        </p:nvSpPr>
        <p:spPr>
          <a:xfrm>
            <a:off x="3713822" y="2800168"/>
            <a:ext cx="3927556" cy="30783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tx2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첨부파일 </a:t>
            </a:r>
            <a:r>
              <a:rPr lang="en-US" altLang="ko-KR" sz="1200" dirty="0">
                <a:solidFill>
                  <a:schemeClr val="tx2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200" dirty="0">
              <a:solidFill>
                <a:schemeClr val="tx2">
                  <a:lumMod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" name="Google Shape;148;p4">
            <a:extLst>
              <a:ext uri="{FF2B5EF4-FFF2-40B4-BE49-F238E27FC236}">
                <a16:creationId xmlns:a16="http://schemas.microsoft.com/office/drawing/2014/main" id="{1406ED24-AD93-4BF4-9C1C-E7CE850FCF86}"/>
              </a:ext>
            </a:extLst>
          </p:cNvPr>
          <p:cNvSpPr/>
          <p:nvPr/>
        </p:nvSpPr>
        <p:spPr>
          <a:xfrm>
            <a:off x="7753536" y="2800167"/>
            <a:ext cx="3846874" cy="30783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tx2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첨부파일 </a:t>
            </a:r>
            <a:r>
              <a:rPr lang="en-US" altLang="ko-KR" sz="1200" dirty="0">
                <a:solidFill>
                  <a:schemeClr val="tx2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200" dirty="0">
              <a:solidFill>
                <a:schemeClr val="tx2">
                  <a:lumMod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942206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/>
          <p:nvPr/>
        </p:nvSpPr>
        <p:spPr>
          <a:xfrm>
            <a:off x="9785838" y="228725"/>
            <a:ext cx="1935108" cy="3988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5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로그인/로그아웃 | 회원정보</a:t>
            </a:r>
            <a:endParaRPr sz="105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5887423" y="187402"/>
            <a:ext cx="2919048" cy="399121"/>
            <a:chOff x="6119446" y="215577"/>
            <a:chExt cx="2919048" cy="399121"/>
          </a:xfrm>
        </p:grpSpPr>
        <p:sp>
          <p:nvSpPr>
            <p:cNvPr id="92" name="Google Shape;92;p2"/>
            <p:cNvSpPr/>
            <p:nvPr/>
          </p:nvSpPr>
          <p:spPr>
            <a:xfrm>
              <a:off x="6119446" y="230881"/>
              <a:ext cx="2919048" cy="383817"/>
            </a:xfrm>
            <a:prstGeom prst="rect">
              <a:avLst/>
            </a:prstGeom>
            <a:solidFill>
              <a:srgbClr val="1E4E79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6184723" y="279978"/>
              <a:ext cx="2764741" cy="274503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1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통합검색</a:t>
              </a:r>
              <a:endParaRPr sz="11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8466331" y="238867"/>
              <a:ext cx="89030" cy="346001"/>
            </a:xfrm>
            <a:prstGeom prst="rect">
              <a:avLst/>
            </a:prstGeom>
            <a:solidFill>
              <a:srgbClr val="1E4E79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5" name="Google Shape;95;p2"/>
            <p:cNvSpPr txBox="1"/>
            <p:nvPr/>
          </p:nvSpPr>
          <p:spPr>
            <a:xfrm>
              <a:off x="8529172" y="215577"/>
              <a:ext cx="446481" cy="3692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</a:t>
              </a:r>
              <a:r>
                <a:rPr lang="en-US" altLang="ko-KR" sz="11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Q</a:t>
              </a:r>
              <a:endParaRPr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aphicFrame>
        <p:nvGraphicFramePr>
          <p:cNvPr id="96" name="Google Shape;96;p2"/>
          <p:cNvGraphicFramePr/>
          <p:nvPr/>
        </p:nvGraphicFramePr>
        <p:xfrm>
          <a:off x="3401980" y="719666"/>
          <a:ext cx="8318964" cy="370850"/>
        </p:xfrm>
        <a:graphic>
          <a:graphicData uri="http://schemas.openxmlformats.org/drawingml/2006/table">
            <a:tbl>
              <a:tblPr firstRow="1" bandRow="1">
                <a:noFill/>
                <a:tableStyleId>{2228B6AE-BDBB-482B-ABC4-57F43FC1D3FC}</a:tableStyleId>
              </a:tblPr>
              <a:tblGrid>
                <a:gridCol w="13864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64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6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86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864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864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/>
                        <a:t>공지사항</a:t>
                      </a:r>
                      <a:endParaRPr sz="12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/>
                        <a:t>자유게시판</a:t>
                      </a:r>
                      <a:endParaRPr sz="12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/>
                        <a:t>자료실</a:t>
                      </a:r>
                      <a:endParaRPr sz="12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/>
                        <a:t>게시판요청</a:t>
                      </a:r>
                      <a:endParaRPr sz="12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/>
                        <a:t>카테고리  게시판</a:t>
                      </a:r>
                      <a:endParaRPr sz="12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 err="1"/>
                        <a:t>QnA</a:t>
                      </a:r>
                      <a:endParaRPr sz="12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0" name="Google Shape;100;p2"/>
          <p:cNvSpPr/>
          <p:nvPr/>
        </p:nvSpPr>
        <p:spPr>
          <a:xfrm>
            <a:off x="188557" y="267337"/>
            <a:ext cx="1504603" cy="3988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회원가입</a:t>
            </a:r>
            <a:endParaRPr sz="1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1513" y="34460"/>
            <a:ext cx="1486543" cy="593131"/>
          </a:xfrm>
          <a:prstGeom prst="rect">
            <a:avLst/>
          </a:prstGeom>
        </p:spPr>
      </p:pic>
      <p:sp>
        <p:nvSpPr>
          <p:cNvPr id="14" name="Google Shape;99;p2"/>
          <p:cNvSpPr/>
          <p:nvPr/>
        </p:nvSpPr>
        <p:spPr>
          <a:xfrm>
            <a:off x="200467" y="719666"/>
            <a:ext cx="2985386" cy="5868651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설명</a:t>
            </a:r>
            <a:endParaRPr lang="en-US" altLang="ko-KR" sz="18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회원가입 폼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join_form.jsp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아이디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4~20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중복검사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</a:p>
          <a:p>
            <a:pPr lvl="0"/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r>
              <a:rPr lang="en-US" altLang="ko-KR" sz="11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4~20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 </a:t>
            </a:r>
          </a:p>
          <a:p>
            <a:pPr lvl="0"/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 확인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비번 일치 확인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이메일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r>
              <a:rPr lang="en-US" altLang="ko-KR" sz="11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이메일 수집 동의 여부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체크박스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lang="ko-KR" altLang="en-US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이메일 선택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콤보박스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</a:p>
          <a:p>
            <a:pPr lvl="0"/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: naver.com / nate.com / gmail.com / 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직접입력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lang="en-US" altLang="ko-KR" sz="1100" dirty="0" smtClean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1450" lvl="0" indent="-171450">
              <a:buFontTx/>
              <a:buChar char="-"/>
            </a:pPr>
            <a:r>
              <a:rPr lang="ko-KR" altLang="en-US" sz="11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이메일 </a:t>
            </a:r>
            <a:r>
              <a:rPr lang="ko-KR" altLang="en-US" sz="1100" dirty="0" err="1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중복검사</a:t>
            </a:r>
            <a:r>
              <a:rPr lang="ko-KR" altLang="en-US" sz="11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1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r>
              <a:rPr lang="en-US" altLang="ko-KR" sz="1100" dirty="0" err="1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onkeyup</a:t>
            </a:r>
            <a:r>
              <a:rPr lang="en-US" altLang="ko-KR" sz="11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en-US" altLang="ko-KR" sz="1100" dirty="0" err="1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onchange</a:t>
            </a:r>
            <a:r>
              <a:rPr lang="ko-KR" altLang="en-US" sz="11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 검사</a:t>
            </a:r>
            <a:endParaRPr lang="en-US" altLang="ko-KR" sz="1100" dirty="0" smtClean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1450" lvl="0" indent="-171450">
              <a:buFontTx/>
              <a:buChar char="-"/>
            </a:pP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인증코드 발송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: 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이메일 수집 동의 체크 여부 확인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이메일 유효성 검사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후 올바르지 않을 경우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alert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창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( ‘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이메일을 확인해주세요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.’ 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메시지 출력 </a:t>
            </a:r>
            <a:r>
              <a:rPr lang="en-US" altLang="ko-KR" sz="11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</a:p>
          <a:p>
            <a:pPr marL="171450" lvl="0" indent="-171450">
              <a:buFontTx/>
              <a:buChar char="-"/>
            </a:pPr>
            <a:r>
              <a:rPr lang="ko-KR" altLang="en-US" sz="11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인증코드 저장용 </a:t>
            </a:r>
            <a:r>
              <a:rPr lang="ko-KR" altLang="en-US" sz="1100" dirty="0" err="1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페어런츠</a:t>
            </a:r>
            <a:r>
              <a:rPr lang="ko-KR" altLang="en-US" sz="11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1100" dirty="0" err="1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히든으로</a:t>
            </a:r>
            <a:r>
              <a:rPr lang="ko-KR" altLang="en-US" sz="11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넣어두고 입력 받아서 포스트로 보내서 비교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1450" lvl="0" indent="-171450">
              <a:buFontTx/>
              <a:buChar char="-"/>
            </a:pP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닉네임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2~20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중복검사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</a:p>
          <a:p>
            <a:pPr marL="171450" lvl="0" indent="-171450">
              <a:buFontTx/>
              <a:buChar char="-"/>
            </a:pPr>
            <a:endParaRPr lang="en-US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1450" lvl="0" indent="-171450">
              <a:buFontTx/>
              <a:buChar char="-"/>
            </a:pP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회원가입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아이디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이메일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닉네임 유효성 검사 </a:t>
            </a:r>
            <a:r>
              <a:rPr lang="ko-KR" altLang="en-US" sz="11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후 </a:t>
            </a:r>
            <a:r>
              <a:rPr lang="en-US" altLang="ko-KR" sz="11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sz="1100" dirty="0" err="1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중복값</a:t>
            </a:r>
            <a:r>
              <a:rPr lang="en-US" altLang="ko-KR" sz="11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altLang="en-US" sz="1100" dirty="0" err="1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빈값인지</a:t>
            </a:r>
            <a:r>
              <a:rPr lang="en-US" altLang="ko-KR" sz="11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1450" lvl="0" indent="-171450">
              <a:buFontTx/>
              <a:buChar char="-"/>
            </a:pP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회원가입 처리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join_proc.jsp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1450" lvl="0" indent="-171450">
              <a:buFontTx/>
              <a:buChar char="-"/>
            </a:pP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이후 회원가입 축하 페이지 이동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1450" lvl="0" indent="-171450">
              <a:buFontTx/>
              <a:buChar char="-"/>
            </a:pP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1450" lvl="0" indent="-171450">
              <a:buFontTx/>
              <a:buChar char="-"/>
            </a:pP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취소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history.back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();</a:t>
            </a:r>
            <a:endParaRPr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" name="Google Shape;113;p3"/>
          <p:cNvSpPr/>
          <p:nvPr/>
        </p:nvSpPr>
        <p:spPr>
          <a:xfrm>
            <a:off x="3996275" y="1223659"/>
            <a:ext cx="7374377" cy="556816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AEABA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아이디		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		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 확인		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닉네임		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이메일		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이메일 수집 동의		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생년월일		</a:t>
            </a:r>
            <a:endParaRPr dirty="0"/>
          </a:p>
        </p:txBody>
      </p:sp>
      <p:sp>
        <p:nvSpPr>
          <p:cNvPr id="16" name="Google Shape;114;p3"/>
          <p:cNvSpPr/>
          <p:nvPr/>
        </p:nvSpPr>
        <p:spPr>
          <a:xfrm>
            <a:off x="6860450" y="6220169"/>
            <a:ext cx="1737360" cy="3988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회원가입</a:t>
            </a: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" name="Google Shape;115;p3"/>
          <p:cNvSpPr/>
          <p:nvPr/>
        </p:nvSpPr>
        <p:spPr>
          <a:xfrm>
            <a:off x="9039077" y="6220169"/>
            <a:ext cx="840972" cy="3988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Google Shape;118;p3"/>
          <p:cNvSpPr/>
          <p:nvPr/>
        </p:nvSpPr>
        <p:spPr>
          <a:xfrm>
            <a:off x="4441710" y="4483367"/>
            <a:ext cx="1525386" cy="3988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이메일 수집 동의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" name="Google Shape;119;p3"/>
          <p:cNvSpPr/>
          <p:nvPr/>
        </p:nvSpPr>
        <p:spPr>
          <a:xfrm>
            <a:off x="6091789" y="5013446"/>
            <a:ext cx="2281844" cy="25590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dirty="0">
                <a:solidFill>
                  <a:schemeClr val="tx2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인증 코드 입력</a:t>
            </a:r>
            <a:endParaRPr sz="1200" dirty="0">
              <a:solidFill>
                <a:schemeClr val="tx2">
                  <a:lumMod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" name="Google Shape;120;p3"/>
          <p:cNvSpPr/>
          <p:nvPr/>
        </p:nvSpPr>
        <p:spPr>
          <a:xfrm>
            <a:off x="8514950" y="5013446"/>
            <a:ext cx="574964" cy="25590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확인</a:t>
            </a: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" name="Google Shape;121;p3"/>
          <p:cNvSpPr/>
          <p:nvPr/>
        </p:nvSpPr>
        <p:spPr>
          <a:xfrm>
            <a:off x="6095198" y="3802382"/>
            <a:ext cx="1343892" cy="24143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이메일 아이디</a:t>
            </a:r>
            <a:endParaRPr sz="1200" dirty="0">
              <a:solidFill>
                <a:schemeClr val="bg1">
                  <a:lumMod val="75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" name="Google Shape;122;p3"/>
          <p:cNvSpPr/>
          <p:nvPr/>
        </p:nvSpPr>
        <p:spPr>
          <a:xfrm>
            <a:off x="7578326" y="3802382"/>
            <a:ext cx="252153" cy="24143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@</a:t>
            </a: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123;p3"/>
          <p:cNvSpPr/>
          <p:nvPr/>
        </p:nvSpPr>
        <p:spPr>
          <a:xfrm>
            <a:off x="7959540" y="3802382"/>
            <a:ext cx="1343892" cy="24143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이메일 도메인</a:t>
            </a:r>
            <a:endParaRPr sz="1200" dirty="0">
              <a:solidFill>
                <a:schemeClr val="bg1">
                  <a:lumMod val="75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" name="Google Shape;126;p3"/>
          <p:cNvSpPr txBox="1"/>
          <p:nvPr/>
        </p:nvSpPr>
        <p:spPr>
          <a:xfrm>
            <a:off x="6573234" y="4559689"/>
            <a:ext cx="3773978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입력하신 이메일은 인증 및 보안 코드 전송을 위해 사용됩니다.</a:t>
            </a:r>
            <a:endParaRPr sz="10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" name="Google Shape;132;p3"/>
          <p:cNvSpPr/>
          <p:nvPr/>
        </p:nvSpPr>
        <p:spPr>
          <a:xfrm>
            <a:off x="4441710" y="5433139"/>
            <a:ext cx="1525386" cy="3988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닉네임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" name="Google Shape;133;p3"/>
          <p:cNvSpPr/>
          <p:nvPr/>
        </p:nvSpPr>
        <p:spPr>
          <a:xfrm>
            <a:off x="6095197" y="5511551"/>
            <a:ext cx="2257437" cy="24143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" name="Google Shape;131;p3"/>
          <p:cNvSpPr/>
          <p:nvPr/>
        </p:nvSpPr>
        <p:spPr>
          <a:xfrm>
            <a:off x="5739189" y="4178027"/>
            <a:ext cx="4735486" cy="24143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 불가능한 </a:t>
            </a:r>
            <a:r>
              <a:rPr lang="ko-KR" altLang="en-US" sz="1100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이메일</a:t>
            </a:r>
            <a:r>
              <a:rPr lang="ko-KR" sz="1100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입니다. </a:t>
            </a:r>
            <a:r>
              <a:rPr lang="ko-KR"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/ </a:t>
            </a:r>
            <a:r>
              <a:rPr lang="ko-KR" sz="1100" dirty="0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 가능한 </a:t>
            </a:r>
            <a:r>
              <a:rPr lang="ko-KR" altLang="en-US" sz="1100" dirty="0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이메일</a:t>
            </a:r>
            <a:r>
              <a:rPr lang="ko-KR" sz="1100" dirty="0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 입니다.</a:t>
            </a:r>
            <a:endParaRPr sz="1100" dirty="0">
              <a:solidFill>
                <a:srgbClr val="0070C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" name="Google Shape;131;p3"/>
          <p:cNvSpPr/>
          <p:nvPr/>
        </p:nvSpPr>
        <p:spPr>
          <a:xfrm>
            <a:off x="5786452" y="5869308"/>
            <a:ext cx="4735486" cy="24143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 불가능한 </a:t>
            </a:r>
            <a:r>
              <a:rPr lang="ko-KR" altLang="en-US" sz="1100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닉네임</a:t>
            </a:r>
            <a:r>
              <a:rPr lang="ko-KR" sz="1100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입니다. </a:t>
            </a:r>
            <a:r>
              <a:rPr lang="ko-KR"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/ </a:t>
            </a:r>
            <a:r>
              <a:rPr lang="ko-KR" sz="1100" dirty="0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 가능한 </a:t>
            </a:r>
            <a:r>
              <a:rPr lang="ko-KR" altLang="en-US" sz="1100" dirty="0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닉네임</a:t>
            </a:r>
            <a:r>
              <a:rPr lang="ko-KR" sz="1100" dirty="0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 입니다.</a:t>
            </a:r>
            <a:endParaRPr sz="1100" dirty="0">
              <a:solidFill>
                <a:srgbClr val="0070C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" name="Google Shape;121;p3"/>
          <p:cNvSpPr/>
          <p:nvPr/>
        </p:nvSpPr>
        <p:spPr>
          <a:xfrm>
            <a:off x="6101275" y="1623966"/>
            <a:ext cx="2238199" cy="24143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" name="Google Shape;131;p3"/>
          <p:cNvSpPr/>
          <p:nvPr/>
        </p:nvSpPr>
        <p:spPr>
          <a:xfrm>
            <a:off x="5795938" y="1917092"/>
            <a:ext cx="4735486" cy="24143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 불가능한 </a:t>
            </a:r>
            <a:r>
              <a:rPr lang="ko-KR" altLang="en-US" sz="1100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아이디</a:t>
            </a:r>
            <a:r>
              <a:rPr lang="ko-KR" sz="1100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입니다. </a:t>
            </a:r>
            <a:r>
              <a:rPr lang="ko-KR"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/ </a:t>
            </a:r>
            <a:r>
              <a:rPr lang="ko-KR" sz="1100" dirty="0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 가능한 </a:t>
            </a:r>
            <a:r>
              <a:rPr lang="ko-KR" altLang="en-US" sz="1100" dirty="0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아이디 </a:t>
            </a:r>
            <a:r>
              <a:rPr lang="ko-KR" sz="1100" dirty="0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입니다.</a:t>
            </a:r>
            <a:endParaRPr sz="1100" dirty="0">
              <a:solidFill>
                <a:srgbClr val="0070C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" name="Google Shape;116;p3"/>
          <p:cNvSpPr/>
          <p:nvPr/>
        </p:nvSpPr>
        <p:spPr>
          <a:xfrm>
            <a:off x="4441710" y="3703864"/>
            <a:ext cx="1525386" cy="3988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이메일</a:t>
            </a: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" name="Google Shape;116;p3"/>
          <p:cNvSpPr/>
          <p:nvPr/>
        </p:nvSpPr>
        <p:spPr>
          <a:xfrm>
            <a:off x="4446774" y="1524231"/>
            <a:ext cx="1525386" cy="3988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아이디</a:t>
            </a: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" name="Google Shape;130;p3"/>
          <p:cNvSpPr txBox="1"/>
          <p:nvPr/>
        </p:nvSpPr>
        <p:spPr>
          <a:xfrm>
            <a:off x="8373632" y="1604087"/>
            <a:ext cx="2493945" cy="246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아이디는 </a:t>
            </a:r>
            <a:r>
              <a:rPr lang="en-US" altLang="ko-KR" sz="10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4~20</a:t>
            </a:r>
            <a:r>
              <a:rPr lang="ko-KR" altLang="en-US" sz="10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자 이내로 입력하세요</a:t>
            </a:r>
            <a:r>
              <a:rPr lang="en-US" altLang="ko-KR" sz="10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  <a:endParaRPr sz="10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" name="Google Shape;120;p3"/>
          <p:cNvSpPr/>
          <p:nvPr/>
        </p:nvSpPr>
        <p:spPr>
          <a:xfrm>
            <a:off x="9231231" y="5008617"/>
            <a:ext cx="1266201" cy="25590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인증코드 발송</a:t>
            </a: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" name="Google Shape;120;p3"/>
          <p:cNvSpPr/>
          <p:nvPr/>
        </p:nvSpPr>
        <p:spPr>
          <a:xfrm>
            <a:off x="6134535" y="4559689"/>
            <a:ext cx="287482" cy="25590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" name="Google Shape;117;p3"/>
          <p:cNvSpPr/>
          <p:nvPr/>
        </p:nvSpPr>
        <p:spPr>
          <a:xfrm>
            <a:off x="4443926" y="2249590"/>
            <a:ext cx="1525386" cy="3988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" name="Google Shape;127;p3"/>
          <p:cNvSpPr/>
          <p:nvPr/>
        </p:nvSpPr>
        <p:spPr>
          <a:xfrm>
            <a:off x="4443926" y="2827031"/>
            <a:ext cx="1525386" cy="3988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 확인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" name="Google Shape;128;p3"/>
          <p:cNvSpPr/>
          <p:nvPr/>
        </p:nvSpPr>
        <p:spPr>
          <a:xfrm>
            <a:off x="6098427" y="2351794"/>
            <a:ext cx="2241047" cy="24143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" name="Google Shape;129;p3"/>
          <p:cNvSpPr/>
          <p:nvPr/>
        </p:nvSpPr>
        <p:spPr>
          <a:xfrm>
            <a:off x="6111588" y="2886682"/>
            <a:ext cx="2241047" cy="2461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" name="Google Shape;131;p3"/>
          <p:cNvSpPr/>
          <p:nvPr/>
        </p:nvSpPr>
        <p:spPr>
          <a:xfrm>
            <a:off x="5745827" y="3310337"/>
            <a:ext cx="4735486" cy="24143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입력하신 비밀번호가 다릅니다</a:t>
            </a:r>
            <a:r>
              <a:rPr lang="ko-KR" sz="1100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r>
              <a:rPr lang="ko-KR"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/ </a:t>
            </a:r>
            <a:r>
              <a:rPr lang="ko-KR" altLang="en-US" sz="1100" dirty="0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비밀번호가 확인되었습니다</a:t>
            </a:r>
            <a:r>
              <a:rPr lang="ko-KR" sz="1100" dirty="0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1100" dirty="0">
              <a:solidFill>
                <a:srgbClr val="0070C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" name="Google Shape;130;p3">
            <a:extLst>
              <a:ext uri="{FF2B5EF4-FFF2-40B4-BE49-F238E27FC236}">
                <a16:creationId xmlns:a16="http://schemas.microsoft.com/office/drawing/2014/main" id="{88DEA362-7BFE-420E-BC36-667C6EAADFBC}"/>
              </a:ext>
            </a:extLst>
          </p:cNvPr>
          <p:cNvSpPr txBox="1"/>
          <p:nvPr/>
        </p:nvSpPr>
        <p:spPr>
          <a:xfrm>
            <a:off x="8460223" y="2898613"/>
            <a:ext cx="2493945" cy="246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비밀번호</a:t>
            </a:r>
            <a:r>
              <a:rPr lang="ko-KR" altLang="en-US" sz="10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는 </a:t>
            </a:r>
            <a:r>
              <a:rPr lang="en-US" altLang="ko-KR" sz="10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4</a:t>
            </a:r>
            <a:r>
              <a:rPr lang="en-US" altLang="ko-KR" sz="1000" b="0" i="0" dirty="0" smtClean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~20</a:t>
            </a:r>
            <a:r>
              <a:rPr lang="ko-KR" altLang="en-US" sz="10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자 이내로 입력하세요</a:t>
            </a:r>
            <a:r>
              <a:rPr lang="en-US" altLang="ko-KR" sz="10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  <a:endParaRPr sz="10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" name="Google Shape;130;p3">
            <a:extLst>
              <a:ext uri="{FF2B5EF4-FFF2-40B4-BE49-F238E27FC236}">
                <a16:creationId xmlns:a16="http://schemas.microsoft.com/office/drawing/2014/main" id="{6D320F88-4442-4361-9C95-DDED05336E38}"/>
              </a:ext>
            </a:extLst>
          </p:cNvPr>
          <p:cNvSpPr txBox="1"/>
          <p:nvPr/>
        </p:nvSpPr>
        <p:spPr>
          <a:xfrm>
            <a:off x="8371968" y="5509091"/>
            <a:ext cx="2493945" cy="246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닉네임은 </a:t>
            </a:r>
            <a:r>
              <a:rPr lang="en-US" altLang="ko-KR" sz="10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2</a:t>
            </a:r>
            <a:r>
              <a:rPr lang="en-US" altLang="ko-KR" sz="10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~20</a:t>
            </a:r>
            <a:r>
              <a:rPr lang="ko-KR" altLang="en-US" sz="10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자 이내로 입력하세요</a:t>
            </a:r>
            <a:r>
              <a:rPr lang="en-US" altLang="ko-KR" sz="10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  <a:endParaRPr sz="10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9450077" y="3788902"/>
            <a:ext cx="1173473" cy="241438"/>
            <a:chOff x="9450077" y="3788902"/>
            <a:chExt cx="1173473" cy="241438"/>
          </a:xfrm>
        </p:grpSpPr>
        <p:sp>
          <p:nvSpPr>
            <p:cNvPr id="28" name="Google Shape;125;p3"/>
            <p:cNvSpPr/>
            <p:nvPr/>
          </p:nvSpPr>
          <p:spPr>
            <a:xfrm>
              <a:off x="9450077" y="3788902"/>
              <a:ext cx="1173473" cy="241438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이메일 선택</a:t>
              </a:r>
              <a:endParaRPr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45" name="Picture 2" descr="combo_box_btn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75900" y="3788902"/>
              <a:ext cx="247650" cy="2342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242729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/>
          <p:nvPr/>
        </p:nvSpPr>
        <p:spPr>
          <a:xfrm>
            <a:off x="9785838" y="228725"/>
            <a:ext cx="1935108" cy="3988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5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로그인/로그아웃 | 회원정보</a:t>
            </a:r>
            <a:endParaRPr sz="105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5887423" y="187402"/>
            <a:ext cx="2919048" cy="399121"/>
            <a:chOff x="6119446" y="215577"/>
            <a:chExt cx="2919048" cy="399121"/>
          </a:xfrm>
        </p:grpSpPr>
        <p:sp>
          <p:nvSpPr>
            <p:cNvPr id="92" name="Google Shape;92;p2"/>
            <p:cNvSpPr/>
            <p:nvPr/>
          </p:nvSpPr>
          <p:spPr>
            <a:xfrm>
              <a:off x="6119446" y="230881"/>
              <a:ext cx="2919048" cy="383817"/>
            </a:xfrm>
            <a:prstGeom prst="rect">
              <a:avLst/>
            </a:prstGeom>
            <a:solidFill>
              <a:srgbClr val="1E4E79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6184723" y="279978"/>
              <a:ext cx="2764741" cy="274503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1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통합검색</a:t>
              </a:r>
              <a:endParaRPr sz="11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8466331" y="238867"/>
              <a:ext cx="89030" cy="346001"/>
            </a:xfrm>
            <a:prstGeom prst="rect">
              <a:avLst/>
            </a:prstGeom>
            <a:solidFill>
              <a:srgbClr val="1E4E79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5" name="Google Shape;95;p2"/>
            <p:cNvSpPr txBox="1"/>
            <p:nvPr/>
          </p:nvSpPr>
          <p:spPr>
            <a:xfrm>
              <a:off x="8529172" y="215577"/>
              <a:ext cx="446481" cy="3692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</a:t>
              </a:r>
              <a:r>
                <a:rPr lang="en-US" altLang="ko-KR" sz="11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Q</a:t>
              </a:r>
              <a:endParaRPr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aphicFrame>
        <p:nvGraphicFramePr>
          <p:cNvPr id="96" name="Google Shape;96;p2"/>
          <p:cNvGraphicFramePr/>
          <p:nvPr/>
        </p:nvGraphicFramePr>
        <p:xfrm>
          <a:off x="3401980" y="719666"/>
          <a:ext cx="8318964" cy="370850"/>
        </p:xfrm>
        <a:graphic>
          <a:graphicData uri="http://schemas.openxmlformats.org/drawingml/2006/table">
            <a:tbl>
              <a:tblPr firstRow="1" bandRow="1">
                <a:noFill/>
                <a:tableStyleId>{2228B6AE-BDBB-482B-ABC4-57F43FC1D3FC}</a:tableStyleId>
              </a:tblPr>
              <a:tblGrid>
                <a:gridCol w="13864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64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6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86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864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864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/>
                        <a:t>공지사항</a:t>
                      </a:r>
                      <a:endParaRPr sz="12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/>
                        <a:t>자유게시판</a:t>
                      </a:r>
                      <a:endParaRPr sz="12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/>
                        <a:t>자료실</a:t>
                      </a:r>
                      <a:endParaRPr sz="12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/>
                        <a:t>게시판요청</a:t>
                      </a:r>
                      <a:endParaRPr sz="12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/>
                        <a:t>카테고리  게시판</a:t>
                      </a:r>
                      <a:endParaRPr sz="12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 err="1"/>
                        <a:t>QnA</a:t>
                      </a:r>
                      <a:endParaRPr sz="12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0" name="Google Shape;100;p2"/>
          <p:cNvSpPr/>
          <p:nvPr/>
        </p:nvSpPr>
        <p:spPr>
          <a:xfrm>
            <a:off x="188557" y="267337"/>
            <a:ext cx="1991935" cy="3988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회원가입 성공 폼</a:t>
            </a:r>
            <a:endParaRPr sz="1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1513" y="34460"/>
            <a:ext cx="1486543" cy="593131"/>
          </a:xfrm>
          <a:prstGeom prst="rect">
            <a:avLst/>
          </a:prstGeom>
        </p:spPr>
      </p:pic>
      <p:sp>
        <p:nvSpPr>
          <p:cNvPr id="14" name="Google Shape;99;p2"/>
          <p:cNvSpPr/>
          <p:nvPr/>
        </p:nvSpPr>
        <p:spPr>
          <a:xfrm>
            <a:off x="200467" y="719666"/>
            <a:ext cx="2985386" cy="5868651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설명</a:t>
            </a:r>
            <a:endParaRPr lang="en-US" altLang="ko-KR" sz="18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회원가입 축하 화면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welcome.jsp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login_form.jsp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홈 화면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index.jsp</a:t>
            </a:r>
            <a:endParaRPr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" name="Google Shape;113;p3"/>
          <p:cNvSpPr/>
          <p:nvPr/>
        </p:nvSpPr>
        <p:spPr>
          <a:xfrm>
            <a:off x="3996275" y="1223660"/>
            <a:ext cx="7374377" cy="536465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AEABA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아이디		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		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 확인		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닉네임		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이메일		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이메일 수집 동의		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생년월일		</a:t>
            </a:r>
            <a:endParaRPr dirty="0"/>
          </a:p>
        </p:txBody>
      </p:sp>
      <p:sp>
        <p:nvSpPr>
          <p:cNvPr id="53" name="Google Shape;130;p3"/>
          <p:cNvSpPr txBox="1"/>
          <p:nvPr/>
        </p:nvSpPr>
        <p:spPr>
          <a:xfrm>
            <a:off x="5782842" y="2946145"/>
            <a:ext cx="3801241" cy="163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닉네임</a:t>
            </a:r>
            <a:r>
              <a:rPr lang="en-US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r>
              <a:rPr lang="ko-KR" altLang="en-US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님의 </a:t>
            </a:r>
            <a:endParaRPr lang="en-US" altLang="ko-KR" sz="20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20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20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20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회원가입을 축하합니다</a:t>
            </a:r>
            <a:r>
              <a:rPr lang="en-US" altLang="ko-KR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10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0190" y="3414611"/>
            <a:ext cx="1486543" cy="593131"/>
          </a:xfrm>
          <a:prstGeom prst="rect">
            <a:avLst/>
          </a:prstGeom>
        </p:spPr>
      </p:pic>
      <p:sp>
        <p:nvSpPr>
          <p:cNvPr id="55" name="Google Shape;153;p4"/>
          <p:cNvSpPr/>
          <p:nvPr/>
        </p:nvSpPr>
        <p:spPr>
          <a:xfrm>
            <a:off x="5973344" y="5045786"/>
            <a:ext cx="1072152" cy="34386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</a:t>
            </a: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6" name="Google Shape;153;p4"/>
          <p:cNvSpPr/>
          <p:nvPr/>
        </p:nvSpPr>
        <p:spPr>
          <a:xfrm>
            <a:off x="8335190" y="5045785"/>
            <a:ext cx="1072152" cy="34386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홈 화면</a:t>
            </a: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642521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/>
          <p:nvPr/>
        </p:nvSpPr>
        <p:spPr>
          <a:xfrm>
            <a:off x="9785838" y="228725"/>
            <a:ext cx="1935108" cy="3988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5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로그인/로그아웃 | 회원정보</a:t>
            </a:r>
            <a:endParaRPr sz="105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5887423" y="187402"/>
            <a:ext cx="2919048" cy="399121"/>
            <a:chOff x="6119446" y="215577"/>
            <a:chExt cx="2919048" cy="399121"/>
          </a:xfrm>
        </p:grpSpPr>
        <p:sp>
          <p:nvSpPr>
            <p:cNvPr id="92" name="Google Shape;92;p2"/>
            <p:cNvSpPr/>
            <p:nvPr/>
          </p:nvSpPr>
          <p:spPr>
            <a:xfrm>
              <a:off x="6119446" y="230881"/>
              <a:ext cx="2919048" cy="383817"/>
            </a:xfrm>
            <a:prstGeom prst="rect">
              <a:avLst/>
            </a:prstGeom>
            <a:solidFill>
              <a:srgbClr val="1E4E79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6184723" y="279978"/>
              <a:ext cx="2764741" cy="274503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1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통합검색</a:t>
              </a:r>
              <a:endParaRPr sz="11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8466331" y="238867"/>
              <a:ext cx="89030" cy="346001"/>
            </a:xfrm>
            <a:prstGeom prst="rect">
              <a:avLst/>
            </a:prstGeom>
            <a:solidFill>
              <a:srgbClr val="1E4E79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5" name="Google Shape;95;p2"/>
            <p:cNvSpPr txBox="1"/>
            <p:nvPr/>
          </p:nvSpPr>
          <p:spPr>
            <a:xfrm>
              <a:off x="8529172" y="215577"/>
              <a:ext cx="446481" cy="3692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</a:t>
              </a:r>
              <a:r>
                <a:rPr lang="en-US" altLang="ko-KR" sz="11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Q</a:t>
              </a:r>
              <a:endParaRPr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aphicFrame>
        <p:nvGraphicFramePr>
          <p:cNvPr id="96" name="Google Shape;96;p2"/>
          <p:cNvGraphicFramePr/>
          <p:nvPr/>
        </p:nvGraphicFramePr>
        <p:xfrm>
          <a:off x="3401980" y="719666"/>
          <a:ext cx="8318964" cy="370850"/>
        </p:xfrm>
        <a:graphic>
          <a:graphicData uri="http://schemas.openxmlformats.org/drawingml/2006/table">
            <a:tbl>
              <a:tblPr firstRow="1" bandRow="1">
                <a:noFill/>
                <a:tableStyleId>{2228B6AE-BDBB-482B-ABC4-57F43FC1D3FC}</a:tableStyleId>
              </a:tblPr>
              <a:tblGrid>
                <a:gridCol w="13864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64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6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86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864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864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/>
                        <a:t>공지사항</a:t>
                      </a:r>
                      <a:endParaRPr sz="12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/>
                        <a:t>자유게시판</a:t>
                      </a:r>
                      <a:endParaRPr sz="12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/>
                        <a:t>자료실</a:t>
                      </a:r>
                      <a:endParaRPr sz="12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/>
                        <a:t>게시판요청</a:t>
                      </a:r>
                      <a:endParaRPr sz="12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/>
                        <a:t>카테고리  게시판</a:t>
                      </a:r>
                      <a:endParaRPr sz="12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 err="1"/>
                        <a:t>QnA</a:t>
                      </a:r>
                      <a:endParaRPr sz="12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0" name="Google Shape;100;p2"/>
          <p:cNvSpPr/>
          <p:nvPr/>
        </p:nvSpPr>
        <p:spPr>
          <a:xfrm>
            <a:off x="188556" y="267337"/>
            <a:ext cx="2997297" cy="3988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아이디 및 비밀번호 찾기 폼</a:t>
            </a:r>
            <a:endParaRPr sz="16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1513" y="34460"/>
            <a:ext cx="1486543" cy="593131"/>
          </a:xfrm>
          <a:prstGeom prst="rect">
            <a:avLst/>
          </a:prstGeom>
        </p:spPr>
      </p:pic>
      <p:sp>
        <p:nvSpPr>
          <p:cNvPr id="14" name="Google Shape;99;p2"/>
          <p:cNvSpPr/>
          <p:nvPr/>
        </p:nvSpPr>
        <p:spPr>
          <a:xfrm>
            <a:off x="200467" y="719666"/>
            <a:ext cx="2985386" cy="5868651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설명</a:t>
            </a:r>
            <a:endParaRPr lang="en-US" altLang="ko-KR" sz="18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아이디 및 비밀번호 찾기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find_info.jsp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아이디 찾기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 이메일이면 발송 가능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- 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아이디 확인으로 이동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find_id.jsp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 찾기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아이디랑 이메일이 같은 회원인지를 검사 후 발송 가능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- 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 재설정으로 이동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find_pw.jsp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올바르지 않을 경우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alert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창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( ‘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이메일을 확인해주세요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.’ 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메시지 출력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</a:p>
          <a:p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" name="Google Shape;193;p6"/>
          <p:cNvSpPr/>
          <p:nvPr/>
        </p:nvSpPr>
        <p:spPr>
          <a:xfrm>
            <a:off x="3481175" y="1479505"/>
            <a:ext cx="8239769" cy="510881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" name="Google Shape;121;p3"/>
          <p:cNvSpPr/>
          <p:nvPr/>
        </p:nvSpPr>
        <p:spPr>
          <a:xfrm>
            <a:off x="6329988" y="2038032"/>
            <a:ext cx="1343892" cy="24143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Google Shape;122;p3"/>
          <p:cNvSpPr/>
          <p:nvPr/>
        </p:nvSpPr>
        <p:spPr>
          <a:xfrm>
            <a:off x="7813116" y="2038032"/>
            <a:ext cx="252153" cy="24143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@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" name="Google Shape;123;p3"/>
          <p:cNvSpPr/>
          <p:nvPr/>
        </p:nvSpPr>
        <p:spPr>
          <a:xfrm>
            <a:off x="8203122" y="2038032"/>
            <a:ext cx="1343892" cy="24143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" name="Google Shape;116;p3"/>
          <p:cNvSpPr/>
          <p:nvPr/>
        </p:nvSpPr>
        <p:spPr>
          <a:xfrm>
            <a:off x="4734984" y="1969532"/>
            <a:ext cx="1525386" cy="3988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이메일</a:t>
            </a: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" name="Google Shape;119;p3"/>
          <p:cNvSpPr/>
          <p:nvPr/>
        </p:nvSpPr>
        <p:spPr>
          <a:xfrm>
            <a:off x="6329988" y="2584232"/>
            <a:ext cx="2281844" cy="25590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dirty="0">
                <a:solidFill>
                  <a:schemeClr val="tx2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인증 코드 입력</a:t>
            </a:r>
            <a:endParaRPr sz="1200" dirty="0">
              <a:solidFill>
                <a:schemeClr val="tx2">
                  <a:lumMod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" name="Google Shape;120;p3"/>
          <p:cNvSpPr/>
          <p:nvPr/>
        </p:nvSpPr>
        <p:spPr>
          <a:xfrm>
            <a:off x="7292880" y="2990778"/>
            <a:ext cx="1318952" cy="25590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아이디 찾기</a:t>
            </a: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120;p3"/>
          <p:cNvSpPr/>
          <p:nvPr/>
        </p:nvSpPr>
        <p:spPr>
          <a:xfrm>
            <a:off x="8758422" y="2574018"/>
            <a:ext cx="1266201" cy="25590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인증코드 발송</a:t>
            </a: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" name="Google Shape;121;p3"/>
          <p:cNvSpPr/>
          <p:nvPr/>
        </p:nvSpPr>
        <p:spPr>
          <a:xfrm>
            <a:off x="6322475" y="5070535"/>
            <a:ext cx="1343892" cy="24143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" name="Google Shape;122;p3"/>
          <p:cNvSpPr/>
          <p:nvPr/>
        </p:nvSpPr>
        <p:spPr>
          <a:xfrm>
            <a:off x="7805603" y="5070535"/>
            <a:ext cx="252153" cy="24143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@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" name="Google Shape;123;p3"/>
          <p:cNvSpPr/>
          <p:nvPr/>
        </p:nvSpPr>
        <p:spPr>
          <a:xfrm>
            <a:off x="8195609" y="5070535"/>
            <a:ext cx="1343892" cy="24143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" name="Google Shape;116;p3"/>
          <p:cNvSpPr/>
          <p:nvPr/>
        </p:nvSpPr>
        <p:spPr>
          <a:xfrm>
            <a:off x="4727471" y="4991821"/>
            <a:ext cx="1525386" cy="3988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이메일</a:t>
            </a: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" name="Google Shape;119;p3"/>
          <p:cNvSpPr/>
          <p:nvPr/>
        </p:nvSpPr>
        <p:spPr>
          <a:xfrm>
            <a:off x="6322475" y="5606521"/>
            <a:ext cx="2281844" cy="25590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dirty="0">
                <a:solidFill>
                  <a:schemeClr val="tx2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인증 코드 입력</a:t>
            </a:r>
            <a:endParaRPr sz="1200" dirty="0">
              <a:solidFill>
                <a:schemeClr val="tx2">
                  <a:lumMod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" name="Google Shape;120;p3"/>
          <p:cNvSpPr/>
          <p:nvPr/>
        </p:nvSpPr>
        <p:spPr>
          <a:xfrm>
            <a:off x="8750909" y="5606521"/>
            <a:ext cx="1266201" cy="25590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인증코드 발송</a:t>
            </a: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" name="Google Shape;116;p3"/>
          <p:cNvSpPr/>
          <p:nvPr/>
        </p:nvSpPr>
        <p:spPr>
          <a:xfrm>
            <a:off x="4727471" y="4353495"/>
            <a:ext cx="1525386" cy="3988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아이디</a:t>
            </a: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" name="Google Shape;121;p3"/>
          <p:cNvSpPr/>
          <p:nvPr/>
        </p:nvSpPr>
        <p:spPr>
          <a:xfrm>
            <a:off x="6322475" y="4473992"/>
            <a:ext cx="1343892" cy="24143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5" name="직선 연결선 34"/>
          <p:cNvCxnSpPr/>
          <p:nvPr/>
        </p:nvCxnSpPr>
        <p:spPr>
          <a:xfrm>
            <a:off x="3481171" y="3464168"/>
            <a:ext cx="823977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3481171" y="3607775"/>
            <a:ext cx="823977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Google Shape;116;p3"/>
          <p:cNvSpPr/>
          <p:nvPr/>
        </p:nvSpPr>
        <p:spPr>
          <a:xfrm>
            <a:off x="3481171" y="1489081"/>
            <a:ext cx="1525386" cy="3988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아이디 찾기</a:t>
            </a: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" name="Google Shape;116;p3"/>
          <p:cNvSpPr/>
          <p:nvPr/>
        </p:nvSpPr>
        <p:spPr>
          <a:xfrm>
            <a:off x="3481171" y="3711554"/>
            <a:ext cx="1525386" cy="3988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 찾기</a:t>
            </a: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" name="Google Shape;120;p3"/>
          <p:cNvSpPr/>
          <p:nvPr/>
        </p:nvSpPr>
        <p:spPr>
          <a:xfrm>
            <a:off x="7272203" y="6102051"/>
            <a:ext cx="1318952" cy="25590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 재설정</a:t>
            </a: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40" name="그룹 39"/>
          <p:cNvGrpSpPr/>
          <p:nvPr/>
        </p:nvGrpSpPr>
        <p:grpSpPr>
          <a:xfrm>
            <a:off x="9677354" y="2038032"/>
            <a:ext cx="1173473" cy="241438"/>
            <a:chOff x="9450077" y="3788902"/>
            <a:chExt cx="1173473" cy="241438"/>
          </a:xfrm>
        </p:grpSpPr>
        <p:sp>
          <p:nvSpPr>
            <p:cNvPr id="41" name="Google Shape;125;p3"/>
            <p:cNvSpPr/>
            <p:nvPr/>
          </p:nvSpPr>
          <p:spPr>
            <a:xfrm>
              <a:off x="9450077" y="3788902"/>
              <a:ext cx="1173473" cy="241438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이메일 선택</a:t>
              </a:r>
              <a:endParaRPr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42" name="Picture 2" descr="combo_box_btn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75900" y="3788902"/>
              <a:ext cx="247650" cy="2342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3" name="그룹 42"/>
          <p:cNvGrpSpPr/>
          <p:nvPr/>
        </p:nvGrpSpPr>
        <p:grpSpPr>
          <a:xfrm>
            <a:off x="9677354" y="5070535"/>
            <a:ext cx="1173473" cy="241438"/>
            <a:chOff x="9450077" y="3788902"/>
            <a:chExt cx="1173473" cy="241438"/>
          </a:xfrm>
        </p:grpSpPr>
        <p:sp>
          <p:nvSpPr>
            <p:cNvPr id="44" name="Google Shape;125;p3"/>
            <p:cNvSpPr/>
            <p:nvPr/>
          </p:nvSpPr>
          <p:spPr>
            <a:xfrm>
              <a:off x="9450077" y="3788902"/>
              <a:ext cx="1173473" cy="241438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이메일 선택</a:t>
              </a:r>
              <a:endParaRPr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45" name="Picture 2" descr="combo_box_btn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75900" y="3788902"/>
              <a:ext cx="247650" cy="2342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775848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/>
          <p:nvPr/>
        </p:nvSpPr>
        <p:spPr>
          <a:xfrm>
            <a:off x="9785838" y="228725"/>
            <a:ext cx="1935108" cy="3988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5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로그인/로그아웃 | 회원정보</a:t>
            </a:r>
            <a:endParaRPr sz="105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5887423" y="187402"/>
            <a:ext cx="2919048" cy="399121"/>
            <a:chOff x="6119446" y="215577"/>
            <a:chExt cx="2919048" cy="399121"/>
          </a:xfrm>
        </p:grpSpPr>
        <p:sp>
          <p:nvSpPr>
            <p:cNvPr id="92" name="Google Shape;92;p2"/>
            <p:cNvSpPr/>
            <p:nvPr/>
          </p:nvSpPr>
          <p:spPr>
            <a:xfrm>
              <a:off x="6119446" y="230881"/>
              <a:ext cx="2919048" cy="383817"/>
            </a:xfrm>
            <a:prstGeom prst="rect">
              <a:avLst/>
            </a:prstGeom>
            <a:solidFill>
              <a:srgbClr val="1E4E79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6184723" y="279978"/>
              <a:ext cx="2764741" cy="274503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1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통합검색</a:t>
              </a:r>
              <a:endParaRPr sz="11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8466331" y="238867"/>
              <a:ext cx="89030" cy="346001"/>
            </a:xfrm>
            <a:prstGeom prst="rect">
              <a:avLst/>
            </a:prstGeom>
            <a:solidFill>
              <a:srgbClr val="1E4E79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5" name="Google Shape;95;p2"/>
            <p:cNvSpPr txBox="1"/>
            <p:nvPr/>
          </p:nvSpPr>
          <p:spPr>
            <a:xfrm>
              <a:off x="8529172" y="215577"/>
              <a:ext cx="446481" cy="3692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</a:t>
              </a:r>
              <a:r>
                <a:rPr lang="en-US" altLang="ko-KR" sz="11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Q</a:t>
              </a:r>
              <a:endParaRPr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aphicFrame>
        <p:nvGraphicFramePr>
          <p:cNvPr id="96" name="Google Shape;96;p2"/>
          <p:cNvGraphicFramePr/>
          <p:nvPr/>
        </p:nvGraphicFramePr>
        <p:xfrm>
          <a:off x="3401980" y="719666"/>
          <a:ext cx="8318964" cy="370850"/>
        </p:xfrm>
        <a:graphic>
          <a:graphicData uri="http://schemas.openxmlformats.org/drawingml/2006/table">
            <a:tbl>
              <a:tblPr firstRow="1" bandRow="1">
                <a:noFill/>
                <a:tableStyleId>{2228B6AE-BDBB-482B-ABC4-57F43FC1D3FC}</a:tableStyleId>
              </a:tblPr>
              <a:tblGrid>
                <a:gridCol w="13864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64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6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86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864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864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/>
                        <a:t>공지사항</a:t>
                      </a:r>
                      <a:endParaRPr sz="12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/>
                        <a:t>자유게시판</a:t>
                      </a:r>
                      <a:endParaRPr sz="12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/>
                        <a:t>자료실</a:t>
                      </a:r>
                      <a:endParaRPr sz="12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/>
                        <a:t>게시판요청</a:t>
                      </a:r>
                      <a:endParaRPr sz="12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/>
                        <a:t>카테고리  게시판</a:t>
                      </a:r>
                      <a:endParaRPr sz="12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 err="1"/>
                        <a:t>QnA</a:t>
                      </a:r>
                      <a:endParaRPr sz="12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0" name="Google Shape;100;p2"/>
          <p:cNvSpPr/>
          <p:nvPr/>
        </p:nvSpPr>
        <p:spPr>
          <a:xfrm>
            <a:off x="188556" y="267337"/>
            <a:ext cx="2997297" cy="3988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아이디 확인 폼</a:t>
            </a:r>
            <a:endParaRPr sz="16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1513" y="34460"/>
            <a:ext cx="1486543" cy="593131"/>
          </a:xfrm>
          <a:prstGeom prst="rect">
            <a:avLst/>
          </a:prstGeom>
        </p:spPr>
      </p:pic>
      <p:sp>
        <p:nvSpPr>
          <p:cNvPr id="14" name="Google Shape;99;p2"/>
          <p:cNvSpPr/>
          <p:nvPr/>
        </p:nvSpPr>
        <p:spPr>
          <a:xfrm>
            <a:off x="200467" y="719666"/>
            <a:ext cx="2985386" cy="5868651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설명</a:t>
            </a:r>
            <a:endParaRPr lang="en-US" altLang="ko-KR" sz="18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아이디 확인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find_id.jsp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login_form.jsp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홈 화면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index.jsp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" name="Google Shape;193;p6"/>
          <p:cNvSpPr/>
          <p:nvPr/>
        </p:nvSpPr>
        <p:spPr>
          <a:xfrm>
            <a:off x="3401981" y="1593805"/>
            <a:ext cx="8318964" cy="489065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" name="Google Shape;126;p3"/>
          <p:cNvSpPr txBox="1"/>
          <p:nvPr/>
        </p:nvSpPr>
        <p:spPr>
          <a:xfrm>
            <a:off x="5698332" y="2861177"/>
            <a:ext cx="3726259" cy="1384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회원님의 아이디는 </a:t>
            </a:r>
            <a:endParaRPr lang="en-US" altLang="ko-KR" sz="2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      TEST       ) </a:t>
            </a:r>
            <a:r>
              <a:rPr lang="ko-KR" altLang="en-US" sz="2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입니다</a:t>
            </a:r>
            <a:r>
              <a:rPr lang="ko-KR" sz="2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2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" name="Google Shape;116;p3"/>
          <p:cNvSpPr/>
          <p:nvPr/>
        </p:nvSpPr>
        <p:spPr>
          <a:xfrm>
            <a:off x="5694839" y="4551553"/>
            <a:ext cx="1506098" cy="3988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</a:t>
            </a: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" name="Google Shape;116;p3"/>
          <p:cNvSpPr/>
          <p:nvPr/>
        </p:nvSpPr>
        <p:spPr>
          <a:xfrm>
            <a:off x="7918493" y="4551553"/>
            <a:ext cx="1506098" cy="3988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홈화면</a:t>
            </a: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4048404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/>
          <p:nvPr/>
        </p:nvSpPr>
        <p:spPr>
          <a:xfrm>
            <a:off x="9785838" y="228725"/>
            <a:ext cx="1935108" cy="3988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5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로그인/로그아웃 | 회원정보</a:t>
            </a:r>
            <a:endParaRPr sz="105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5887423" y="187402"/>
            <a:ext cx="2919048" cy="399121"/>
            <a:chOff x="6119446" y="215577"/>
            <a:chExt cx="2919048" cy="399121"/>
          </a:xfrm>
        </p:grpSpPr>
        <p:sp>
          <p:nvSpPr>
            <p:cNvPr id="92" name="Google Shape;92;p2"/>
            <p:cNvSpPr/>
            <p:nvPr/>
          </p:nvSpPr>
          <p:spPr>
            <a:xfrm>
              <a:off x="6119446" y="230881"/>
              <a:ext cx="2919048" cy="383817"/>
            </a:xfrm>
            <a:prstGeom prst="rect">
              <a:avLst/>
            </a:prstGeom>
            <a:solidFill>
              <a:srgbClr val="1E4E79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6184723" y="279978"/>
              <a:ext cx="2764741" cy="274503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1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통합검색</a:t>
              </a:r>
              <a:endParaRPr sz="11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8466331" y="238867"/>
              <a:ext cx="89030" cy="346001"/>
            </a:xfrm>
            <a:prstGeom prst="rect">
              <a:avLst/>
            </a:prstGeom>
            <a:solidFill>
              <a:srgbClr val="1E4E79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5" name="Google Shape;95;p2"/>
            <p:cNvSpPr txBox="1"/>
            <p:nvPr/>
          </p:nvSpPr>
          <p:spPr>
            <a:xfrm>
              <a:off x="8529172" y="215577"/>
              <a:ext cx="446481" cy="3692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</a:t>
              </a:r>
              <a:r>
                <a:rPr lang="en-US" altLang="ko-KR" sz="11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Q</a:t>
              </a:r>
              <a:endParaRPr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aphicFrame>
        <p:nvGraphicFramePr>
          <p:cNvPr id="96" name="Google Shape;96;p2"/>
          <p:cNvGraphicFramePr/>
          <p:nvPr/>
        </p:nvGraphicFramePr>
        <p:xfrm>
          <a:off x="3401980" y="719666"/>
          <a:ext cx="8318964" cy="370850"/>
        </p:xfrm>
        <a:graphic>
          <a:graphicData uri="http://schemas.openxmlformats.org/drawingml/2006/table">
            <a:tbl>
              <a:tblPr firstRow="1" bandRow="1">
                <a:noFill/>
                <a:tableStyleId>{2228B6AE-BDBB-482B-ABC4-57F43FC1D3FC}</a:tableStyleId>
              </a:tblPr>
              <a:tblGrid>
                <a:gridCol w="13864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64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6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86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864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864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/>
                        <a:t>공지사항</a:t>
                      </a:r>
                      <a:endParaRPr sz="12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/>
                        <a:t>자유게시판</a:t>
                      </a:r>
                      <a:endParaRPr sz="12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/>
                        <a:t>자료실</a:t>
                      </a:r>
                      <a:endParaRPr sz="12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/>
                        <a:t>게시판요청</a:t>
                      </a:r>
                      <a:endParaRPr sz="12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/>
                        <a:t>카테고리  게시판</a:t>
                      </a:r>
                      <a:endParaRPr sz="12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 err="1"/>
                        <a:t>QnA</a:t>
                      </a:r>
                      <a:endParaRPr sz="12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0" name="Google Shape;100;p2"/>
          <p:cNvSpPr/>
          <p:nvPr/>
        </p:nvSpPr>
        <p:spPr>
          <a:xfrm>
            <a:off x="188556" y="267337"/>
            <a:ext cx="2997297" cy="3988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 재설정 폼</a:t>
            </a:r>
            <a:endParaRPr sz="16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1513" y="34460"/>
            <a:ext cx="1486543" cy="593131"/>
          </a:xfrm>
          <a:prstGeom prst="rect">
            <a:avLst/>
          </a:prstGeom>
        </p:spPr>
      </p:pic>
      <p:sp>
        <p:nvSpPr>
          <p:cNvPr id="14" name="Google Shape;99;p2"/>
          <p:cNvSpPr/>
          <p:nvPr/>
        </p:nvSpPr>
        <p:spPr>
          <a:xfrm>
            <a:off x="200467" y="719666"/>
            <a:ext cx="2985386" cy="5868651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설명</a:t>
            </a:r>
            <a:endParaRPr lang="en-US" altLang="ko-KR" sz="18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 재설정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find_pw.jsp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r>
              <a:rPr lang="en-US" altLang="ko-KR" sz="11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4~20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 </a:t>
            </a:r>
          </a:p>
          <a:p>
            <a:pPr lvl="0"/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 확인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비번 일치 확인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1450" indent="-171450">
              <a:buFontTx/>
              <a:buChar char="-"/>
            </a:pP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 변경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r>
              <a:rPr lang="ko-KR" altLang="en-US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성공시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alert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창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(‘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 변경이 완료되었습니다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.’)</a:t>
            </a:r>
          </a:p>
          <a:p>
            <a:pPr marL="171450" lvl="0" indent="-171450">
              <a:buFontTx/>
              <a:buChar char="-"/>
            </a:pP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 변경 처리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member_pw_proc.jsp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1450" indent="-171450">
              <a:buFontTx/>
              <a:buChar char="-"/>
            </a:pP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 폼으로 이동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login_form.jsp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" name="Google Shape;193;p6"/>
          <p:cNvSpPr/>
          <p:nvPr/>
        </p:nvSpPr>
        <p:spPr>
          <a:xfrm>
            <a:off x="3392144" y="1416905"/>
            <a:ext cx="8328800" cy="517141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" name="Google Shape;126;p3"/>
          <p:cNvSpPr txBox="1"/>
          <p:nvPr/>
        </p:nvSpPr>
        <p:spPr>
          <a:xfrm>
            <a:off x="4732730" y="1948914"/>
            <a:ext cx="5557219" cy="95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 </a:t>
            </a:r>
            <a:r>
              <a:rPr lang="ko-KR" altLang="en-US" sz="2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닉네임</a:t>
            </a:r>
            <a:r>
              <a:rPr lang="en-US" altLang="ko-KR" sz="2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) </a:t>
            </a:r>
            <a:r>
              <a:rPr lang="ko-KR" altLang="en-US" sz="2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님의 비밀번호를 재설정 부탁드립니다</a:t>
            </a:r>
            <a:r>
              <a:rPr lang="en-US" altLang="ko-KR" sz="2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2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Google Shape;116;p3"/>
          <p:cNvSpPr/>
          <p:nvPr/>
        </p:nvSpPr>
        <p:spPr>
          <a:xfrm>
            <a:off x="6530409" y="5171581"/>
            <a:ext cx="1525386" cy="3988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 변경</a:t>
            </a: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" name="Google Shape;117;p3"/>
          <p:cNvSpPr/>
          <p:nvPr/>
        </p:nvSpPr>
        <p:spPr>
          <a:xfrm>
            <a:off x="4873405" y="3096227"/>
            <a:ext cx="1525386" cy="3988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" name="Google Shape;127;p3"/>
          <p:cNvSpPr/>
          <p:nvPr/>
        </p:nvSpPr>
        <p:spPr>
          <a:xfrm>
            <a:off x="4873405" y="3673668"/>
            <a:ext cx="1525386" cy="3988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 확인</a:t>
            </a: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" name="Google Shape;128;p3"/>
          <p:cNvSpPr/>
          <p:nvPr/>
        </p:nvSpPr>
        <p:spPr>
          <a:xfrm>
            <a:off x="6517248" y="3200893"/>
            <a:ext cx="3164378" cy="24143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" name="Google Shape;129;p3"/>
          <p:cNvSpPr/>
          <p:nvPr/>
        </p:nvSpPr>
        <p:spPr>
          <a:xfrm>
            <a:off x="6530409" y="3740524"/>
            <a:ext cx="3164378" cy="24143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" name="Google Shape;131;p3"/>
          <p:cNvSpPr/>
          <p:nvPr/>
        </p:nvSpPr>
        <p:spPr>
          <a:xfrm>
            <a:off x="5044509" y="4360818"/>
            <a:ext cx="4735486" cy="24143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 불가능한 비밀번호 입니다. </a:t>
            </a:r>
            <a:r>
              <a:rPr lang="ko-KR"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/ </a:t>
            </a:r>
            <a:r>
              <a:rPr lang="ko-KR" sz="1100" dirty="0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 가능한 비밀번호 입니다.</a:t>
            </a:r>
            <a:endParaRPr sz="1100" dirty="0">
              <a:solidFill>
                <a:srgbClr val="0070C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945086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/>
          <p:nvPr/>
        </p:nvSpPr>
        <p:spPr>
          <a:xfrm>
            <a:off x="9785838" y="228725"/>
            <a:ext cx="1935108" cy="3988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5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로그인/로그아웃 | 회원정보</a:t>
            </a:r>
            <a:endParaRPr sz="105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5887423" y="187402"/>
            <a:ext cx="2919048" cy="399121"/>
            <a:chOff x="6119446" y="215577"/>
            <a:chExt cx="2919048" cy="399121"/>
          </a:xfrm>
        </p:grpSpPr>
        <p:sp>
          <p:nvSpPr>
            <p:cNvPr id="92" name="Google Shape;92;p2"/>
            <p:cNvSpPr/>
            <p:nvPr/>
          </p:nvSpPr>
          <p:spPr>
            <a:xfrm>
              <a:off x="6119446" y="230881"/>
              <a:ext cx="2919048" cy="383817"/>
            </a:xfrm>
            <a:prstGeom prst="rect">
              <a:avLst/>
            </a:prstGeom>
            <a:solidFill>
              <a:srgbClr val="1E4E79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6184723" y="279978"/>
              <a:ext cx="2764741" cy="274503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1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통합검색</a:t>
              </a:r>
              <a:endParaRPr sz="11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8466331" y="238867"/>
              <a:ext cx="89030" cy="346001"/>
            </a:xfrm>
            <a:prstGeom prst="rect">
              <a:avLst/>
            </a:prstGeom>
            <a:solidFill>
              <a:srgbClr val="1E4E79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5" name="Google Shape;95;p2"/>
            <p:cNvSpPr txBox="1"/>
            <p:nvPr/>
          </p:nvSpPr>
          <p:spPr>
            <a:xfrm>
              <a:off x="8529172" y="215577"/>
              <a:ext cx="446481" cy="3692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</a:t>
              </a:r>
              <a:r>
                <a:rPr lang="en-US" altLang="ko-KR" sz="11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Q</a:t>
              </a:r>
              <a:endParaRPr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aphicFrame>
        <p:nvGraphicFramePr>
          <p:cNvPr id="96" name="Google Shape;96;p2"/>
          <p:cNvGraphicFramePr/>
          <p:nvPr/>
        </p:nvGraphicFramePr>
        <p:xfrm>
          <a:off x="3401980" y="719666"/>
          <a:ext cx="8318964" cy="370850"/>
        </p:xfrm>
        <a:graphic>
          <a:graphicData uri="http://schemas.openxmlformats.org/drawingml/2006/table">
            <a:tbl>
              <a:tblPr firstRow="1" bandRow="1">
                <a:noFill/>
                <a:tableStyleId>{2228B6AE-BDBB-482B-ABC4-57F43FC1D3FC}</a:tableStyleId>
              </a:tblPr>
              <a:tblGrid>
                <a:gridCol w="13864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64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6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86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864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864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/>
                        <a:t>공지사항</a:t>
                      </a:r>
                      <a:endParaRPr sz="12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/>
                        <a:t>자유게시판</a:t>
                      </a:r>
                      <a:endParaRPr sz="12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/>
                        <a:t>자료실</a:t>
                      </a:r>
                      <a:endParaRPr sz="12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/>
                        <a:t>게시판요청</a:t>
                      </a:r>
                      <a:endParaRPr sz="12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/>
                        <a:t>카테고리  게시판</a:t>
                      </a:r>
                      <a:endParaRPr sz="12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 err="1"/>
                        <a:t>QnA</a:t>
                      </a:r>
                      <a:endParaRPr sz="12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0" name="Google Shape;100;p2"/>
          <p:cNvSpPr/>
          <p:nvPr/>
        </p:nvSpPr>
        <p:spPr>
          <a:xfrm>
            <a:off x="188556" y="267337"/>
            <a:ext cx="2997297" cy="3988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회원정보 확인 폼</a:t>
            </a:r>
            <a:endParaRPr sz="16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1513" y="34460"/>
            <a:ext cx="1486543" cy="593131"/>
          </a:xfrm>
          <a:prstGeom prst="rect">
            <a:avLst/>
          </a:prstGeom>
        </p:spPr>
      </p:pic>
      <p:sp>
        <p:nvSpPr>
          <p:cNvPr id="14" name="Google Shape;99;p2"/>
          <p:cNvSpPr/>
          <p:nvPr/>
        </p:nvSpPr>
        <p:spPr>
          <a:xfrm>
            <a:off x="200467" y="719666"/>
            <a:ext cx="2985386" cy="5868651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설명</a:t>
            </a:r>
            <a:endParaRPr lang="en-US" altLang="ko-KR" sz="18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회원정보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member_info.jsp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이메일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아이디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닉네임 정보 표시되어 있음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닉네임만 바로 수정 가능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</a:t>
            </a:r>
          </a:p>
          <a:p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닉네임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2~20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중복검사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</a:p>
          <a:p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 변경 폼 이동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change_pw.jsp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닉네임 변경 처리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member_nick_proc.jsp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초기화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닉네임 칸 지움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수정완료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r>
              <a:rPr lang="ko-KR" altLang="en-US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성공시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alert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창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(‘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변경이 완료되었습니다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.’) 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그후 </a:t>
            </a:r>
            <a:r>
              <a:rPr lang="ko-KR" altLang="en-US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홈화면으로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이동 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index.jsp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166;p5"/>
          <p:cNvSpPr/>
          <p:nvPr/>
        </p:nvSpPr>
        <p:spPr>
          <a:xfrm>
            <a:off x="3421513" y="1135168"/>
            <a:ext cx="8321040" cy="545314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AEABA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아이디		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		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 확인		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닉네임		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이메일		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이메일 수집 동의		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생년월일		</a:t>
            </a:r>
            <a:endParaRPr dirty="0"/>
          </a:p>
        </p:txBody>
      </p:sp>
      <p:sp>
        <p:nvSpPr>
          <p:cNvPr id="26" name="Google Shape;167;p5"/>
          <p:cNvSpPr/>
          <p:nvPr/>
        </p:nvSpPr>
        <p:spPr>
          <a:xfrm>
            <a:off x="6128691" y="5847547"/>
            <a:ext cx="1737360" cy="3988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수정완료</a:t>
            </a: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" name="Google Shape;169;p5"/>
          <p:cNvSpPr/>
          <p:nvPr/>
        </p:nvSpPr>
        <p:spPr>
          <a:xfrm>
            <a:off x="4471687" y="1861936"/>
            <a:ext cx="1525386" cy="3988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이메일</a:t>
            </a: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" name="Google Shape;170;p5"/>
          <p:cNvSpPr/>
          <p:nvPr/>
        </p:nvSpPr>
        <p:spPr>
          <a:xfrm>
            <a:off x="4471687" y="4774297"/>
            <a:ext cx="1525386" cy="3988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</a:t>
            </a:r>
            <a:r>
              <a:rPr lang="en-US" alt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변경</a:t>
            </a:r>
            <a:r>
              <a:rPr 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" name="Google Shape;171;p5"/>
          <p:cNvSpPr/>
          <p:nvPr/>
        </p:nvSpPr>
        <p:spPr>
          <a:xfrm>
            <a:off x="6098905" y="1977432"/>
            <a:ext cx="2856808" cy="24143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i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test@naver.com</a:t>
            </a:r>
            <a:endParaRPr sz="1200" i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" name="Google Shape;177;p5"/>
          <p:cNvSpPr/>
          <p:nvPr/>
        </p:nvSpPr>
        <p:spPr>
          <a:xfrm>
            <a:off x="4471687" y="3295056"/>
            <a:ext cx="1525386" cy="3988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닉네임</a:t>
            </a: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" name="Google Shape;178;p5"/>
          <p:cNvSpPr/>
          <p:nvPr/>
        </p:nvSpPr>
        <p:spPr>
          <a:xfrm>
            <a:off x="6091977" y="3384589"/>
            <a:ext cx="1343892" cy="24143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test1</a:t>
            </a:r>
            <a:endParaRPr sz="12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" name="Google Shape;180;p5"/>
          <p:cNvSpPr/>
          <p:nvPr/>
        </p:nvSpPr>
        <p:spPr>
          <a:xfrm>
            <a:off x="8008756" y="5842046"/>
            <a:ext cx="1154778" cy="3988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초기화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" name="Google Shape;181;p5"/>
          <p:cNvSpPr/>
          <p:nvPr/>
        </p:nvSpPr>
        <p:spPr>
          <a:xfrm>
            <a:off x="10641598" y="5966524"/>
            <a:ext cx="811740" cy="21545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회원탈퇴</a:t>
            </a:r>
            <a:endParaRPr sz="9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" name="Google Shape;169;p5"/>
          <p:cNvSpPr/>
          <p:nvPr/>
        </p:nvSpPr>
        <p:spPr>
          <a:xfrm>
            <a:off x="4471687" y="2439377"/>
            <a:ext cx="1525386" cy="3988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아이디</a:t>
            </a: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" name="Google Shape;171;p5"/>
          <p:cNvSpPr/>
          <p:nvPr/>
        </p:nvSpPr>
        <p:spPr>
          <a:xfrm>
            <a:off x="6098905" y="2513240"/>
            <a:ext cx="2856808" cy="24143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i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test</a:t>
            </a:r>
            <a:endParaRPr sz="1200" i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" name="Google Shape;296;p10"/>
          <p:cNvSpPr/>
          <p:nvPr/>
        </p:nvSpPr>
        <p:spPr>
          <a:xfrm>
            <a:off x="7308181" y="3282852"/>
            <a:ext cx="1401150" cy="295635"/>
          </a:xfrm>
          <a:prstGeom prst="rect">
            <a:avLst/>
          </a:prstGeom>
          <a:solidFill>
            <a:srgbClr val="C4E0B2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닉네임 수정 가능</a:t>
            </a: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" name="Google Shape;296;p10"/>
          <p:cNvSpPr/>
          <p:nvPr/>
        </p:nvSpPr>
        <p:spPr>
          <a:xfrm>
            <a:off x="5774814" y="5066027"/>
            <a:ext cx="2157277" cy="295635"/>
          </a:xfrm>
          <a:prstGeom prst="rect">
            <a:avLst/>
          </a:prstGeom>
          <a:solidFill>
            <a:srgbClr val="C4E0B2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 변경 폼으로 이동</a:t>
            </a: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" name="Google Shape;131;p3"/>
          <p:cNvSpPr/>
          <p:nvPr/>
        </p:nvSpPr>
        <p:spPr>
          <a:xfrm>
            <a:off x="5997073" y="3727764"/>
            <a:ext cx="4735486" cy="24143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 불가능한 </a:t>
            </a:r>
            <a:r>
              <a:rPr lang="ko-KR" altLang="en-US" sz="1100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닉네임</a:t>
            </a:r>
            <a:r>
              <a:rPr lang="ko-KR" sz="1100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입니다. </a:t>
            </a:r>
            <a:r>
              <a:rPr lang="ko-KR"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/ </a:t>
            </a:r>
            <a:r>
              <a:rPr lang="ko-KR" sz="1100" dirty="0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 가능한 </a:t>
            </a:r>
            <a:r>
              <a:rPr lang="ko-KR" altLang="en-US" sz="1100" dirty="0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닉네임</a:t>
            </a:r>
            <a:r>
              <a:rPr lang="ko-KR" sz="1100" dirty="0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 입니다.</a:t>
            </a:r>
            <a:endParaRPr sz="1100" dirty="0">
              <a:solidFill>
                <a:srgbClr val="0070C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" name="Google Shape;296;p10"/>
          <p:cNvSpPr/>
          <p:nvPr/>
        </p:nvSpPr>
        <p:spPr>
          <a:xfrm>
            <a:off x="5462806" y="6121729"/>
            <a:ext cx="1156282" cy="295635"/>
          </a:xfrm>
          <a:prstGeom prst="rect">
            <a:avLst/>
          </a:prstGeom>
          <a:solidFill>
            <a:srgbClr val="C4E0B2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홈화면</a:t>
            </a:r>
            <a:r>
              <a:rPr lang="ko-KR" alt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이동</a:t>
            </a: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" name="Google Shape;177;p5"/>
          <p:cNvSpPr/>
          <p:nvPr/>
        </p:nvSpPr>
        <p:spPr>
          <a:xfrm>
            <a:off x="4471687" y="4135045"/>
            <a:ext cx="1525386" cy="3988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 가입일</a:t>
            </a: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" name="Google Shape;296;p10"/>
          <p:cNvSpPr/>
          <p:nvPr/>
        </p:nvSpPr>
        <p:spPr>
          <a:xfrm>
            <a:off x="9085263" y="1977433"/>
            <a:ext cx="1395168" cy="757580"/>
          </a:xfrm>
          <a:prstGeom prst="rect">
            <a:avLst/>
          </a:prstGeom>
          <a:solidFill>
            <a:srgbClr val="C4E0B2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변경 불가능</a:t>
            </a: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7025231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1382</TotalTime>
  <Words>3645</Words>
  <Application>Microsoft Office PowerPoint</Application>
  <PresentationFormat>와이드스크린</PresentationFormat>
  <Paragraphs>1544</Paragraphs>
  <Slides>33</Slides>
  <Notes>33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41" baseType="lpstr">
      <vt:lpstr>궁서체</vt:lpstr>
      <vt:lpstr>돋움</vt:lpstr>
      <vt:lpstr>Malgun Gothic</vt:lpstr>
      <vt:lpstr>Malgun Gothic</vt:lpstr>
      <vt:lpstr>바탕</vt:lpstr>
      <vt:lpstr>휴먼둥근헤드라인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412</cp:revision>
  <dcterms:created xsi:type="dcterms:W3CDTF">2023-06-08T00:49:23Z</dcterms:created>
  <dcterms:modified xsi:type="dcterms:W3CDTF">2023-06-12T09:10:13Z</dcterms:modified>
</cp:coreProperties>
</file>