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4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10" r:id="rId5"/>
    <p:sldMasterId id="2147484341" r:id="rId6"/>
    <p:sldMasterId id="2147484366" r:id="rId7"/>
    <p:sldMasterId id="2147484390" r:id="rId8"/>
  </p:sldMasterIdLst>
  <p:notesMasterIdLst>
    <p:notesMasterId r:id="rId21"/>
  </p:notesMasterIdLst>
  <p:handoutMasterIdLst>
    <p:handoutMasterId r:id="rId22"/>
  </p:handoutMasterIdLst>
  <p:sldIdLst>
    <p:sldId id="1410" r:id="rId9"/>
    <p:sldId id="1453" r:id="rId10"/>
    <p:sldId id="1415" r:id="rId11"/>
    <p:sldId id="1416" r:id="rId12"/>
    <p:sldId id="1417" r:id="rId13"/>
    <p:sldId id="1418" r:id="rId14"/>
    <p:sldId id="1419" r:id="rId15"/>
    <p:sldId id="1428" r:id="rId16"/>
    <p:sldId id="1429" r:id="rId17"/>
    <p:sldId id="1430" r:id="rId18"/>
    <p:sldId id="1434" r:id="rId19"/>
    <p:sldId id="1448" r:id="rId2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2016 Template Light" id="{A073DAE3-B461-442F-A3D3-6642BD875E45}">
          <p14:sldIdLst>
            <p14:sldId id="1410"/>
            <p14:sldId id="1453"/>
            <p14:sldId id="1415"/>
            <p14:sldId id="1416"/>
            <p14:sldId id="1417"/>
            <p14:sldId id="1418"/>
            <p14:sldId id="1419"/>
            <p14:sldId id="1428"/>
            <p14:sldId id="1429"/>
            <p14:sldId id="1430"/>
            <p14:sldId id="1434"/>
            <p14:sldId id="1448"/>
          </p14:sldIdLst>
        </p14:section>
        <p14:section name="Microsoft 2016 Template Dark" id="{361DECE0-D7F3-4586-A791-C8E5092BB79E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Frank Weigel" initials="FW" lastIdx="1" clrIdx="4">
    <p:extLst>
      <p:ext uri="{19B8F6BF-5375-455C-9EA6-DF929625EA0E}">
        <p15:presenceInfo xmlns:p15="http://schemas.microsoft.com/office/powerpoint/2012/main" userId="Frank Weig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FFFFFF"/>
    <a:srgbClr val="BAD80A"/>
    <a:srgbClr val="A80000"/>
    <a:srgbClr val="5C2D91"/>
    <a:srgbClr val="0078D7"/>
    <a:srgbClr val="107C10"/>
    <a:srgbClr val="000000"/>
    <a:srgbClr val="D83B01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6215" autoAdjust="0"/>
  </p:normalViewPr>
  <p:slideViewPr>
    <p:cSldViewPr>
      <p:cViewPr varScale="1">
        <p:scale>
          <a:sx n="110" d="100"/>
          <a:sy n="110" d="100"/>
        </p:scale>
        <p:origin x="12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3894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commentAuthors" Target="commentAuthor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10/10/2019 4:42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10/10/2019 4:42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10/10/2019 4:42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35460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10/10/2019 4:42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89992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10/10/2019 4:42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16054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06D019-A458-4E87-ACC4-E001A88BB1A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99081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06D019-A458-4E87-ACC4-E001A88BB1A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93075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10/10/2019 4:42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0252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333038" y="296863"/>
            <a:ext cx="18288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728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510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51090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36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3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080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379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/>
          <a:srcRect r="40044"/>
          <a:stretch/>
        </p:blipFill>
        <p:spPr>
          <a:xfrm>
            <a:off x="-246501" y="1965643"/>
            <a:ext cx="4736205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4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5897245"/>
            <a:ext cx="12435840" cy="109728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0840" y="6294142"/>
            <a:ext cx="1456418" cy="31089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333038" y="296863"/>
            <a:ext cx="18288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1783565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065595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5945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238344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707770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6291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331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92519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2357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26104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5362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50853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39976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029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650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012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56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04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50837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6959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8100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6698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3401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478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527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3588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755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996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6698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88525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674993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1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7650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5005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860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538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5388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81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01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00704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16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75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8175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6630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48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37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90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48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78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0730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3672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46113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9263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30111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51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634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220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91091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58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49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98377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3671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986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4785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7197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2784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2561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309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8672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5299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0597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19686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598287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20342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9964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0631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83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81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Relationship Id="rId2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1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86.xml"/><Relationship Id="rId21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99.xml"/><Relationship Id="rId20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Relationship Id="rId2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295" r:id="rId2"/>
    <p:sldLayoutId id="2147484240" r:id="rId3"/>
    <p:sldLayoutId id="2147484296" r:id="rId4"/>
    <p:sldLayoutId id="2147484241" r:id="rId5"/>
    <p:sldLayoutId id="2147484297" r:id="rId6"/>
    <p:sldLayoutId id="2147484244" r:id="rId7"/>
    <p:sldLayoutId id="2147484298" r:id="rId8"/>
    <p:sldLayoutId id="2147484245" r:id="rId9"/>
    <p:sldLayoutId id="2147484247" r:id="rId10"/>
    <p:sldLayoutId id="2147484331" r:id="rId11"/>
    <p:sldLayoutId id="2147484249" r:id="rId12"/>
    <p:sldLayoutId id="2147484301" r:id="rId13"/>
    <p:sldLayoutId id="2147484251" r:id="rId14"/>
    <p:sldLayoutId id="2147484252" r:id="rId15"/>
    <p:sldLayoutId id="2147484254" r:id="rId16"/>
    <p:sldLayoutId id="2147484365" r:id="rId17"/>
    <p:sldLayoutId id="2147484257" r:id="rId18"/>
    <p:sldLayoutId id="2147484258" r:id="rId19"/>
    <p:sldLayoutId id="2147484260" r:id="rId20"/>
    <p:sldLayoutId id="2147484299" r:id="rId21"/>
    <p:sldLayoutId id="2147484263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19" name="Group 18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25" name="Rectangle 24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27" name="Rectangle 26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28" name="Rectangle 27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29" name="Rectangle 28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  <p:sp>
            <p:nvSpPr>
              <p:cNvPr id="30" name="Rectangle 29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0" name="TextBox 19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21" name="TextBox 20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Green </a:t>
              </a:r>
            </a:p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0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R:168 G:216 B:10</a:t>
              </a:r>
            </a:p>
          </p:txBody>
        </p:sp>
        <p:sp>
          <p:nvSpPr>
            <p:cNvPr id="31" name="Rectangle 30"/>
            <p:cNvSpPr/>
            <p:nvPr userDrawn="1"/>
          </p:nvSpPr>
          <p:spPr bwMode="auto">
            <a:xfrm rot="5400000">
              <a:off x="12328888" y="4270558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9032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32" r:id="rId8"/>
    <p:sldLayoutId id="2147484333" r:id="rId9"/>
    <p:sldLayoutId id="2147484334" r:id="rId10"/>
    <p:sldLayoutId id="2147484335" r:id="rId11"/>
    <p:sldLayoutId id="2147484336" r:id="rId12"/>
    <p:sldLayoutId id="2147484323" r:id="rId13"/>
    <p:sldLayoutId id="2147484364" r:id="rId14"/>
    <p:sldLayoutId id="2147484324" r:id="rId15"/>
    <p:sldLayoutId id="2147484325" r:id="rId16"/>
    <p:sldLayoutId id="2147484326" r:id="rId17"/>
    <p:sldLayoutId id="2147484327" r:id="rId18"/>
    <p:sldLayoutId id="2147484328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255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44" r:id="rId2"/>
    <p:sldLayoutId id="2147484345" r:id="rId3"/>
    <p:sldLayoutId id="2147484346" r:id="rId4"/>
    <p:sldLayoutId id="2147484347" r:id="rId5"/>
    <p:sldLayoutId id="2147484348" r:id="rId6"/>
    <p:sldLayoutId id="2147484349" r:id="rId7"/>
    <p:sldLayoutId id="2147484350" r:id="rId8"/>
    <p:sldLayoutId id="2147484351" r:id="rId9"/>
    <p:sldLayoutId id="2147484352" r:id="rId10"/>
    <p:sldLayoutId id="2147484353" r:id="rId11"/>
    <p:sldLayoutId id="2147484354" r:id="rId12"/>
    <p:sldLayoutId id="2147484355" r:id="rId13"/>
    <p:sldLayoutId id="2147484356" r:id="rId14"/>
    <p:sldLayoutId id="2147484357" r:id="rId15"/>
    <p:sldLayoutId id="2147484358" r:id="rId16"/>
    <p:sldLayoutId id="2147484359" r:id="rId17"/>
    <p:sldLayoutId id="2147484360" r:id="rId18"/>
    <p:sldLayoutId id="2147484361" r:id="rId19"/>
    <p:sldLayoutId id="2147484362" r:id="rId20"/>
    <p:sldLayoutId id="21474843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08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  <p:sldLayoutId id="2147484378" r:id="rId12"/>
    <p:sldLayoutId id="2147484379" r:id="rId13"/>
    <p:sldLayoutId id="2147484380" r:id="rId14"/>
    <p:sldLayoutId id="2147484381" r:id="rId15"/>
    <p:sldLayoutId id="2147484382" r:id="rId16"/>
    <p:sldLayoutId id="2147484383" r:id="rId17"/>
    <p:sldLayoutId id="2147484384" r:id="rId18"/>
    <p:sldLayoutId id="2147484385" r:id="rId19"/>
    <p:sldLayoutId id="2147484386" r:id="rId20"/>
    <p:sldLayoutId id="2147484387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4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  <p:sldLayoutId id="2147484402" r:id="rId12"/>
    <p:sldLayoutId id="2147484403" r:id="rId13"/>
    <p:sldLayoutId id="2147484404" r:id="rId14"/>
    <p:sldLayoutId id="2147484405" r:id="rId15"/>
    <p:sldLayoutId id="2147484406" r:id="rId16"/>
    <p:sldLayoutId id="2147484407" r:id="rId17"/>
    <p:sldLayoutId id="2147484408" r:id="rId18"/>
    <p:sldLayoutId id="2147484409" r:id="rId19"/>
    <p:sldLayoutId id="2147484410" r:id="rId20"/>
    <p:sldLayoutId id="2147484411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Relationship Id="rId8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8D1C579C-F328-42BA-8F2E-FD881A51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36" y="2201862"/>
            <a:ext cx="9143936" cy="1828786"/>
          </a:xfrm>
        </p:spPr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Build business applications with Power Apps, Microsoft Flow, and Office 365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A57E463-BC1B-487C-9487-B076CE3F16C2}"/>
              </a:ext>
            </a:extLst>
          </p:cNvPr>
          <p:cNvSpPr txBox="1">
            <a:spLocks/>
          </p:cNvSpPr>
          <p:nvPr/>
        </p:nvSpPr>
        <p:spPr bwMode="white">
          <a:xfrm>
            <a:off x="5684837" y="4061899"/>
            <a:ext cx="4952935" cy="1828007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ShivaPrasad Pola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Developer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917985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your services to PowerApps &amp;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49"/>
            <a:ext cx="6476999" cy="5781675"/>
          </a:xfrm>
        </p:spPr>
        <p:txBody>
          <a:bodyPr>
            <a:normAutofit fontScale="92500"/>
          </a:bodyPr>
          <a:lstStyle/>
          <a:p>
            <a:r>
              <a:rPr lang="en-US" dirty="0"/>
              <a:t>PowerApps &amp; Flow are fully metadata-driven and extensible so you can connect to any of your own services</a:t>
            </a:r>
          </a:p>
          <a:p>
            <a:pPr lvl="1"/>
            <a:r>
              <a:rPr lang="en-US" dirty="0"/>
              <a:t>Even connect to 3</a:t>
            </a:r>
            <a:r>
              <a:rPr lang="en-US" baseline="30000" dirty="0"/>
              <a:t>rd</a:t>
            </a:r>
            <a:r>
              <a:rPr lang="en-US" dirty="0"/>
              <a:t> party services you consume</a:t>
            </a:r>
          </a:p>
          <a:p>
            <a:r>
              <a:rPr lang="en-US" dirty="0"/>
              <a:t>Custom APIs within an organization</a:t>
            </a:r>
          </a:p>
          <a:p>
            <a:pPr lvl="1"/>
            <a:r>
              <a:rPr lang="en-US" dirty="0"/>
              <a:t>Scoped to a company so that you can build something that’s unique to that organization</a:t>
            </a:r>
          </a:p>
          <a:p>
            <a:r>
              <a:rPr lang="en-US" dirty="0"/>
              <a:t>Leverage Azure functions within your apps &amp; flows</a:t>
            </a:r>
          </a:p>
          <a:p>
            <a:r>
              <a:rPr lang="en-US" sz="21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Via custom APIs.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354" t="16742" r="58751" b="25205"/>
          <a:stretch/>
        </p:blipFill>
        <p:spPr>
          <a:xfrm>
            <a:off x="7666037" y="1223304"/>
            <a:ext cx="4180562" cy="50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254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just saw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518295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5C2D91"/>
                </a:solidFill>
              </a:rPr>
              <a:t>PowerApps</a:t>
            </a:r>
            <a:endParaRPr lang="en-US" b="1" dirty="0">
              <a:solidFill>
                <a:srgbClr val="5C2D9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Customized navigation across screens</a:t>
            </a:r>
          </a:p>
          <a:p>
            <a:r>
              <a:rPr lang="en-US" sz="2400" dirty="0">
                <a:solidFill>
                  <a:schemeClr val="tx1"/>
                </a:solidFill>
              </a:rPr>
              <a:t>Custom APIs to connect to external APIs &amp; Azure functions</a:t>
            </a:r>
          </a:p>
          <a:p>
            <a:r>
              <a:rPr lang="en-US" sz="2400" dirty="0">
                <a:solidFill>
                  <a:schemeClr val="tx1"/>
                </a:solidFill>
              </a:rPr>
              <a:t>Mobile, cross-platform on iOS, Android, and Windows Phone*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Integration with SharePoint mobile*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421038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8D7"/>
                </a:solidFill>
              </a:rPr>
              <a:t>Flow</a:t>
            </a:r>
          </a:p>
          <a:p>
            <a:r>
              <a:rPr lang="en-US" sz="2400" dirty="0">
                <a:solidFill>
                  <a:schemeClr val="tx1"/>
                </a:solidFill>
              </a:rPr>
              <a:t>Flow embedded in </a:t>
            </a:r>
            <a:r>
              <a:rPr lang="en-US" sz="2400" dirty="0" err="1">
                <a:solidFill>
                  <a:schemeClr val="tx1"/>
                </a:solidFill>
              </a:rPr>
              <a:t>PowerApps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Nested conditional logic</a:t>
            </a:r>
          </a:p>
          <a:p>
            <a:r>
              <a:rPr lang="en-US" sz="2400" dirty="0">
                <a:solidFill>
                  <a:schemeClr val="tx1"/>
                </a:solidFill>
              </a:rPr>
              <a:t>Access to org hierarchy w/Microsoft Graph</a:t>
            </a:r>
          </a:p>
          <a:p>
            <a:r>
              <a:rPr lang="en-US" sz="2400" dirty="0">
                <a:solidFill>
                  <a:schemeClr val="tx1"/>
                </a:solidFill>
              </a:rPr>
              <a:t>Easy approvals over email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Connectivity to external data sources (Wunderlist and </a:t>
            </a:r>
            <a:r>
              <a:rPr lang="en-US" sz="2400" dirty="0" err="1">
                <a:solidFill>
                  <a:schemeClr val="tx1"/>
                </a:solidFill>
              </a:rPr>
              <a:t>Twilio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004205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1209973"/>
            <a:ext cx="10439399" cy="3176254"/>
          </a:xfrm>
        </p:spPr>
        <p:txBody>
          <a:bodyPr/>
          <a:lstStyle/>
          <a:p>
            <a:r>
              <a:rPr lang="en-US" dirty="0"/>
              <a:t> Demo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Questions &amp; Answers</a:t>
            </a:r>
          </a:p>
        </p:txBody>
      </p:sp>
    </p:spTree>
    <p:extLst>
      <p:ext uri="{BB962C8B-B14F-4D97-AF65-F5344CB8AC3E}">
        <p14:creationId xmlns:p14="http://schemas.microsoft.com/office/powerpoint/2010/main" val="377814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3221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Introduction to PowerApps and Flow</a:t>
            </a:r>
          </a:p>
          <a:p>
            <a:pPr lvl="1"/>
            <a:r>
              <a:rPr lang="en-US" dirty="0"/>
              <a:t>	What are Microsoft Flow and Microsoft PowerApps?</a:t>
            </a:r>
          </a:p>
          <a:p>
            <a:pPr lvl="1"/>
            <a:r>
              <a:rPr lang="en-US" dirty="0"/>
              <a:t>	Microsoft’s Business Application Platform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PowerApps and Flow with </a:t>
            </a:r>
            <a:r>
              <a:rPr lang="en-US" sz="3600" dirty="0">
                <a:gradFill>
                  <a:gsLst>
                    <a:gs pos="1250">
                      <a:srgbClr val="D83B01"/>
                    </a:gs>
                    <a:gs pos="99000">
                      <a:srgbClr val="D83B01"/>
                    </a:gs>
                  </a:gsLst>
                  <a:lin ang="5400000" scaled="0"/>
                </a:gradFill>
              </a:rPr>
              <a:t>Connectors, Custom APIs, Gateways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PowerApps and Flow with SharePoint Modern Lists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gradFill>
                <a:gsLst>
                  <a:gs pos="1250">
                    <a:srgbClr val="D83B01"/>
                  </a:gs>
                  <a:gs pos="99000">
                    <a:srgbClr val="D83B01"/>
                  </a:gs>
                </a:gsLst>
                <a:lin ang="5400000" scaled="0"/>
              </a:gra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gradFill>
                <a:gsLst>
                  <a:gs pos="1250">
                    <a:srgbClr val="D83B01"/>
                  </a:gs>
                  <a:gs pos="99000">
                    <a:srgbClr val="D83B0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756648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PowerApps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805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6078974" y="2841837"/>
            <a:ext cx="5397063" cy="4084425"/>
            <a:chOff x="670159" y="978944"/>
            <a:chExt cx="6005279" cy="4880287"/>
          </a:xfrm>
        </p:grpSpPr>
        <p:grpSp>
          <p:nvGrpSpPr>
            <p:cNvPr id="64" name="Group 63"/>
            <p:cNvGrpSpPr/>
            <p:nvPr/>
          </p:nvGrpSpPr>
          <p:grpSpPr>
            <a:xfrm>
              <a:off x="670159" y="978944"/>
              <a:ext cx="6005279" cy="4880287"/>
              <a:chOff x="670159" y="1592261"/>
              <a:chExt cx="6005279" cy="4880287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674293" y="1592261"/>
                <a:ext cx="6001145" cy="3873253"/>
                <a:chOff x="379241" y="1263797"/>
                <a:chExt cx="6847645" cy="4419600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379241" y="1263797"/>
                  <a:ext cx="6847645" cy="4419600"/>
                  <a:chOff x="2194749" y="2049462"/>
                  <a:chExt cx="6070876" cy="3918259"/>
                </a:xfrm>
              </p:grpSpPr>
              <p:pic>
                <p:nvPicPr>
                  <p:cNvPr id="74" name="Picture 2" descr="Azure Blob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94749" y="2049462"/>
                    <a:ext cx="857249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5" name="Picture 6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65651" y="2049462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6" name="Picture 8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94749" y="3069798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7" name="Picture 10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237474" y="2049462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8" name="Picture 12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22925" y="2049462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9" name="Picture 78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408375" y="2049462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0" name="Picture 16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237474" y="3069798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1" name="Picture 18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22923" y="3069798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4280199" y="3069800"/>
                    <a:ext cx="857249" cy="857249"/>
                    <a:chOff x="2211902" y="3040062"/>
                    <a:chExt cx="857249" cy="857249"/>
                  </a:xfrm>
                </p:grpSpPr>
                <p:sp>
                  <p:nvSpPr>
                    <p:cNvPr id="97" name="Rectangle 96"/>
                    <p:cNvSpPr/>
                    <p:nvPr/>
                  </p:nvSpPr>
                  <p:spPr>
                    <a:xfrm>
                      <a:off x="2211902" y="3040062"/>
                      <a:ext cx="857249" cy="857249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36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pic>
                  <p:nvPicPr>
                    <p:cNvPr id="98" name="Picture 20" descr="https://static.mailchimp.com/web/brand-assets/mc_script_white_web.png?_ga=1.172217059.1751024918.146163952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296683" y="3377481"/>
                      <a:ext cx="687685" cy="18241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83" name="Picture 22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65648" y="3069798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4" name="Picture 24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408375" y="3069798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5" name="Picture 84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94749" y="4090134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6" name="Picture 28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237474" y="4090134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7" name="Picture 30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22925" y="4090134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8" name="Picture 32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65650" y="4090134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9" name="Picture 34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408375" y="4090134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90" name="Picture 36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94749" y="5110470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91" name="Picture 38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237474" y="5110470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92" name="Picture 40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80199" y="5110470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93" name="Picture 42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22924" y="5110470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94" name="Picture 44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2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65649" y="5110470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95" name="Picture 46" descr="https://pagely.c.presscdn.com/wp-content/uploads/2014/10/CEQmLcHc.png"/>
                  <p:cNvPicPr>
                    <a:picLocks noChangeAspect="1" noChangeArrowheads="1"/>
                  </p:cNvPicPr>
                  <p:nvPr/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80199" y="4090134"/>
                    <a:ext cx="857251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6" name="Rectangle 95"/>
                  <p:cNvSpPr/>
                  <p:nvPr/>
                </p:nvSpPr>
                <p:spPr>
                  <a:xfrm>
                    <a:off x="7408376" y="5110471"/>
                    <a:ext cx="857249" cy="857249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D5B3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36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pic>
              <p:nvPicPr>
                <p:cNvPr id="73" name="Picture 72"/>
                <p:cNvPicPr>
                  <a:picLocks noChangeAspect="1"/>
                </p:cNvPicPr>
                <p:nvPr/>
              </p:nvPicPr>
              <p:blipFill rotWithShape="1">
                <a:blip r:embed="rId25"/>
                <a:srcRect l="87571" t="55834" r="2772" b="15555"/>
                <a:stretch/>
              </p:blipFill>
              <p:spPr>
                <a:xfrm>
                  <a:off x="6363089" y="4868862"/>
                  <a:ext cx="769548" cy="712057"/>
                </a:xfrm>
                <a:prstGeom prst="rect">
                  <a:avLst/>
                </a:prstGeom>
              </p:spPr>
            </p:pic>
          </p:grpSp>
          <p:pic>
            <p:nvPicPr>
              <p:cNvPr id="68" name="Picture 67"/>
              <p:cNvPicPr>
                <a:picLocks noChangeAspect="1"/>
              </p:cNvPicPr>
              <p:nvPr/>
            </p:nvPicPr>
            <p:blipFill rotWithShape="1">
              <a:blip r:embed="rId26"/>
              <a:srcRect l="2930" t="2112" r="3016" b="2882"/>
              <a:stretch/>
            </p:blipFill>
            <p:spPr>
              <a:xfrm>
                <a:off x="2731816" y="5609583"/>
                <a:ext cx="855345" cy="857250"/>
              </a:xfrm>
              <a:prstGeom prst="rect">
                <a:avLst/>
              </a:prstGeom>
            </p:spPr>
          </p:pic>
          <p:pic>
            <p:nvPicPr>
              <p:cNvPr id="69" name="Picture 68"/>
              <p:cNvPicPr>
                <a:picLocks noChangeAspect="1"/>
              </p:cNvPicPr>
              <p:nvPr/>
            </p:nvPicPr>
            <p:blipFill rotWithShape="1">
              <a:blip r:embed="rId27"/>
              <a:srcRect l="3328" t="1447" r="2301" b="2456"/>
              <a:stretch/>
            </p:blipFill>
            <p:spPr>
              <a:xfrm>
                <a:off x="3771928" y="5609583"/>
                <a:ext cx="842011" cy="843916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 rotWithShape="1">
              <a:blip r:embed="rId28"/>
              <a:srcRect l="939" t="2591" r="3059" b="1952"/>
              <a:stretch/>
            </p:blipFill>
            <p:spPr>
              <a:xfrm>
                <a:off x="1700909" y="5613393"/>
                <a:ext cx="851535" cy="853440"/>
              </a:xfrm>
              <a:prstGeom prst="rect">
                <a:avLst/>
              </a:prstGeom>
            </p:spPr>
          </p:pic>
          <p:pic>
            <p:nvPicPr>
              <p:cNvPr id="71" name="Picture 70"/>
              <p:cNvPicPr>
                <a:picLocks noChangeAspect="1"/>
              </p:cNvPicPr>
              <p:nvPr/>
            </p:nvPicPr>
            <p:blipFill rotWithShape="1">
              <a:blip r:embed="rId29"/>
              <a:srcRect l="2144" t="1775" r="3359" b="2125"/>
              <a:stretch/>
            </p:blipFill>
            <p:spPr>
              <a:xfrm>
                <a:off x="670159" y="5613393"/>
                <a:ext cx="851536" cy="859155"/>
              </a:xfrm>
              <a:prstGeom prst="rect">
                <a:avLst/>
              </a:prstGeom>
            </p:spPr>
          </p:pic>
        </p:grp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1816" y="978945"/>
              <a:ext cx="841844" cy="841844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930016" y="45574"/>
            <a:ext cx="899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Microsoft PowerApps is a service for creating and using custom business apps across platforms</a:t>
            </a:r>
          </a:p>
        </p:txBody>
      </p:sp>
      <p:sp>
        <p:nvSpPr>
          <p:cNvPr id="6" name="Rectangle 5"/>
          <p:cNvSpPr/>
          <p:nvPr/>
        </p:nvSpPr>
        <p:spPr>
          <a:xfrm>
            <a:off x="82193" y="1432421"/>
            <a:ext cx="41850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cs typeface="Segoe UI Light" panose="020B0502040204020203" pitchFamily="34" charset="0"/>
              </a:rPr>
              <a:t>Connect to existing systems and data sources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2193" y="2389266"/>
            <a:ext cx="41850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cs typeface="Segoe UI Light" panose="020B0502040204020203" pitchFamily="34" charset="0"/>
              </a:rPr>
              <a:t>Build apps, forms, and workflows without writing code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2193" y="3595168"/>
            <a:ext cx="41850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cs typeface="Segoe UI Light" panose="020B0502040204020203" pitchFamily="34" charset="0"/>
              </a:rPr>
              <a:t>Publish apps instantly for web and mobile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855743" y="1560947"/>
            <a:ext cx="1179947" cy="1182490"/>
          </a:xfrm>
          <a:prstGeom prst="rect">
            <a:avLst/>
          </a:prstGeom>
        </p:spPr>
      </p:pic>
      <p:pic>
        <p:nvPicPr>
          <p:cNvPr id="1026" name="Picture 2" descr="https://az818438.vo.msecnd.net/icons/CommonDataModel.pn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606" y="1560947"/>
            <a:ext cx="1095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0092966" y="1478498"/>
            <a:ext cx="1928043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Azure Functions &amp; REST services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397108" y="1566794"/>
            <a:ext cx="14523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Common Data Platform</a:t>
            </a:r>
          </a:p>
        </p:txBody>
      </p:sp>
      <p:grpSp>
        <p:nvGrpSpPr>
          <p:cNvPr id="1025" name="Group 1024"/>
          <p:cNvGrpSpPr/>
          <p:nvPr/>
        </p:nvGrpSpPr>
        <p:grpSpPr>
          <a:xfrm>
            <a:off x="-111512" y="4142601"/>
            <a:ext cx="2793286" cy="2512441"/>
            <a:chOff x="-111512" y="4142601"/>
            <a:chExt cx="2793286" cy="251244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l="4083" r="70973" b="30713"/>
            <a:stretch/>
          </p:blipFill>
          <p:spPr>
            <a:xfrm>
              <a:off x="-111512" y="4142601"/>
              <a:ext cx="2793286" cy="2512441"/>
            </a:xfrm>
            <a:prstGeom prst="rect">
              <a:avLst/>
            </a:prstGeom>
            <a:noFill/>
          </p:spPr>
        </p:pic>
        <p:sp>
          <p:nvSpPr>
            <p:cNvPr id="1024" name="Rectangle 1023"/>
            <p:cNvSpPr/>
            <p:nvPr/>
          </p:nvSpPr>
          <p:spPr bwMode="auto">
            <a:xfrm>
              <a:off x="311207" y="4575854"/>
              <a:ext cx="2293269" cy="181700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</p:txBody>
        </p:sp>
      </p:grpSp>
      <p:grpSp>
        <p:nvGrpSpPr>
          <p:cNvPr id="1028" name="Group 1027"/>
          <p:cNvGrpSpPr/>
          <p:nvPr/>
        </p:nvGrpSpPr>
        <p:grpSpPr>
          <a:xfrm>
            <a:off x="430259" y="4315437"/>
            <a:ext cx="2793286" cy="2512441"/>
            <a:chOff x="1348353" y="4335462"/>
            <a:chExt cx="2793286" cy="2512441"/>
          </a:xfrm>
        </p:grpSpPr>
        <p:grpSp>
          <p:nvGrpSpPr>
            <p:cNvPr id="63" name="Group 62"/>
            <p:cNvGrpSpPr/>
            <p:nvPr/>
          </p:nvGrpSpPr>
          <p:grpSpPr>
            <a:xfrm>
              <a:off x="1348353" y="4335462"/>
              <a:ext cx="2793286" cy="2512441"/>
              <a:chOff x="937964" y="4259262"/>
              <a:chExt cx="2793286" cy="2512441"/>
            </a:xfrm>
          </p:grpSpPr>
          <p:sp>
            <p:nvSpPr>
              <p:cNvPr id="60" name="Rectangle 59"/>
              <p:cNvSpPr/>
              <p:nvPr/>
            </p:nvSpPr>
            <p:spPr bwMode="auto">
              <a:xfrm>
                <a:off x="1068203" y="4579461"/>
                <a:ext cx="2532809" cy="1872043"/>
              </a:xfrm>
              <a:prstGeom prst="rect">
                <a:avLst/>
              </a:prstGeom>
              <a:solidFill>
                <a:srgbClr val="F8F8F8"/>
              </a:solidFill>
              <a:ln>
                <a:solidFill>
                  <a:srgbClr val="F8F8F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</a:endParaRPr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/>
            </p:nvPicPr>
            <p:blipFill rotWithShape="1">
              <a:blip r:embed="rId3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 l="36624" r="38432" b="30713"/>
              <a:stretch/>
            </p:blipFill>
            <p:spPr>
              <a:xfrm>
                <a:off x="937964" y="4259262"/>
                <a:ext cx="2793286" cy="2512441"/>
              </a:xfrm>
              <a:prstGeom prst="rect">
                <a:avLst/>
              </a:prstGeom>
              <a:noFill/>
            </p:spPr>
          </p:pic>
        </p:grpSp>
        <p:sp>
          <p:nvSpPr>
            <p:cNvPr id="66" name="Rectangle 65"/>
            <p:cNvSpPr/>
            <p:nvPr/>
          </p:nvSpPr>
          <p:spPr bwMode="auto">
            <a:xfrm>
              <a:off x="1417637" y="4716462"/>
              <a:ext cx="2580893" cy="193858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</p:txBody>
        </p:sp>
      </p:grpSp>
      <p:grpSp>
        <p:nvGrpSpPr>
          <p:cNvPr id="1030" name="Group 1029"/>
          <p:cNvGrpSpPr/>
          <p:nvPr/>
        </p:nvGrpSpPr>
        <p:grpSpPr>
          <a:xfrm>
            <a:off x="696670" y="4331940"/>
            <a:ext cx="3068645" cy="3043371"/>
            <a:chOff x="3281751" y="4941572"/>
            <a:chExt cx="3157415" cy="2815997"/>
          </a:xfrm>
        </p:grpSpPr>
        <p:grpSp>
          <p:nvGrpSpPr>
            <p:cNvPr id="62" name="Group 61"/>
            <p:cNvGrpSpPr/>
            <p:nvPr/>
          </p:nvGrpSpPr>
          <p:grpSpPr>
            <a:xfrm>
              <a:off x="3281751" y="4941572"/>
              <a:ext cx="3157415" cy="2815997"/>
              <a:chOff x="1442338" y="4579462"/>
              <a:chExt cx="2793286" cy="2512441"/>
            </a:xfrm>
          </p:grpSpPr>
          <p:sp>
            <p:nvSpPr>
              <p:cNvPr id="61" name="Rectangle 60"/>
              <p:cNvSpPr/>
              <p:nvPr/>
            </p:nvSpPr>
            <p:spPr bwMode="auto">
              <a:xfrm>
                <a:off x="1509387" y="5020052"/>
                <a:ext cx="2659188" cy="1631258"/>
              </a:xfrm>
              <a:prstGeom prst="rect">
                <a:avLst/>
              </a:prstGeom>
              <a:solidFill>
                <a:srgbClr val="F8F8F8"/>
              </a:solidFill>
              <a:ln>
                <a:solidFill>
                  <a:srgbClr val="F8F8F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 rotWithShape="1">
              <a:blip r:embed="rId3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 l="68769" r="6287" b="30713"/>
              <a:stretch/>
            </p:blipFill>
            <p:spPr>
              <a:xfrm>
                <a:off x="1442338" y="4579462"/>
                <a:ext cx="2793286" cy="2512441"/>
              </a:xfrm>
              <a:prstGeom prst="rect">
                <a:avLst/>
              </a:prstGeom>
              <a:noFill/>
            </p:spPr>
          </p:pic>
        </p:grpSp>
        <p:sp>
          <p:nvSpPr>
            <p:cNvPr id="1029" name="Rectangle 1028"/>
            <p:cNvSpPr/>
            <p:nvPr/>
          </p:nvSpPr>
          <p:spPr bwMode="auto">
            <a:xfrm>
              <a:off x="3322637" y="5468551"/>
              <a:ext cx="3038675" cy="183871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</p:txBody>
        </p:sp>
      </p:grpSp>
      <p:pic>
        <p:nvPicPr>
          <p:cNvPr id="1033" name="Picture 1032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422832" y="1472225"/>
            <a:ext cx="7981950" cy="5572125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4196251" y="1424483"/>
            <a:ext cx="8241712" cy="6011863"/>
            <a:chOff x="4541837" y="1280772"/>
            <a:chExt cx="7637416" cy="5513832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35"/>
            <a:srcRect l="-1" r="65524"/>
            <a:stretch/>
          </p:blipFill>
          <p:spPr>
            <a:xfrm>
              <a:off x="4541837" y="1280772"/>
              <a:ext cx="2650516" cy="5513832"/>
            </a:xfrm>
            <a:prstGeom prst="rect">
              <a:avLst/>
            </a:prstGeom>
            <a:solidFill>
              <a:schemeClr val="bg2"/>
            </a:solidFill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35"/>
            <a:srcRect l="35061"/>
            <a:stretch/>
          </p:blipFill>
          <p:spPr>
            <a:xfrm>
              <a:off x="7187359" y="1281073"/>
              <a:ext cx="4991894" cy="5513231"/>
            </a:xfrm>
            <a:prstGeom prst="rect">
              <a:avLst/>
            </a:prstGeom>
            <a:solidFill>
              <a:schemeClr val="bg2"/>
            </a:solidFill>
          </p:spPr>
        </p:pic>
      </p:grpSp>
    </p:spTree>
    <p:extLst>
      <p:ext uri="{BB962C8B-B14F-4D97-AF65-F5344CB8AC3E}">
        <p14:creationId xmlns:p14="http://schemas.microsoft.com/office/powerpoint/2010/main" val="793052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Flow</a:t>
            </a:r>
          </a:p>
        </p:txBody>
      </p:sp>
    </p:spTree>
    <p:extLst>
      <p:ext uri="{BB962C8B-B14F-4D97-AF65-F5344CB8AC3E}">
        <p14:creationId xmlns:p14="http://schemas.microsoft.com/office/powerpoint/2010/main" val="11069881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4766" y="1136447"/>
            <a:ext cx="11146939" cy="1182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68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Microsoft Flow helps you </a:t>
            </a:r>
            <a:r>
              <a:rPr kumimoji="0" lang="en-US" sz="3468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work smarter </a:t>
            </a:r>
            <a:r>
              <a:rPr kumimoji="0" lang="en-US" sz="3468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by automating workflows across your apps and services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198539" y="3048141"/>
            <a:ext cx="2091540" cy="2754144"/>
            <a:chOff x="1174280" y="2786514"/>
            <a:chExt cx="2050716" cy="270038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7342" t="6511" r="8821" b="8019"/>
            <a:stretch/>
          </p:blipFill>
          <p:spPr>
            <a:xfrm>
              <a:off x="1174280" y="2786514"/>
              <a:ext cx="2050716" cy="2050716"/>
            </a:xfrm>
            <a:prstGeom prst="ellipse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272942" y="5112054"/>
              <a:ext cx="1891865" cy="374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Get notifications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847822" y="3048141"/>
            <a:ext cx="2091540" cy="2754144"/>
            <a:chOff x="3771853" y="2786514"/>
            <a:chExt cx="2050716" cy="27003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/>
            <a:srcRect l="3252" t="3415" r="3929" b="4091"/>
            <a:stretch/>
          </p:blipFill>
          <p:spPr>
            <a:xfrm>
              <a:off x="3771853" y="2786514"/>
              <a:ext cx="2050716" cy="2050716"/>
            </a:xfrm>
            <a:prstGeom prst="ellipse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862661" y="5112054"/>
              <a:ext cx="1905843" cy="374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Synchronize files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97107" y="3048142"/>
            <a:ext cx="2091540" cy="2754143"/>
            <a:chOff x="6369427" y="2786515"/>
            <a:chExt cx="2050716" cy="270038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l="2381" t="5263" r="4946" b="5217"/>
            <a:stretch/>
          </p:blipFill>
          <p:spPr>
            <a:xfrm>
              <a:off x="6369427" y="2786515"/>
              <a:ext cx="2050716" cy="2050714"/>
            </a:xfrm>
            <a:prstGeom prst="ellipse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698921" y="5112054"/>
              <a:ext cx="1418978" cy="374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Collect data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130480" y="3048141"/>
            <a:ext cx="2318832" cy="2754144"/>
            <a:chOff x="8951399" y="2786514"/>
            <a:chExt cx="2273571" cy="270038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6"/>
            <a:srcRect l="3618" t="4098" r="5684" b="6142"/>
            <a:stretch/>
          </p:blipFill>
          <p:spPr>
            <a:xfrm>
              <a:off x="9040513" y="2786514"/>
              <a:ext cx="2050716" cy="2050716"/>
            </a:xfrm>
            <a:prstGeom prst="ellipse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951399" y="5112054"/>
              <a:ext cx="2273571" cy="374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Automate approvals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1311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05866" y="2468068"/>
            <a:ext cx="3789315" cy="227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68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Get started quickly with 	over a hundred useful templates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329385" y="0"/>
            <a:ext cx="7106208" cy="21868138"/>
            <a:chOff x="5224497" y="0"/>
            <a:chExt cx="6967503" cy="2144129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4497" y="0"/>
              <a:ext cx="6967503" cy="78409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/>
            <a:srcRect t="5154" b="8417"/>
            <a:stretch/>
          </p:blipFill>
          <p:spPr>
            <a:xfrm>
              <a:off x="5224497" y="7840980"/>
              <a:ext cx="6967503" cy="677690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5"/>
            <a:srcRect t="4012" b="8853"/>
            <a:stretch/>
          </p:blipFill>
          <p:spPr>
            <a:xfrm>
              <a:off x="5224497" y="14617882"/>
              <a:ext cx="6958519" cy="68234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198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-2.70833E-6 -2.1277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en-US" dirty="0"/>
              <a:t>Connectors, Custom APIs,</a:t>
            </a:r>
          </a:p>
        </p:txBody>
      </p:sp>
    </p:spTree>
    <p:extLst>
      <p:ext uri="{BB962C8B-B14F-4D97-AF65-F5344CB8AC3E}">
        <p14:creationId xmlns:p14="http://schemas.microsoft.com/office/powerpoint/2010/main" val="37878984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05040" y="2716474"/>
            <a:ext cx="4722213" cy="1096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64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Integrate the systems you’re already using…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4381" y="998433"/>
            <a:ext cx="6124828" cy="4977440"/>
            <a:chOff x="670159" y="978945"/>
            <a:chExt cx="6005278" cy="4880286"/>
          </a:xfrm>
        </p:grpSpPr>
        <p:grpSp>
          <p:nvGrpSpPr>
            <p:cNvPr id="7" name="Group 6"/>
            <p:cNvGrpSpPr/>
            <p:nvPr/>
          </p:nvGrpSpPr>
          <p:grpSpPr>
            <a:xfrm>
              <a:off x="670159" y="978945"/>
              <a:ext cx="6005278" cy="4880286"/>
              <a:chOff x="670159" y="1592262"/>
              <a:chExt cx="6005278" cy="4880286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74293" y="1592262"/>
                <a:ext cx="6001144" cy="3873253"/>
                <a:chOff x="379241" y="1263798"/>
                <a:chExt cx="6847644" cy="441960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379241" y="1263798"/>
                  <a:ext cx="6847644" cy="4419600"/>
                  <a:chOff x="2194749" y="2049462"/>
                  <a:chExt cx="6070876" cy="3918259"/>
                </a:xfrm>
              </p:grpSpPr>
              <p:pic>
                <p:nvPicPr>
                  <p:cNvPr id="16" name="Picture 2" descr="Azure Blob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94749" y="2049462"/>
                    <a:ext cx="857249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Picture 6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65651" y="2049462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" name="Picture 8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94749" y="3069798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" name="Picture 10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237474" y="2049462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0" name="Picture 12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22925" y="2049462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1" name="Picture 20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408375" y="2049462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2" name="Picture 16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237474" y="3069798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3" name="Picture 18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22923" y="3069798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280199" y="3069800"/>
                    <a:ext cx="857249" cy="857249"/>
                    <a:chOff x="2211902" y="3040062"/>
                    <a:chExt cx="857249" cy="857249"/>
                  </a:xfrm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2211902" y="3040062"/>
                      <a:ext cx="857249" cy="857249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36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pic>
                  <p:nvPicPr>
                    <p:cNvPr id="40" name="Picture 20" descr="https://static.mailchimp.com/web/brand-assets/mc_script_white_web.png?_ga=1.172217059.1751024918.146163952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296683" y="3377481"/>
                      <a:ext cx="687685" cy="18241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25" name="Picture 22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65648" y="3069798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6" name="Picture 24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408375" y="3069798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7" name="Picture 26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94749" y="4090134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8" name="Picture 28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237474" y="4090134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9" name="Picture 30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22925" y="4090134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0" name="Picture 32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65650" y="4090134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1" name="Picture 34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408375" y="4090134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2" name="Picture 36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94749" y="5110470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3" name="Picture 38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237474" y="5110470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4" name="Picture 40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80199" y="5110470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5" name="Picture 42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22924" y="5110470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6" name="Picture 44" descr="API Icon"/>
                  <p:cNvPicPr>
                    <a:picLocks noChangeAspect="1" noChangeArrowheads="1"/>
                  </p:cNvPicPr>
                  <p:nvPr/>
                </p:nvPicPr>
                <p:blipFill>
                  <a:blip r:embed="rId2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65649" y="5110470"/>
                    <a:ext cx="857250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7" name="Picture 46" descr="https://pagely.c.presscdn.com/wp-content/uploads/2014/10/CEQmLcHc.png"/>
                  <p:cNvPicPr>
                    <a:picLocks noChangeAspect="1" noChangeArrowheads="1"/>
                  </p:cNvPicPr>
                  <p:nvPr/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80199" y="4090134"/>
                    <a:ext cx="857251" cy="8572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8" name="Rectangle 37"/>
                  <p:cNvSpPr/>
                  <p:nvPr/>
                </p:nvSpPr>
                <p:spPr>
                  <a:xfrm>
                    <a:off x="7408376" y="5110471"/>
                    <a:ext cx="857249" cy="857249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D5B3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36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 rotWithShape="1">
                <a:blip r:embed="rId25"/>
                <a:srcRect l="87571" t="55834" r="2772" b="15555"/>
                <a:stretch/>
              </p:blipFill>
              <p:spPr>
                <a:xfrm>
                  <a:off x="6363089" y="4868862"/>
                  <a:ext cx="769548" cy="712057"/>
                </a:xfrm>
                <a:prstGeom prst="rect">
                  <a:avLst/>
                </a:prstGeom>
              </p:spPr>
            </p:pic>
          </p:grpSp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26"/>
              <a:srcRect l="2930" t="2112" r="3016" b="2882"/>
              <a:stretch/>
            </p:blipFill>
            <p:spPr>
              <a:xfrm>
                <a:off x="2731816" y="5609583"/>
                <a:ext cx="855345" cy="85725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27"/>
              <a:srcRect l="3328" t="1447" r="2301" b="2456"/>
              <a:stretch/>
            </p:blipFill>
            <p:spPr>
              <a:xfrm>
                <a:off x="3771928" y="5609583"/>
                <a:ext cx="842011" cy="843916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28"/>
              <a:srcRect l="939" t="2591" r="3059" b="1952"/>
              <a:stretch/>
            </p:blipFill>
            <p:spPr>
              <a:xfrm>
                <a:off x="1700909" y="5613393"/>
                <a:ext cx="851535" cy="85344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29"/>
              <a:srcRect l="2144" t="1775" r="3359" b="2125"/>
              <a:stretch/>
            </p:blipFill>
            <p:spPr>
              <a:xfrm>
                <a:off x="670159" y="5613393"/>
                <a:ext cx="851536" cy="859155"/>
              </a:xfrm>
              <a:prstGeom prst="rect">
                <a:avLst/>
              </a:prstGeom>
            </p:spPr>
          </p:pic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1816" y="978945"/>
              <a:ext cx="841844" cy="8418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371946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63611EB3-9A97-4D4F-B762-41E80201E286}"/>
    </a:ext>
  </a:extLst>
</a:theme>
</file>

<file path=ppt/theme/theme2.xml><?xml version="1.0" encoding="utf-8"?>
<a:theme xmlns:a="http://schemas.openxmlformats.org/drawingml/2006/main" name="6-30537_Envision 2016 Concurrent Template_Dark">
  <a:themeElements>
    <a:clrScheme name="Ignite Dark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D2D2D2"/>
      </a:accent3>
      <a:accent4>
        <a:srgbClr val="FFB900"/>
      </a:accent4>
      <a:accent5>
        <a:srgbClr val="FF8C00"/>
      </a:accent5>
      <a:accent6>
        <a:srgbClr val="00BCF2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010D9A64-1D32-41D6-8220-BE29D3027D94}"/>
    </a:ext>
  </a:extLst>
</a:theme>
</file>

<file path=ppt/theme/theme3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792B4888-C2F9-45FC-AD5D-E824DE8783D2}"/>
    </a:ext>
  </a:extLst>
</a:theme>
</file>

<file path=ppt/theme/theme4.xml><?xml version="1.0" encoding="utf-8"?>
<a:theme xmlns:a="http://schemas.openxmlformats.org/drawingml/2006/main" name="2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.potx" id="{CBE293B4-E8CE-4773-8118-C9AFF2860326}" vid="{2919AEDD-0101-441B-B6AF-1CDAE3B8CD78}"/>
    </a:ext>
  </a:extLst>
</a:theme>
</file>

<file path=ppt/theme/theme5.xml><?xml version="1.0" encoding="utf-8"?>
<a:theme xmlns:a="http://schemas.openxmlformats.org/drawingml/2006/main" name="3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.potx" id="{CBE293B4-E8CE-4773-8118-C9AFF2860326}" vid="{4A547913-FDF7-4DFF-9D24-2FF6685A0CA8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James  Oleinik, Merwan Hade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2016-09-29T04:00:00+00:00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BRK2160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purl.org/dc/terms/"/>
    <ds:schemaRef ds:uri="8ff673fc-3231-4e3a-893b-6d7f7cd32766"/>
    <ds:schemaRef ds:uri="http://purl.org/dc/elements/1.1/"/>
    <ds:schemaRef ds:uri="http://www.w3.org/XML/1998/namespace"/>
    <ds:schemaRef ds:uri="01c77077-aee4-4b5f-bd4e-9cd40a6fff29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230e9df3-be65-4c73-a93b-d1236ebd677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Microsoft_2016_16x9_Template_v02</Template>
  <TotalTime>37</TotalTime>
  <Words>374</Words>
  <Application>Microsoft Office PowerPoint</Application>
  <PresentationFormat>Custom</PresentationFormat>
  <Paragraphs>66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6-30537_Envision 2016 Concurrent Template_Dark</vt:lpstr>
      <vt:lpstr>1_5-50002_Ignite_Breakout_Template</vt:lpstr>
      <vt:lpstr>2_5-50002_Ignite_Breakout_Template</vt:lpstr>
      <vt:lpstr>3_5-50002_Ignite_Breakout_Template</vt:lpstr>
      <vt:lpstr>Build business applications with Power Apps, Microsoft Flow, and Office 365</vt:lpstr>
      <vt:lpstr>Agenda</vt:lpstr>
      <vt:lpstr>Microsoft PowerApps </vt:lpstr>
      <vt:lpstr>PowerPoint Presentation</vt:lpstr>
      <vt:lpstr>Microsoft Flow</vt:lpstr>
      <vt:lpstr>PowerPoint Presentation</vt:lpstr>
      <vt:lpstr>PowerPoint Presentation</vt:lpstr>
      <vt:lpstr>Connectors, Custom APIs,</vt:lpstr>
      <vt:lpstr>PowerPoint Presentation</vt:lpstr>
      <vt:lpstr>Connecting your services to PowerApps &amp; Flow</vt:lpstr>
      <vt:lpstr>What you just saw</vt:lpstr>
      <vt:lpstr> Demo   Questions &amp; Answers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business applications with Power Apps, Microsoft Flow, and Office 365</dc:title>
  <dc:subject>&lt;Speech title here&gt;</dc:subject>
  <dc:creator>MS Events 0083</dc:creator>
  <cp:keywords>Microsoft 2016</cp:keywords>
  <dc:description>Template: Mitchell Derrey, Silverfox Productions_x000d_
Formatting: _x000d_
Audience Type:</dc:description>
  <cp:lastModifiedBy>Shivaprasad Pola</cp:lastModifiedBy>
  <cp:revision>8</cp:revision>
  <dcterms:created xsi:type="dcterms:W3CDTF">2016-09-29T14:58:23Z</dcterms:created>
  <dcterms:modified xsi:type="dcterms:W3CDTF">2019-10-10T15:44:40Z</dcterms:modified>
  <cp:category>Microsoft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