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01" r:id="rId4"/>
    <p:sldId id="340" r:id="rId5"/>
    <p:sldId id="347" r:id="rId6"/>
    <p:sldId id="349" r:id="rId7"/>
    <p:sldId id="350" r:id="rId8"/>
    <p:sldId id="351" r:id="rId9"/>
    <p:sldId id="353" r:id="rId10"/>
    <p:sldId id="352" r:id="rId11"/>
    <p:sldId id="348" r:id="rId12"/>
    <p:sldId id="343" r:id="rId13"/>
    <p:sldId id="344" r:id="rId14"/>
    <p:sldId id="354" r:id="rId15"/>
    <p:sldId id="355" r:id="rId16"/>
    <p:sldId id="345" r:id="rId17"/>
    <p:sldId id="295"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50"/>
    <a:srgbClr val="00B294"/>
    <a:srgbClr val="05FFD5"/>
    <a:srgbClr val="D5FFF8"/>
    <a:srgbClr val="0882D5"/>
    <a:srgbClr val="0078D7"/>
    <a:srgbClr val="307AB3"/>
    <a:srgbClr val="1C75BC"/>
    <a:srgbClr val="00AEEF"/>
    <a:srgbClr val="1E76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91" d="100"/>
          <a:sy n="91" d="100"/>
        </p:scale>
        <p:origin x="66" y="12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LUIS offers a set of programmatic APIs that can be used by developers to automate the application creation process, as well as allow you to author and publish your app to a secure endpoint for access within your app experiences. The primary mechanisms</a:t>
            </a:r>
            <a:r>
              <a:rPr lang="en-US" sz="1200" baseline="0" dirty="0">
                <a:latin typeface="+mn-lt"/>
              </a:rPr>
              <a:t> for sending and interpreting sentences (utterances) via LUIS are direct, programmatic calls via the published HTTP endpoint, and via LUIS “intent” dialogs when working with the Microsoft Bot Framework.</a:t>
            </a:r>
            <a:endParaRPr lang="en-US" sz="120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4119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of the language</a:t>
            </a:r>
            <a:r>
              <a:rPr lang="en-US" baseline="0" dirty="0"/>
              <a:t> or platform, d</a:t>
            </a:r>
            <a:r>
              <a:rPr lang="en-US" dirty="0"/>
              <a:t>evelopers building bots face the same common challenges: Bots require basic input and output, they need language and dialog skills, they need to be responsive and scalable; and they must connect to users in any conversation experience and language the user chooses.</a:t>
            </a:r>
            <a:r>
              <a:rPr lang="en-US" baseline="0" dirty="0"/>
              <a:t> The Microsoft</a:t>
            </a:r>
            <a:r>
              <a:rPr lang="en-US" dirty="0"/>
              <a:t> Bot Framework provides the foundation for what developers need to build, connect, manage and publish intelligent bots that interact naturally with users over a variety of services from text/SMS to Skype, Slack, Facebook Messenger, </a:t>
            </a:r>
            <a:r>
              <a:rPr lang="en-US" dirty="0" err="1"/>
              <a:t>Kik</a:t>
            </a:r>
            <a:r>
              <a:rPr lang="en-US" dirty="0"/>
              <a:t>, Office 365 mail and other popular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548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the development and deployment of bots can be achieved on any platform the Microsoft Bot Framework provides differing mechanisms and tools depending on the platform and language of choice. The primary toolset for bot development is Visual Studio, in any edition, including Visual Studio Code.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88338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Microsoft Bot Connector is a communication service that helps you connect your bot with many different communication channels (Skype, SMS, email, and others). If you write a conversational bot or agent and expose a Microsoft Bot Framework-compatible API on the Internet, the Bot Framework Connector service will forward messages from your bot to a user, and will send user messages back to your bot. The Connector is the primary mechanism used to communicate all information between</a:t>
            </a:r>
            <a:r>
              <a:rPr lang="en-US" baseline="0" dirty="0">
                <a:effectLst/>
              </a:rPr>
              <a:t> a user and a bot, and includes methods to assist with authentication and state management.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87292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a</a:t>
            </a:r>
            <a:r>
              <a:rPr lang="en-US" dirty="0"/>
              <a:t>ll communication between</a:t>
            </a:r>
            <a:r>
              <a:rPr lang="en-US" baseline="0" dirty="0"/>
              <a:t> a bot and a channel happens via the Connector., this is not a “technical” requirement, per se, but is instead the entire crux of communicating with diverse channel contracts universally. The Connector handles all the complexity of state management, bot registration, and storage in a way that can extend and apply across all third party services. Communication starts with a user interacting with your bot, then communicating via your bot service, then to the connector, and finally to the third party channel. Responses from the channel always occur in reverse of the user interaction 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15568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Channels are essentially third party services that a</a:t>
            </a:r>
            <a:r>
              <a:rPr lang="en-US" baseline="0" dirty="0"/>
              <a:t> bot can communicate and interaction with in a standardized way. </a:t>
            </a:r>
            <a:r>
              <a:rPr lang="en-US" dirty="0"/>
              <a:t>The Microsoft Bot</a:t>
            </a:r>
            <a:r>
              <a:rPr lang="en-US" baseline="0" dirty="0"/>
              <a:t> </a:t>
            </a:r>
            <a:r>
              <a:rPr lang="en-US" dirty="0"/>
              <a:t>Framework provides developers with a developer portal and SDK to build bots, a Bot Connector service to connect to social channels such as Twitter and Slack, and a Bot Directory to discover and use existing bots. </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0628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key problems in human-computer interactions is the ability for a computer to understand what a person really means, and to find the relevant information for a user’s intention. For example, in a news reader or browsing app, a user might say "Find news about global warming," in which case there is the intention to “find news”, and with a topic of “global warming.”  LUIS is designed to make it extremely easy to deploy a “model” via an HTTP endpoint that will take the sentences or “utterances” sent to it, and then interpret these utterances in terms of the actual intention. This way, key entities like “global warming" that are present can easily be derived. LUIS also makes it easy to design sets of intentions and entities in a heavily customized way that are relevant to the specific user and application, and then provides guidance as you walk through the process of building a language understanding system. </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Although LUIS services can be designed</a:t>
            </a:r>
            <a:r>
              <a:rPr lang="en-US" baseline="0" dirty="0"/>
              <a:t> and leveraged in any app development scenario, they are also ideal for bot integration due to their intelligent, conversational, and adaptable behavior. LUIS integration is typically managed via “Intent” Dialogs that create a seamless connection between bot logic and semantic interpretations and entities. For large-scale, robust bot development, LUIS is almost a requirement, as the prediction and implementation of complex language analysis will typically be beyond the scope of any application.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98049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Many “model-based” artificial intelligence, cognitive services, machine learning, and data science-based platforms use similar terms. Some of these key terms used by LUIS such as “entities”, “intents”, “labels”,  “utterances”, “phrase lists”, “training”, and “publishing”. The primary elements of</a:t>
            </a:r>
            <a:r>
              <a:rPr lang="en-US" baseline="0" dirty="0"/>
              <a:t> a language understanding model are entities and intents. An intent is simple what a user “intends” to do, and an entity is a clarification of an intent. For example, if a user said “Find news about global warming”, the intent would be to “find news” and the entity would be “global warming”. Entities can also be based on phrase lists, making it easy to refine results to specific values.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1900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general process for creating and configuring a LUIS application starts with either creating a custom model, or using a prebuilt model, then deploying or “publishing” your model to an HTTP endpoint that is then accessible via your application. NOTE: Although models can be shared in an application, models cannot be combined or nested into parent models. If you want to include both custom and prebuilt models in your application, these need to be setup as spate applications. This is not true, however for entities. Custom and prebuilt entities can be combined as needed.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3698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includes a set of prebuilt entities. When a prebuilt entity is included in your application, its predictions will be included in your published application, as well as in the LUIS web UI while labeling.</a:t>
            </a:r>
          </a:p>
          <a:p>
            <a:r>
              <a:rPr lang="en-US" dirty="0"/>
              <a:t>NOTE: The behavior of prebuilt entities cannot be modified. Most prebuilt entity are available in all LUIS application locales (cultures). Many of the prebuilt entity sets, such as geography and encyclopedia contain</a:t>
            </a:r>
            <a:r>
              <a:rPr lang="en-US" baseline="0" dirty="0"/>
              <a:t> “nested” entities. For example, an entity may be defined as “encyclopedia”, then “music”, and then “musician” or “song” in order to full describe the entity and eventual intent.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8926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critical, primary, “breakthrough” feature of LUIS is what’s often referred</a:t>
            </a:r>
            <a:r>
              <a:rPr lang="en-US" baseline="0" dirty="0"/>
              <a:t> to as “</a:t>
            </a:r>
            <a:r>
              <a:rPr lang="en-US" dirty="0"/>
              <a:t>active learning.” After your endpoint has processed a few “interactions” (meaning LUIS has interpreted a few utterances) you can start leveraging active learning via LUIS suggestions. In the active learning process, LUIS examines all the sentences (utterances) it has seen, and calls your attention to the ones it would recommend for you to label. LUIS is able to critique its own work, including</a:t>
            </a:r>
            <a:r>
              <a:rPr lang="en-US" baseline="0" dirty="0"/>
              <a:t> a value based on the likelihood of a matching intent</a:t>
            </a:r>
            <a:r>
              <a:rPr lang="en-US" dirty="0"/>
              <a:t>.</a:t>
            </a:r>
            <a:r>
              <a:rPr lang="en-US" baseline="0" dirty="0"/>
              <a:t> You access the </a:t>
            </a:r>
            <a:r>
              <a:rPr lang="en-US" dirty="0"/>
              <a:t>active learning features</a:t>
            </a:r>
            <a:r>
              <a:rPr lang="en-US" baseline="0" dirty="0"/>
              <a:t> directly within a LUIS </a:t>
            </a:r>
            <a:r>
              <a:rPr lang="en-US" dirty="0"/>
              <a:t>application by and clicking on "Suggest“, and then</a:t>
            </a:r>
            <a:r>
              <a:rPr lang="en-US" baseline="0" dirty="0"/>
              <a:t> </a:t>
            </a:r>
            <a:r>
              <a:rPr lang="en-US" dirty="0"/>
              <a:t>from the drop-down menu, selecting a specific entity or intent, such as "</a:t>
            </a:r>
            <a:r>
              <a:rPr lang="en-US" dirty="0" err="1"/>
              <a:t>FindNews</a:t>
            </a:r>
            <a:r>
              <a:rPr lang="en-US" dirty="0"/>
              <a:t>", and then clicking the search icon. </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6363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"train" a model, LUIS generalizes from the examples you have labeled, and develops code to recognize the relevant intents and entities in the future. Internally, LUIS uses logistic regression classifiers to determine intents, and conditional random fields (CRFs) to determine the entities. The training process results in optimized classifiers and CRFs, referred to as models, that LUIS can use in the future. To begin training, just click the "Train" button in a LUIS application. NOTE: Training also automatically occurs periodically. </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16320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a:t>
            </a:r>
            <a:r>
              <a:rPr lang="en-US" baseline="0" dirty="0"/>
              <a:t> is the term used when you </a:t>
            </a:r>
            <a:r>
              <a:rPr lang="en-US" dirty="0"/>
              <a:t>deploy LUIS models in an HTTP endpoint that will interpret the sentences (or utterances) sent to it. Publishing occurs the</a:t>
            </a:r>
            <a:r>
              <a:rPr lang="en-US" baseline="0" dirty="0"/>
              <a:t> first time in the LUIS UI by selecting “</a:t>
            </a:r>
            <a:r>
              <a:rPr lang="en-US" dirty="0"/>
              <a:t>Publish web service" and then any future model updates</a:t>
            </a:r>
            <a:r>
              <a:rPr lang="en-US" baseline="0" dirty="0"/>
              <a:t> are then published by clicking “Update published application.”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5682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Microsoft Language Understanding Intelligent Service (LUIS)</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LUIS</a:t>
            </a:r>
            <a:endParaRPr lang="en-US" sz="3921" dirty="0"/>
          </a:p>
        </p:txBody>
      </p:sp>
      <p:grpSp>
        <p:nvGrpSpPr>
          <p:cNvPr id="3" name="Group 2"/>
          <p:cNvGrpSpPr/>
          <p:nvPr/>
        </p:nvGrpSpPr>
        <p:grpSpPr>
          <a:xfrm>
            <a:off x="4892005" y="1860256"/>
            <a:ext cx="6088219" cy="3658092"/>
            <a:chOff x="4601958" y="1785554"/>
            <a:chExt cx="6088219" cy="3658092"/>
          </a:xfrm>
        </p:grpSpPr>
        <p:pic>
          <p:nvPicPr>
            <p:cNvPr id="7" name="Picture 6"/>
            <p:cNvPicPr>
              <a:picLocks noChangeAspect="1"/>
            </p:cNvPicPr>
            <p:nvPr/>
          </p:nvPicPr>
          <p:blipFill>
            <a:blip r:embed="rId3"/>
            <a:stretch>
              <a:fillRect/>
            </a:stretch>
          </p:blipFill>
          <p:spPr>
            <a:xfrm>
              <a:off x="4601958" y="1785554"/>
              <a:ext cx="3884508" cy="1912826"/>
            </a:xfrm>
            <a:prstGeom prst="rect">
              <a:avLst/>
            </a:prstGeom>
            <a:ln>
              <a:solidFill>
                <a:schemeClr val="tx1">
                  <a:lumMod val="50000"/>
                </a:schemeClr>
              </a:solidFill>
            </a:ln>
          </p:spPr>
        </p:pic>
        <p:pic>
          <p:nvPicPr>
            <p:cNvPr id="8" name="Picture 7"/>
            <p:cNvPicPr>
              <a:picLocks noChangeAspect="1"/>
            </p:cNvPicPr>
            <p:nvPr/>
          </p:nvPicPr>
          <p:blipFill>
            <a:blip r:embed="rId4"/>
            <a:stretch>
              <a:fillRect/>
            </a:stretch>
          </p:blipFill>
          <p:spPr>
            <a:xfrm>
              <a:off x="6730967" y="2847301"/>
              <a:ext cx="3959210" cy="2596345"/>
            </a:xfrm>
            <a:prstGeom prst="rect">
              <a:avLst/>
            </a:prstGeom>
            <a:ln>
              <a:solidFill>
                <a:schemeClr val="tx1">
                  <a:lumMod val="50000"/>
                </a:schemeClr>
              </a:solidFill>
            </a:ln>
          </p:spPr>
        </p:pic>
        <p:sp>
          <p:nvSpPr>
            <p:cNvPr id="9" name="Right Arrow 5"/>
            <p:cNvSpPr/>
            <p:nvPr/>
          </p:nvSpPr>
          <p:spPr>
            <a:xfrm>
              <a:off x="6272945" y="3398210"/>
              <a:ext cx="542534" cy="747263"/>
            </a:xfrm>
            <a:prstGeom prst="rightArrow">
              <a:avLst/>
            </a:prstGeom>
            <a:solidFill>
              <a:srgbClr val="004B50"/>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dirty="0">
                <a:latin typeface="+mn-lt"/>
              </a:rPr>
              <a:t>LUIS offers a set of programmatic APIs that can be used by developers to automate the application creation process. These APIs also allow you to author and publish your app to a secure endpoint for access within your app experiences.</a:t>
            </a:r>
          </a:p>
        </p:txBody>
      </p:sp>
    </p:spTree>
    <p:extLst>
      <p:ext uri="{BB962C8B-B14F-4D97-AF65-F5344CB8AC3E}">
        <p14:creationId xmlns:p14="http://schemas.microsoft.com/office/powerpoint/2010/main" val="325171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32953" y="1557361"/>
            <a:ext cx="3105088" cy="1744186"/>
          </a:xfrm>
          <a:prstGeom prst="rect">
            <a:avLst/>
          </a:prstGeom>
        </p:spPr>
      </p:pic>
      <p:pic>
        <p:nvPicPr>
          <p:cNvPr id="13" name="Picture 12"/>
          <p:cNvPicPr>
            <a:picLocks noChangeAspect="1"/>
          </p:cNvPicPr>
          <p:nvPr/>
        </p:nvPicPr>
        <p:blipFill>
          <a:blip r:embed="rId4"/>
          <a:stretch>
            <a:fillRect/>
          </a:stretch>
        </p:blipFill>
        <p:spPr>
          <a:xfrm>
            <a:off x="5249951" y="2676720"/>
            <a:ext cx="6177419" cy="2869449"/>
          </a:xfrm>
          <a:prstGeom prst="rect">
            <a:avLst/>
          </a:prstGeom>
        </p:spPr>
      </p:pic>
      <p:sp>
        <p:nvSpPr>
          <p:cNvPr id="2" name="Title 1"/>
          <p:cNvSpPr>
            <a:spLocks noGrp="1"/>
          </p:cNvSpPr>
          <p:nvPr>
            <p:ph type="title"/>
          </p:nvPr>
        </p:nvSpPr>
        <p:spPr/>
        <p:txBody>
          <a:bodyPr/>
          <a:lstStyle/>
          <a:p>
            <a:r>
              <a:rPr lang="en-US" dirty="0"/>
              <a:t>Microsoft </a:t>
            </a:r>
            <a:r>
              <a:rPr lang="en-US"/>
              <a:t>Bot Framework</a:t>
            </a:r>
            <a:endParaRPr lang="en-US" dirty="0"/>
          </a:p>
        </p:txBody>
      </p:sp>
      <p:sp>
        <p:nvSpPr>
          <p:cNvPr id="3" name="Content Placeholder 2"/>
          <p:cNvSpPr>
            <a:spLocks noGrp="1"/>
          </p:cNvSpPr>
          <p:nvPr>
            <p:ph idx="1"/>
          </p:nvPr>
        </p:nvSpPr>
        <p:spPr>
          <a:xfrm>
            <a:off x="838200" y="1825625"/>
            <a:ext cx="3673510" cy="4200826"/>
          </a:xfrm>
        </p:spPr>
        <p:txBody>
          <a:bodyPr>
            <a:normAutofit lnSpcReduction="10000"/>
          </a:bodyPr>
          <a:lstStyle/>
          <a:p>
            <a:pPr marL="0" indent="0">
              <a:buNone/>
            </a:pPr>
            <a:r>
              <a:rPr lang="en-US" dirty="0"/>
              <a:t>The Microsoft Bot Framework is a comprehensive framework of tools and services developers can leverage to build and deploy high quality, conversational bots in any experience and language.</a:t>
            </a:r>
          </a:p>
        </p:txBody>
      </p:sp>
      <p:grpSp>
        <p:nvGrpSpPr>
          <p:cNvPr id="11" name="Group 10"/>
          <p:cNvGrpSpPr/>
          <p:nvPr/>
        </p:nvGrpSpPr>
        <p:grpSpPr>
          <a:xfrm flipH="1">
            <a:off x="4831362" y="1825625"/>
            <a:ext cx="2610490" cy="1902248"/>
            <a:chOff x="5620816" y="1690688"/>
            <a:chExt cx="2269737" cy="1535397"/>
          </a:xfrm>
        </p:grpSpPr>
        <p:sp>
          <p:nvSpPr>
            <p:cNvPr id="9" name="Rectangular Callout 8"/>
            <p:cNvSpPr/>
            <p:nvPr/>
          </p:nvSpPr>
          <p:spPr>
            <a:xfrm>
              <a:off x="5620816" y="1690688"/>
              <a:ext cx="2269737" cy="1535397"/>
            </a:xfrm>
            <a:prstGeom prst="wedgeRectCallout">
              <a:avLst/>
            </a:prstGeom>
            <a:solidFill>
              <a:srgbClr val="0078D7"/>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751" y="1781354"/>
              <a:ext cx="1340413" cy="1340413"/>
            </a:xfrm>
            <a:prstGeom prst="rect">
              <a:avLst/>
            </a:prstGeom>
            <a:ln>
              <a:noFill/>
            </a:ln>
          </p:spPr>
        </p:pic>
      </p:grpSp>
    </p:spTree>
    <p:extLst>
      <p:ext uri="{BB962C8B-B14F-4D97-AF65-F5344CB8AC3E}">
        <p14:creationId xmlns:p14="http://schemas.microsoft.com/office/powerpoint/2010/main" val="216463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&amp; Platform Support</a:t>
            </a:r>
          </a:p>
        </p:txBody>
      </p:sp>
      <p:sp>
        <p:nvSpPr>
          <p:cNvPr id="9" name="Rectangle 8"/>
          <p:cNvSpPr/>
          <p:nvPr/>
        </p:nvSpPr>
        <p:spPr bwMode="auto">
          <a:xfrm>
            <a:off x="683727" y="1864096"/>
            <a:ext cx="5197223"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Windows</a:t>
            </a: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3250121"/>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Robust Bot Framework Emulator via .NET</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.NET, Node.js, and REST API</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Visual Studio Code and higher</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Forms via </a:t>
            </a:r>
            <a:r>
              <a:rPr lang="en-US" sz="2400" dirty="0" err="1">
                <a:solidFill>
                  <a:schemeClr val="tx1">
                    <a:lumMod val="95000"/>
                    <a:lumOff val="5000"/>
                  </a:schemeClr>
                </a:solidFill>
                <a:cs typeface="Segoe UI Light" panose="020B0502040204020203" pitchFamily="34" charset="0"/>
              </a:rPr>
              <a:t>FormFlow</a:t>
            </a:r>
            <a:endParaRPr lang="en-US" sz="2400" dirty="0">
              <a:solidFill>
                <a:schemeClr val="tx1">
                  <a:lumMod val="95000"/>
                  <a:lumOff val="5000"/>
                </a:schemeClr>
              </a:solidFill>
              <a:cs typeface="Segoe UI Light" panose="020B0502040204020203" pitchFamily="34" charset="0"/>
            </a:endParaRP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Bot State Service</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Integrated Visual Studio templates</a:t>
            </a:r>
          </a:p>
          <a:p>
            <a:pPr marL="231775" indent="-231775">
              <a:lnSpc>
                <a:spcPct val="95000"/>
              </a:lnSpc>
              <a:buSzPct val="90000"/>
              <a:buFont typeface="Arial" panose="020B0604020202020204" pitchFamily="34" charset="0"/>
              <a:buChar char="•"/>
            </a:pPr>
            <a:r>
              <a:rPr lang="en-US" sz="2400" dirty="0">
                <a:solidFill>
                  <a:schemeClr val="tx1">
                    <a:lumMod val="95000"/>
                    <a:lumOff val="5000"/>
                  </a:schemeClr>
                </a:solidFill>
                <a:cs typeface="Segoe UI Light" panose="020B0502040204020203" pitchFamily="34" charset="0"/>
              </a:rPr>
              <a:t>Integrated publishing</a:t>
            </a:r>
          </a:p>
          <a:p>
            <a:pPr marL="231775" indent="-231775">
              <a:lnSpc>
                <a:spcPct val="95000"/>
              </a:lnSpc>
              <a:buSzPct val="90000"/>
              <a:buFont typeface="Arial" panose="020B0604020202020204" pitchFamily="34" charset="0"/>
              <a:buChar char="•"/>
            </a:pPr>
            <a:endParaRPr lang="en-US" sz="2400" spc="-200" dirty="0">
              <a:solidFill>
                <a:schemeClr val="tx1">
                  <a:lumMod val="95000"/>
                  <a:lumOff val="5000"/>
                </a:schemeClr>
              </a:solidFill>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Mac/Linux</a:t>
            </a:r>
          </a:p>
        </p:txBody>
      </p:sp>
      <p:sp>
        <p:nvSpPr>
          <p:cNvPr id="20" name="Rectangle 19"/>
          <p:cNvSpPr/>
          <p:nvPr/>
        </p:nvSpPr>
        <p:spPr>
          <a:xfrm>
            <a:off x="6229980" y="2827993"/>
            <a:ext cx="4903698" cy="254839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400" dirty="0"/>
              <a:t>Simple Bot Framework Emulator via Mono</a:t>
            </a:r>
          </a:p>
          <a:p>
            <a:pPr marL="231775" indent="-231775">
              <a:lnSpc>
                <a:spcPct val="95000"/>
              </a:lnSpc>
              <a:buSzPct val="90000"/>
              <a:buFont typeface="Arial" panose="020B0604020202020204" pitchFamily="34" charset="0"/>
              <a:buChar char="•"/>
            </a:pPr>
            <a:r>
              <a:rPr lang="en-US" sz="2400" dirty="0"/>
              <a:t>Node.js and REST API</a:t>
            </a:r>
          </a:p>
          <a:p>
            <a:pPr marL="231775" indent="-231775">
              <a:lnSpc>
                <a:spcPct val="95000"/>
              </a:lnSpc>
              <a:buSzPct val="90000"/>
              <a:buFont typeface="Arial" panose="020B0604020202020204" pitchFamily="34" charset="0"/>
              <a:buChar char="•"/>
            </a:pPr>
            <a:r>
              <a:rPr lang="en-US" sz="2400" dirty="0"/>
              <a:t>Visual Studio Code only</a:t>
            </a:r>
          </a:p>
          <a:p>
            <a:pPr marL="231775" indent="-231775">
              <a:lnSpc>
                <a:spcPct val="95000"/>
              </a:lnSpc>
              <a:buSzPct val="90000"/>
              <a:buFont typeface="Arial" panose="020B0604020202020204" pitchFamily="34" charset="0"/>
              <a:buChar char="•"/>
            </a:pPr>
            <a:r>
              <a:rPr lang="en-US" sz="2400" dirty="0"/>
              <a:t>Console emulator debugging</a:t>
            </a:r>
          </a:p>
          <a:p>
            <a:pPr marL="231775" indent="-231775">
              <a:lnSpc>
                <a:spcPct val="95000"/>
              </a:lnSpc>
              <a:buSzPct val="90000"/>
              <a:buFont typeface="Arial" panose="020B0604020202020204" pitchFamily="34" charset="0"/>
              <a:buChar char="•"/>
            </a:pPr>
            <a:r>
              <a:rPr lang="en-US" sz="2400" dirty="0"/>
              <a:t>Command-line publishing</a:t>
            </a:r>
          </a:p>
          <a:p>
            <a:pPr marL="231775" indent="-231775">
              <a:lnSpc>
                <a:spcPct val="95000"/>
              </a:lnSpc>
              <a:buSzPct val="90000"/>
              <a:buFont typeface="Arial" panose="020B0604020202020204" pitchFamily="34" charset="0"/>
              <a:buChar char="•"/>
            </a:pPr>
            <a:endParaRPr lang="en-US" sz="2400" dirty="0"/>
          </a:p>
        </p:txBody>
      </p:sp>
    </p:spTree>
    <p:extLst>
      <p:ext uri="{BB962C8B-B14F-4D97-AF65-F5344CB8AC3E}">
        <p14:creationId xmlns:p14="http://schemas.microsoft.com/office/powerpoint/2010/main" val="56422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Connector</a:t>
            </a:r>
          </a:p>
        </p:txBody>
      </p:sp>
      <p:sp>
        <p:nvSpPr>
          <p:cNvPr id="5" name="Content Placeholder 2"/>
          <p:cNvSpPr txBox="1">
            <a:spLocks/>
          </p:cNvSpPr>
          <p:nvPr/>
        </p:nvSpPr>
        <p:spPr>
          <a:xfrm>
            <a:off x="838200" y="1825625"/>
            <a:ext cx="3649717" cy="420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Connector (or Connector Service) handles all communication, conversations, state, and authorization activities between a bot and users.</a:t>
            </a:r>
          </a:p>
        </p:txBody>
      </p:sp>
      <p:sp>
        <p:nvSpPr>
          <p:cNvPr id="7" name="Rectangle 6"/>
          <p:cNvSpPr/>
          <p:nvPr/>
        </p:nvSpPr>
        <p:spPr>
          <a:xfrm>
            <a:off x="4868917" y="1825625"/>
            <a:ext cx="6484883" cy="3508653"/>
          </a:xfrm>
          <a:prstGeom prst="rect">
            <a:avLst/>
          </a:prstGeom>
          <a:solidFill>
            <a:srgbClr val="0078D7"/>
          </a:solidFill>
          <a:ln>
            <a:solidFill>
              <a:srgbClr val="595959"/>
            </a:solidFill>
          </a:ln>
        </p:spPr>
        <p:txBody>
          <a:bodyPr wrap="square" lIns="365760" tIns="365760" rIns="365760" bIns="365760">
            <a:spAutoFit/>
          </a:bodyPr>
          <a:lstStyle/>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connector</a:t>
            </a:r>
            <a:r>
              <a:rPr lang="en-US" dirty="0">
                <a:solidFill>
                  <a:schemeClr val="bg1"/>
                </a:solidFill>
                <a:latin typeface="Consolas" panose="020B0609020204030204" pitchFamily="49" charset="0"/>
              </a:rPr>
              <a:t> = new </a:t>
            </a:r>
            <a:r>
              <a:rPr lang="en-US" dirty="0" err="1">
                <a:solidFill>
                  <a:schemeClr val="bg1"/>
                </a:solidFill>
                <a:latin typeface="Consolas" panose="020B0609020204030204" pitchFamily="49" charset="0"/>
              </a:rPr>
              <a:t>ConnectorClient</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incomingMessage.ServiceUrl</a:t>
            </a:r>
            <a:r>
              <a:rPr lang="en-US" dirty="0">
                <a:solidFill>
                  <a:schemeClr val="bg1"/>
                </a:solidFill>
                <a:latin typeface="Consolas" panose="020B0609020204030204" pitchFamily="49" charset="0"/>
              </a:rPr>
              <a:t>);</a:t>
            </a:r>
          </a:p>
          <a:p>
            <a:endParaRPr lang="en-US" dirty="0">
              <a:solidFill>
                <a:schemeClr val="bg1"/>
              </a:solidFill>
              <a:latin typeface="Consolas" panose="020B0609020204030204" pitchFamily="49" charset="0"/>
            </a:endParaRPr>
          </a:p>
          <a:p>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a:t>
            </a:r>
            <a:r>
              <a:rPr lang="en-US" b="1"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incomingMessage.CreateReply</a:t>
            </a:r>
            <a:r>
              <a:rPr lang="en-US" dirty="0">
                <a:solidFill>
                  <a:schemeClr val="bg1"/>
                </a:solidFill>
                <a:latin typeface="Consolas" panose="020B0609020204030204" pitchFamily="49" charset="0"/>
              </a:rPr>
              <a:t>(“How can I help?”);</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await </a:t>
            </a:r>
            <a:r>
              <a:rPr lang="en-US" dirty="0" err="1">
                <a:solidFill>
                  <a:schemeClr val="bg1"/>
                </a:solidFill>
                <a:latin typeface="Consolas" panose="020B0609020204030204" pitchFamily="49" charset="0"/>
              </a:rPr>
              <a:t>connector.Conversations.ReplyToActivityAsync</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replyMessage</a:t>
            </a: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63578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 Service Flow</a:t>
            </a:r>
          </a:p>
        </p:txBody>
      </p:sp>
      <p:sp>
        <p:nvSpPr>
          <p:cNvPr id="4" name="Rectangle 3"/>
          <p:cNvSpPr/>
          <p:nvPr/>
        </p:nvSpPr>
        <p:spPr>
          <a:xfrm>
            <a:off x="2684225" y="3557828"/>
            <a:ext cx="2125296" cy="957532"/>
          </a:xfrm>
          <a:prstGeom prst="rect">
            <a:avLst/>
          </a:prstGeom>
          <a:solidFill>
            <a:srgbClr val="0078D7"/>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Bot’s Web Service</a:t>
            </a:r>
          </a:p>
        </p:txBody>
      </p:sp>
      <p:sp>
        <p:nvSpPr>
          <p:cNvPr id="5" name="Rectangle 4"/>
          <p:cNvSpPr/>
          <p:nvPr/>
        </p:nvSpPr>
        <p:spPr>
          <a:xfrm>
            <a:off x="8516560" y="2076988"/>
            <a:ext cx="2829320" cy="3924424"/>
          </a:xfrm>
          <a:prstGeom prst="rect">
            <a:avLst/>
          </a:prstGeom>
          <a:solidFill>
            <a:schemeClr val="accent5">
              <a:lumMod val="75000"/>
            </a:schemeClr>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CHANNEL</a:t>
            </a:r>
          </a:p>
          <a:p>
            <a:pPr lvl="1"/>
            <a:endParaRPr lang="en-US" sz="1600" dirty="0"/>
          </a:p>
          <a:p>
            <a:pPr marL="742950" lvl="1" indent="-285750">
              <a:buFont typeface="Arial" panose="020B0604020202020204" pitchFamily="34" charset="0"/>
              <a:buChar char="•"/>
            </a:pPr>
            <a:r>
              <a:rPr lang="en-US" sz="1600" dirty="0"/>
              <a:t>Skype</a:t>
            </a:r>
          </a:p>
          <a:p>
            <a:pPr marL="742950" lvl="1" indent="-285750">
              <a:buFont typeface="Arial" panose="020B0604020202020204" pitchFamily="34" charset="0"/>
              <a:buChar char="•"/>
            </a:pPr>
            <a:r>
              <a:rPr lang="en-US" sz="1600" dirty="0"/>
              <a:t>Web Chat</a:t>
            </a:r>
          </a:p>
          <a:p>
            <a:pPr marL="742950" lvl="1" indent="-285750">
              <a:buFont typeface="Arial" panose="020B0604020202020204" pitchFamily="34" charset="0"/>
              <a:buChar char="•"/>
            </a:pPr>
            <a:r>
              <a:rPr lang="en-US" sz="1600" dirty="0"/>
              <a:t>Email</a:t>
            </a:r>
          </a:p>
          <a:p>
            <a:pPr marL="742950" lvl="1" indent="-285750">
              <a:buFont typeface="Arial" panose="020B0604020202020204" pitchFamily="34" charset="0"/>
              <a:buChar char="•"/>
            </a:pPr>
            <a:r>
              <a:rPr lang="en-US" sz="1600" dirty="0"/>
              <a:t>Facebook</a:t>
            </a:r>
          </a:p>
          <a:p>
            <a:pPr marL="742950" lvl="1" indent="-285750">
              <a:buFont typeface="Arial" panose="020B0604020202020204" pitchFamily="34" charset="0"/>
              <a:buChar char="•"/>
            </a:pPr>
            <a:r>
              <a:rPr lang="en-US" sz="1600" dirty="0" err="1"/>
              <a:t>GroupMe</a:t>
            </a:r>
            <a:endParaRPr lang="en-US" sz="1600" dirty="0"/>
          </a:p>
          <a:p>
            <a:pPr marL="742950" lvl="1" indent="-285750">
              <a:buFont typeface="Arial" panose="020B0604020202020204" pitchFamily="34" charset="0"/>
              <a:buChar char="•"/>
            </a:pPr>
            <a:r>
              <a:rPr lang="en-US" sz="1600" dirty="0" err="1"/>
              <a:t>Kik</a:t>
            </a:r>
            <a:endParaRPr lang="en-US" sz="1600" dirty="0"/>
          </a:p>
          <a:p>
            <a:pPr marL="742950" lvl="1" indent="-285750">
              <a:buFont typeface="Arial" panose="020B0604020202020204" pitchFamily="34" charset="0"/>
              <a:buChar char="•"/>
            </a:pPr>
            <a:r>
              <a:rPr lang="en-US" sz="1600" dirty="0"/>
              <a:t>Microsoft Teams</a:t>
            </a:r>
          </a:p>
          <a:p>
            <a:pPr marL="742950" lvl="1" indent="-285750">
              <a:buFont typeface="Arial" panose="020B0604020202020204" pitchFamily="34" charset="0"/>
              <a:buChar char="•"/>
            </a:pPr>
            <a:r>
              <a:rPr lang="en-US" sz="1600" dirty="0"/>
              <a:t>Cortana</a:t>
            </a:r>
          </a:p>
          <a:p>
            <a:pPr marL="742950" lvl="1" indent="-285750">
              <a:buFont typeface="Arial" panose="020B0604020202020204" pitchFamily="34" charset="0"/>
              <a:buChar char="•"/>
            </a:pPr>
            <a:r>
              <a:rPr lang="en-US" sz="1600" dirty="0"/>
              <a:t>Slack</a:t>
            </a:r>
          </a:p>
          <a:p>
            <a:pPr marL="742950" lvl="1" indent="-285750">
              <a:buFont typeface="Arial" panose="020B0604020202020204" pitchFamily="34" charset="0"/>
              <a:buChar char="•"/>
            </a:pPr>
            <a:r>
              <a:rPr lang="en-US" sz="1600" dirty="0"/>
              <a:t>Telegram</a:t>
            </a:r>
          </a:p>
          <a:p>
            <a:pPr marL="742950" lvl="1" indent="-285750">
              <a:buFont typeface="Arial" panose="020B0604020202020204" pitchFamily="34" charset="0"/>
              <a:buChar char="•"/>
            </a:pPr>
            <a:r>
              <a:rPr lang="en-US" sz="1600" dirty="0"/>
              <a:t>Twilio</a:t>
            </a:r>
          </a:p>
          <a:p>
            <a:pPr marL="742950" lvl="1" indent="-285750">
              <a:buFont typeface="Arial" panose="020B0604020202020204" pitchFamily="34" charset="0"/>
              <a:buChar char="•"/>
            </a:pPr>
            <a:r>
              <a:rPr lang="en-US" sz="1600" dirty="0"/>
              <a:t>Direct Line</a:t>
            </a:r>
          </a:p>
        </p:txBody>
      </p:sp>
      <p:sp>
        <p:nvSpPr>
          <p:cNvPr id="6" name="Rectangle 5"/>
          <p:cNvSpPr/>
          <p:nvPr/>
        </p:nvSpPr>
        <p:spPr>
          <a:xfrm>
            <a:off x="5327156" y="2713686"/>
            <a:ext cx="2659224" cy="2645816"/>
          </a:xfrm>
          <a:prstGeom prst="rect">
            <a:avLst/>
          </a:prstGeom>
          <a:solidFill>
            <a:srgbClr val="307AB3"/>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CONNECTOR</a:t>
            </a:r>
          </a:p>
          <a:p>
            <a:pPr algn="ctr"/>
            <a:br>
              <a:rPr lang="en-US" sz="1600" dirty="0"/>
            </a:br>
            <a:r>
              <a:rPr lang="en-US" sz="1600" dirty="0"/>
              <a:t>Routes messages, manages state, bot registration, tracking, services (such as translation) and per-user and per-bot storage </a:t>
            </a:r>
          </a:p>
        </p:txBody>
      </p:sp>
      <p:pic>
        <p:nvPicPr>
          <p:cNvPr id="7" name="Picture 6"/>
          <p:cNvPicPr>
            <a:picLocks noChangeAspect="1"/>
          </p:cNvPicPr>
          <p:nvPr/>
        </p:nvPicPr>
        <p:blipFill>
          <a:blip r:embed="rId3"/>
          <a:stretch>
            <a:fillRect/>
          </a:stretch>
        </p:blipFill>
        <p:spPr>
          <a:xfrm>
            <a:off x="838200" y="3372398"/>
            <a:ext cx="1328391" cy="1328391"/>
          </a:xfrm>
          <a:prstGeom prst="rect">
            <a:avLst/>
          </a:prstGeom>
        </p:spPr>
      </p:pic>
      <p:cxnSp>
        <p:nvCxnSpPr>
          <p:cNvPr id="8" name="Straight Arrow Connector 7"/>
          <p:cNvCxnSpPr>
            <a:stCxn id="7" idx="3"/>
            <a:endCxn id="4" idx="1"/>
          </p:cNvCxnSpPr>
          <p:nvPr/>
        </p:nvCxnSpPr>
        <p:spPr>
          <a:xfrm>
            <a:off x="2166591" y="4036594"/>
            <a:ext cx="517634"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4" idx="3"/>
            <a:endCxn id="6" idx="1"/>
          </p:cNvCxnSpPr>
          <p:nvPr/>
        </p:nvCxnSpPr>
        <p:spPr>
          <a:xfrm>
            <a:off x="4809521" y="4036594"/>
            <a:ext cx="517635" cy="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5" idx="1"/>
          </p:cNvCxnSpPr>
          <p:nvPr/>
        </p:nvCxnSpPr>
        <p:spPr>
          <a:xfrm>
            <a:off x="7986380" y="4036594"/>
            <a:ext cx="530180" cy="260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66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Channels</a:t>
            </a:r>
          </a:p>
        </p:txBody>
      </p:sp>
      <p:sp>
        <p:nvSpPr>
          <p:cNvPr id="13" name="Content Placeholder 2"/>
          <p:cNvSpPr>
            <a:spLocks noGrp="1"/>
          </p:cNvSpPr>
          <p:nvPr>
            <p:ph idx="1"/>
          </p:nvPr>
        </p:nvSpPr>
        <p:spPr>
          <a:xfrm>
            <a:off x="838199" y="1825625"/>
            <a:ext cx="3379026" cy="4200826"/>
          </a:xfrm>
        </p:spPr>
        <p:txBody>
          <a:bodyPr>
            <a:normAutofit/>
          </a:bodyPr>
          <a:lstStyle/>
          <a:p>
            <a:pPr marL="0" indent="0">
              <a:buNone/>
            </a:pPr>
            <a:r>
              <a:rPr lang="en-US" dirty="0"/>
              <a:t>Channels are currently available for Skype, web, email, Cortana, Microsoft Teams, Facebook, </a:t>
            </a:r>
            <a:r>
              <a:rPr lang="en-US" dirty="0" err="1"/>
              <a:t>GroupMe</a:t>
            </a:r>
            <a:r>
              <a:rPr lang="en-US" dirty="0"/>
              <a:t>, </a:t>
            </a:r>
            <a:r>
              <a:rPr lang="en-US" dirty="0" err="1"/>
              <a:t>Kik</a:t>
            </a:r>
            <a:r>
              <a:rPr lang="en-US" dirty="0"/>
              <a:t>, Slack, Telegram, Twilio, and direct line app integration.</a:t>
            </a:r>
          </a:p>
        </p:txBody>
      </p:sp>
      <p:pic>
        <p:nvPicPr>
          <p:cNvPr id="3" name="Picture 2"/>
          <p:cNvPicPr>
            <a:picLocks noChangeAspect="1"/>
          </p:cNvPicPr>
          <p:nvPr/>
        </p:nvPicPr>
        <p:blipFill>
          <a:blip r:embed="rId3"/>
          <a:stretch>
            <a:fillRect/>
          </a:stretch>
        </p:blipFill>
        <p:spPr>
          <a:xfrm>
            <a:off x="4658659" y="1825625"/>
            <a:ext cx="6051382" cy="4207602"/>
          </a:xfrm>
          <a:prstGeom prst="rect">
            <a:avLst/>
          </a:prstGeom>
          <a:ln>
            <a:solidFill>
              <a:schemeClr val="tx1">
                <a:lumMod val="85000"/>
                <a:lumOff val="15000"/>
              </a:schemeClr>
            </a:solidFill>
          </a:ln>
        </p:spPr>
      </p:pic>
    </p:spTree>
    <p:extLst>
      <p:ext uri="{BB962C8B-B14F-4D97-AF65-F5344CB8AC3E}">
        <p14:creationId xmlns:p14="http://schemas.microsoft.com/office/powerpoint/2010/main" val="129117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LUIS HOL.html</a:t>
            </a:r>
          </a:p>
        </p:txBody>
      </p:sp>
    </p:spTree>
    <p:extLst>
      <p:ext uri="{BB962C8B-B14F-4D97-AF65-F5344CB8AC3E}">
        <p14:creationId xmlns:p14="http://schemas.microsoft.com/office/powerpoint/2010/main" val="33351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Language Understanding Intelligent Service (LUIS)</a:t>
            </a:r>
          </a:p>
        </p:txBody>
      </p:sp>
      <p:sp>
        <p:nvSpPr>
          <p:cNvPr id="3" name="Content Placeholder 2"/>
          <p:cNvSpPr>
            <a:spLocks noGrp="1"/>
          </p:cNvSpPr>
          <p:nvPr>
            <p:ph idx="1"/>
          </p:nvPr>
        </p:nvSpPr>
        <p:spPr>
          <a:xfrm>
            <a:off x="838199" y="1825625"/>
            <a:ext cx="4959700" cy="4200826"/>
          </a:xfrm>
        </p:spPr>
        <p:txBody>
          <a:bodyPr>
            <a:normAutofit/>
          </a:bodyPr>
          <a:lstStyle/>
          <a:p>
            <a:pPr marL="0" indent="0">
              <a:buNone/>
            </a:pPr>
            <a:r>
              <a:rPr lang="en-US" dirty="0"/>
              <a:t>Language Understanding Intelligent Service (LUIS) is an interactive machine learning and language understanding technology and toolset designed to easily add language understanding and semantic interpretation to applications.</a:t>
            </a:r>
          </a:p>
        </p:txBody>
      </p:sp>
      <p:pic>
        <p:nvPicPr>
          <p:cNvPr id="6" name="Picture 5"/>
          <p:cNvPicPr>
            <a:picLocks noChangeAspect="1"/>
          </p:cNvPicPr>
          <p:nvPr/>
        </p:nvPicPr>
        <p:blipFill>
          <a:blip r:embed="rId3"/>
          <a:stretch>
            <a:fillRect/>
          </a:stretch>
        </p:blipFill>
        <p:spPr>
          <a:xfrm>
            <a:off x="6013655" y="2136515"/>
            <a:ext cx="5430142" cy="2777129"/>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Understanding Concepts</a:t>
            </a:r>
          </a:p>
        </p:txBody>
      </p:sp>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LUIS is part of Microsoft’s Cognitive Services offering and can be used for any device, on any platform, and any application scenario.</a:t>
            </a:r>
          </a:p>
        </p:txBody>
      </p:sp>
      <p:sp>
        <p:nvSpPr>
          <p:cNvPr id="7" name="Content Placeholder 2"/>
          <p:cNvSpPr txBox="1">
            <a:spLocks/>
          </p:cNvSpPr>
          <p:nvPr/>
        </p:nvSpPr>
        <p:spPr>
          <a:xfrm>
            <a:off x="838199" y="2875885"/>
            <a:ext cx="10248993"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Essentially what Cortana uses on the backend for language and sematic interpretations</a:t>
            </a:r>
          </a:p>
          <a:p>
            <a:pPr marL="687388" indent="-342900"/>
            <a:r>
              <a:rPr lang="en-US" dirty="0"/>
              <a:t>Provides “built in” logic that can be leveraged “out of the box”</a:t>
            </a:r>
          </a:p>
          <a:p>
            <a:pPr marL="687388" indent="-342900"/>
            <a:r>
              <a:rPr lang="en-US" dirty="0"/>
              <a:t>Natural, adaptable, conversational intelligence</a:t>
            </a:r>
          </a:p>
          <a:p>
            <a:pPr marL="687388" indent="-342900"/>
            <a:r>
              <a:rPr lang="en-US" dirty="0"/>
              <a:t>Model-based via intents and entities</a:t>
            </a:r>
          </a:p>
        </p:txBody>
      </p:sp>
    </p:spTree>
    <p:extLst>
      <p:ext uri="{BB962C8B-B14F-4D97-AF65-F5344CB8AC3E}">
        <p14:creationId xmlns:p14="http://schemas.microsoft.com/office/powerpoint/2010/main" val="159398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Terminology</a:t>
            </a:r>
            <a:endParaRPr lang="en-US" sz="3921" dirty="0"/>
          </a:p>
        </p:txBody>
      </p:sp>
      <p:sp>
        <p:nvSpPr>
          <p:cNvPr id="5" name="Content Placeholder 2"/>
          <p:cNvSpPr txBox="1">
            <a:spLocks/>
          </p:cNvSpPr>
          <p:nvPr/>
        </p:nvSpPr>
        <p:spPr>
          <a:xfrm>
            <a:off x="954592" y="1914075"/>
            <a:ext cx="3697795" cy="4428306"/>
          </a:xfr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0814" indent="-340814"/>
            <a:r>
              <a:rPr lang="en-US" sz="3921" dirty="0"/>
              <a:t>Entities</a:t>
            </a:r>
          </a:p>
          <a:p>
            <a:pPr marL="340814" indent="-340814"/>
            <a:r>
              <a:rPr lang="en-US" sz="3921" dirty="0"/>
              <a:t>Intents</a:t>
            </a:r>
          </a:p>
          <a:p>
            <a:pPr marL="340814" indent="-340814"/>
            <a:r>
              <a:rPr lang="en-US" sz="3921" dirty="0"/>
              <a:t>Labels</a:t>
            </a:r>
          </a:p>
          <a:p>
            <a:pPr marL="340814" indent="-340814"/>
            <a:r>
              <a:rPr lang="en-US" sz="3921" dirty="0"/>
              <a:t>Utterances</a:t>
            </a:r>
          </a:p>
          <a:p>
            <a:pPr marL="340814" indent="-340814"/>
            <a:r>
              <a:rPr lang="en-US" sz="3921" dirty="0"/>
              <a:t>Phrase lists</a:t>
            </a:r>
          </a:p>
          <a:p>
            <a:pPr marL="340814" indent="-340814"/>
            <a:r>
              <a:rPr lang="en-US" sz="3921" dirty="0"/>
              <a:t>Training</a:t>
            </a:r>
          </a:p>
          <a:p>
            <a:pPr marL="340814" indent="-340814"/>
            <a:r>
              <a:rPr lang="en-US" sz="3921" dirty="0"/>
              <a:t>Publishing</a:t>
            </a:r>
          </a:p>
        </p:txBody>
      </p:sp>
      <p:pic>
        <p:nvPicPr>
          <p:cNvPr id="3" name="Picture 2"/>
          <p:cNvPicPr>
            <a:picLocks noChangeAspect="1"/>
          </p:cNvPicPr>
          <p:nvPr/>
        </p:nvPicPr>
        <p:blipFill>
          <a:blip r:embed="rId3"/>
          <a:stretch>
            <a:fillRect/>
          </a:stretch>
        </p:blipFill>
        <p:spPr>
          <a:xfrm>
            <a:off x="4321695" y="1914075"/>
            <a:ext cx="6836909" cy="3578196"/>
          </a:xfrm>
          <a:prstGeom prst="rect">
            <a:avLst/>
          </a:prstGeom>
          <a:ln>
            <a:solidFill>
              <a:schemeClr val="tx1">
                <a:lumMod val="95000"/>
                <a:lumOff val="5000"/>
              </a:schemeClr>
            </a:solidFill>
          </a:ln>
        </p:spPr>
      </p:pic>
      <p:pic>
        <p:nvPicPr>
          <p:cNvPr id="4" name="Picture 3"/>
          <p:cNvPicPr>
            <a:picLocks noChangeAspect="1"/>
          </p:cNvPicPr>
          <p:nvPr/>
        </p:nvPicPr>
        <p:blipFill>
          <a:blip r:embed="rId4"/>
          <a:stretch>
            <a:fillRect/>
          </a:stretch>
        </p:blipFill>
        <p:spPr>
          <a:xfrm>
            <a:off x="7602403" y="2833758"/>
            <a:ext cx="3751397" cy="3283263"/>
          </a:xfrm>
          <a:prstGeom prst="rect">
            <a:avLst/>
          </a:prstGeom>
          <a:ln>
            <a:solidFill>
              <a:schemeClr val="tx1">
                <a:lumMod val="95000"/>
                <a:lumOff val="5000"/>
              </a:schemeClr>
            </a:solidFill>
          </a:ln>
        </p:spPr>
      </p:pic>
    </p:spTree>
    <p:extLst>
      <p:ext uri="{BB962C8B-B14F-4D97-AF65-F5344CB8AC3E}">
        <p14:creationId xmlns:p14="http://schemas.microsoft.com/office/powerpoint/2010/main" val="39386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Flow</a:t>
            </a:r>
            <a:endParaRPr lang="en-US" sz="3921" dirty="0"/>
          </a:p>
        </p:txBody>
      </p:sp>
      <p:grpSp>
        <p:nvGrpSpPr>
          <p:cNvPr id="28" name="Group 27"/>
          <p:cNvGrpSpPr/>
          <p:nvPr/>
        </p:nvGrpSpPr>
        <p:grpSpPr>
          <a:xfrm>
            <a:off x="1011859" y="2321491"/>
            <a:ext cx="2088195" cy="2138997"/>
            <a:chOff x="946653" y="1907997"/>
            <a:chExt cx="2088195" cy="213899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655" y="1907997"/>
              <a:ext cx="1407447" cy="1071224"/>
            </a:xfrm>
            <a:prstGeom prst="rect">
              <a:avLst/>
            </a:prstGeom>
          </p:spPr>
        </p:pic>
        <p:sp>
          <p:nvSpPr>
            <p:cNvPr id="21" name="TextBox 20"/>
            <p:cNvSpPr txBox="1"/>
            <p:nvPr/>
          </p:nvSpPr>
          <p:spPr>
            <a:xfrm>
              <a:off x="946653" y="3123664"/>
              <a:ext cx="2088195" cy="923330"/>
            </a:xfrm>
            <a:prstGeom prst="rect">
              <a:avLst/>
            </a:prstGeom>
            <a:noFill/>
          </p:spPr>
          <p:txBody>
            <a:bodyPr wrap="square" rtlCol="0">
              <a:spAutoFit/>
            </a:bodyPr>
            <a:lstStyle/>
            <a:p>
              <a:r>
                <a:rPr lang="en-US" dirty="0"/>
                <a:t>Create language understanding models.</a:t>
              </a:r>
            </a:p>
          </p:txBody>
        </p:sp>
      </p:grpSp>
      <p:grpSp>
        <p:nvGrpSpPr>
          <p:cNvPr id="29" name="Group 28"/>
          <p:cNvGrpSpPr/>
          <p:nvPr/>
        </p:nvGrpSpPr>
        <p:grpSpPr>
          <a:xfrm>
            <a:off x="3605564" y="2323149"/>
            <a:ext cx="2088195" cy="2114356"/>
            <a:chOff x="3748199" y="2665233"/>
            <a:chExt cx="2088195" cy="2114356"/>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199" y="2665233"/>
              <a:ext cx="1466850" cy="1095375"/>
            </a:xfrm>
            <a:prstGeom prst="rect">
              <a:avLst/>
            </a:prstGeom>
          </p:spPr>
        </p:pic>
        <p:sp>
          <p:nvSpPr>
            <p:cNvPr id="22" name="TextBox 21"/>
            <p:cNvSpPr txBox="1"/>
            <p:nvPr/>
          </p:nvSpPr>
          <p:spPr>
            <a:xfrm>
              <a:off x="3748199" y="3856259"/>
              <a:ext cx="2088195" cy="923330"/>
            </a:xfrm>
            <a:prstGeom prst="rect">
              <a:avLst/>
            </a:prstGeom>
            <a:noFill/>
          </p:spPr>
          <p:txBody>
            <a:bodyPr wrap="square" rtlCol="0">
              <a:spAutoFit/>
            </a:bodyPr>
            <a:lstStyle/>
            <a:p>
              <a:r>
                <a:rPr lang="en-US" dirty="0"/>
                <a:t>Use prebuilt models from Bing and Cortana.</a:t>
              </a:r>
            </a:p>
          </p:txBody>
        </p:sp>
      </p:grpSp>
      <p:grpSp>
        <p:nvGrpSpPr>
          <p:cNvPr id="30" name="Group 29"/>
          <p:cNvGrpSpPr/>
          <p:nvPr/>
        </p:nvGrpSpPr>
        <p:grpSpPr>
          <a:xfrm>
            <a:off x="6199269" y="2321490"/>
            <a:ext cx="2004721" cy="2138998"/>
            <a:chOff x="6484538" y="2336307"/>
            <a:chExt cx="2004721" cy="2138998"/>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4538" y="2336307"/>
              <a:ext cx="1323975" cy="1133475"/>
            </a:xfrm>
            <a:prstGeom prst="rect">
              <a:avLst/>
            </a:prstGeom>
          </p:spPr>
        </p:pic>
        <p:sp>
          <p:nvSpPr>
            <p:cNvPr id="24" name="TextBox 23"/>
            <p:cNvSpPr txBox="1"/>
            <p:nvPr/>
          </p:nvSpPr>
          <p:spPr>
            <a:xfrm>
              <a:off x="6484538" y="3551975"/>
              <a:ext cx="2004721" cy="923330"/>
            </a:xfrm>
            <a:prstGeom prst="rect">
              <a:avLst/>
            </a:prstGeom>
            <a:noFill/>
          </p:spPr>
          <p:txBody>
            <a:bodyPr wrap="square" rtlCol="0">
              <a:spAutoFit/>
            </a:bodyPr>
            <a:lstStyle/>
            <a:p>
              <a:r>
                <a:rPr lang="en-US" dirty="0"/>
                <a:t>Deploy your models to an HTTP endpoint.</a:t>
              </a:r>
            </a:p>
          </p:txBody>
        </p:sp>
      </p:grpSp>
      <p:grpSp>
        <p:nvGrpSpPr>
          <p:cNvPr id="31" name="Group 30"/>
          <p:cNvGrpSpPr/>
          <p:nvPr/>
        </p:nvGrpSpPr>
        <p:grpSpPr>
          <a:xfrm>
            <a:off x="8709502" y="2321490"/>
            <a:ext cx="2088195" cy="1811272"/>
            <a:chOff x="8935533" y="4561117"/>
            <a:chExt cx="2088195" cy="1811272"/>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5533" y="4561117"/>
              <a:ext cx="1619250" cy="1162050"/>
            </a:xfrm>
            <a:prstGeom prst="rect">
              <a:avLst/>
            </a:prstGeom>
          </p:spPr>
        </p:pic>
        <p:sp>
          <p:nvSpPr>
            <p:cNvPr id="25" name="TextBox 24"/>
            <p:cNvSpPr txBox="1"/>
            <p:nvPr/>
          </p:nvSpPr>
          <p:spPr>
            <a:xfrm>
              <a:off x="8935533" y="5726058"/>
              <a:ext cx="2088195" cy="646331"/>
            </a:xfrm>
            <a:prstGeom prst="rect">
              <a:avLst/>
            </a:prstGeom>
            <a:noFill/>
          </p:spPr>
          <p:txBody>
            <a:bodyPr wrap="square" rtlCol="0">
              <a:spAutoFit/>
            </a:bodyPr>
            <a:lstStyle/>
            <a:p>
              <a:r>
                <a:rPr lang="en-US" dirty="0"/>
                <a:t>Access models on any device.</a:t>
              </a:r>
            </a:p>
          </p:txBody>
        </p:sp>
      </p:grpSp>
      <p:sp>
        <p:nvSpPr>
          <p:cNvPr id="32" name="Right Arrow 5"/>
          <p:cNvSpPr/>
          <p:nvPr/>
        </p:nvSpPr>
        <p:spPr>
          <a:xfrm>
            <a:off x="2941562" y="2616323"/>
            <a:ext cx="411534" cy="543808"/>
          </a:xfrm>
          <a:prstGeom prst="rightArrow">
            <a:avLst/>
          </a:prstGeom>
          <a:solidFill>
            <a:srgbClr val="004B50"/>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ight Arrow 5"/>
          <p:cNvSpPr/>
          <p:nvPr/>
        </p:nvSpPr>
        <p:spPr>
          <a:xfrm>
            <a:off x="5535267" y="2616323"/>
            <a:ext cx="411534" cy="543808"/>
          </a:xfrm>
          <a:prstGeom prst="rightArrow">
            <a:avLst/>
          </a:prstGeom>
          <a:solidFill>
            <a:srgbClr val="004B50"/>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ight Arrow 5"/>
          <p:cNvSpPr/>
          <p:nvPr/>
        </p:nvSpPr>
        <p:spPr>
          <a:xfrm>
            <a:off x="8045498" y="2616323"/>
            <a:ext cx="411534" cy="543808"/>
          </a:xfrm>
          <a:prstGeom prst="rightArrow">
            <a:avLst/>
          </a:prstGeom>
          <a:solidFill>
            <a:srgbClr val="004B50"/>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1385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Prebuilt Entities</a:t>
            </a:r>
            <a:endParaRPr lang="en-US" sz="3921" dirty="0"/>
          </a:p>
        </p:txBody>
      </p:sp>
      <p:graphicFrame>
        <p:nvGraphicFramePr>
          <p:cNvPr id="3" name="Table 2"/>
          <p:cNvGraphicFramePr>
            <a:graphicFrameLocks noGrp="1"/>
          </p:cNvGraphicFramePr>
          <p:nvPr>
            <p:extLst>
              <p:ext uri="{D42A27DB-BD31-4B8C-83A1-F6EECF244321}">
                <p14:modId xmlns:p14="http://schemas.microsoft.com/office/powerpoint/2010/main" val="3847361097"/>
              </p:ext>
            </p:extLst>
          </p:nvPr>
        </p:nvGraphicFramePr>
        <p:xfrm>
          <a:off x="838199" y="2623752"/>
          <a:ext cx="10360631" cy="2926080"/>
        </p:xfrm>
        <a:graphic>
          <a:graphicData uri="http://schemas.openxmlformats.org/drawingml/2006/table">
            <a:tbl>
              <a:tblPr firstRow="1" bandRow="1">
                <a:tableStyleId>{7E9639D4-E3E2-4D34-9284-5A2195B3D0D7}</a:tableStyleId>
              </a:tblPr>
              <a:tblGrid>
                <a:gridCol w="1955022">
                  <a:extLst>
                    <a:ext uri="{9D8B030D-6E8A-4147-A177-3AD203B41FA5}">
                      <a16:colId xmlns:a16="http://schemas.microsoft.com/office/drawing/2014/main" val="2924627199"/>
                    </a:ext>
                  </a:extLst>
                </a:gridCol>
                <a:gridCol w="3286809">
                  <a:extLst>
                    <a:ext uri="{9D8B030D-6E8A-4147-A177-3AD203B41FA5}">
                      <a16:colId xmlns:a16="http://schemas.microsoft.com/office/drawing/2014/main" val="3919216050"/>
                    </a:ext>
                  </a:extLst>
                </a:gridCol>
                <a:gridCol w="5118800">
                  <a:extLst>
                    <a:ext uri="{9D8B030D-6E8A-4147-A177-3AD203B41FA5}">
                      <a16:colId xmlns:a16="http://schemas.microsoft.com/office/drawing/2014/main" val="1430739465"/>
                    </a:ext>
                  </a:extLst>
                </a:gridCol>
              </a:tblGrid>
              <a:tr h="274320">
                <a:tc>
                  <a:txBody>
                    <a:bodyPr/>
                    <a:lstStyle/>
                    <a:p>
                      <a:r>
                        <a:rPr lang="en-US" sz="1200" b="1" dirty="0"/>
                        <a:t>Entity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4B50"/>
                    </a:solidFill>
                  </a:tcPr>
                </a:tc>
                <a:tc>
                  <a:txBody>
                    <a:bodyPr/>
                    <a:lstStyle/>
                    <a:p>
                      <a:r>
                        <a:rPr lang="en-US" sz="1200" b="1" dirty="0"/>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4B50"/>
                    </a:solidFill>
                  </a:tcPr>
                </a:tc>
                <a:tc>
                  <a:txBody>
                    <a:bodyPr/>
                    <a:lstStyle/>
                    <a:p>
                      <a:r>
                        <a:rPr lang="en-US" sz="1200" b="1" dirty="0"/>
                        <a:t>JSON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4B50"/>
                    </a:solidFill>
                  </a:tcPr>
                </a:tc>
                <a:extLst>
                  <a:ext uri="{0D108BD9-81ED-4DB2-BD59-A6C34878D82A}">
                    <a16:rowId xmlns:a16="http://schemas.microsoft.com/office/drawing/2014/main" val="2131274134"/>
                  </a:ext>
                </a:extLst>
              </a:tr>
              <a:tr h="274320">
                <a:tc>
                  <a:txBody>
                    <a:bodyPr/>
                    <a:lstStyle/>
                    <a:p>
                      <a:r>
                        <a:rPr lang="en-US" sz="1200" b="1" dirty="0" err="1"/>
                        <a:t>builtin.number</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ten, 3.1415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builtin.number</a:t>
                      </a:r>
                      <a:r>
                        <a:rPr lang="en-US" sz="1200" dirty="0"/>
                        <a:t>", "entity": "ten"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686389"/>
                  </a:ext>
                </a:extLst>
              </a:tr>
              <a:tr h="274320">
                <a:tc>
                  <a:txBody>
                    <a:bodyPr/>
                    <a:lstStyle/>
                    <a:p>
                      <a:r>
                        <a:rPr lang="en-US" sz="1200" b="1" dirty="0" err="1"/>
                        <a:t>builtin.ordinal</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first, 10</a:t>
                      </a:r>
                      <a:r>
                        <a:rPr lang="en-US" sz="1200" i="1" baseline="30000" dirty="0"/>
                        <a:t>th</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builtin.ordinal</a:t>
                      </a:r>
                      <a:r>
                        <a:rPr lang="en-US" sz="1200" dirty="0"/>
                        <a:t>", "entity": "10th"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713450"/>
                  </a:ext>
                </a:extLst>
              </a:tr>
              <a:tr h="274320">
                <a:tc>
                  <a:txBody>
                    <a:bodyPr/>
                    <a:lstStyle/>
                    <a:p>
                      <a:r>
                        <a:rPr lang="en-US" sz="1200" b="1" dirty="0" err="1"/>
                        <a:t>builtin.temperature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 degrees </a:t>
                      </a:r>
                      <a:r>
                        <a:rPr lang="en-US" sz="1200" i="1" dirty="0" err="1"/>
                        <a:t>celsius</a:t>
                      </a:r>
                      <a:r>
                        <a:rPr lang="en-US" sz="1200" i="1" dirty="0"/>
                        <a:t>, 78 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builtin.temperature</a:t>
                      </a:r>
                      <a:r>
                        <a:rPr lang="en-US" sz="1200" dirty="0"/>
                        <a:t>", "entity": "78 f"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217743"/>
                  </a:ext>
                </a:extLst>
              </a:tr>
              <a:tr h="274320">
                <a:tc>
                  <a:txBody>
                    <a:bodyPr/>
                    <a:lstStyle/>
                    <a:p>
                      <a:r>
                        <a:rPr lang="en-US" sz="1200" b="1" dirty="0" err="1"/>
                        <a:t>builtin.dimension</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2 miles,</a:t>
                      </a:r>
                      <a:r>
                        <a:rPr lang="en-US" sz="1200" i="1" baseline="0" dirty="0"/>
                        <a:t> </a:t>
                      </a:r>
                      <a:r>
                        <a:rPr lang="en-US" sz="1200" i="1" dirty="0"/>
                        <a:t>650 square kilometers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builtin.dimension</a:t>
                      </a:r>
                      <a:r>
                        <a:rPr lang="en-US" sz="1200" dirty="0"/>
                        <a:t>", "entity": "2 miles"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8819634"/>
                  </a:ext>
                </a:extLst>
              </a:tr>
              <a:tr h="274320">
                <a:tc>
                  <a:txBody>
                    <a:bodyPr/>
                    <a:lstStyle/>
                    <a:p>
                      <a:r>
                        <a:rPr lang="en-US" sz="1200" b="1" dirty="0" err="1"/>
                        <a:t>builtin.money</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1000.00 US dollars, $ 67.5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builtin.money</a:t>
                      </a:r>
                      <a:r>
                        <a:rPr lang="en-US" sz="1200" dirty="0"/>
                        <a:t>", "entity": "1000.00 us dollars"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115488"/>
                  </a:ext>
                </a:extLst>
              </a:tr>
              <a:tr h="274320">
                <a:tc>
                  <a:txBody>
                    <a:bodyPr/>
                    <a:lstStyle/>
                    <a:p>
                      <a:r>
                        <a:rPr lang="en-US" sz="1200" b="1" dirty="0" err="1"/>
                        <a:t>builtin.age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100 year old, 10 years 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builtin.age</a:t>
                      </a:r>
                      <a:r>
                        <a:rPr lang="en-US" sz="1200" dirty="0"/>
                        <a:t>", "entity": "100 year old"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062418"/>
                  </a:ext>
                </a:extLst>
              </a:tr>
              <a:tr h="274320">
                <a:tc>
                  <a:txBody>
                    <a:bodyPr/>
                    <a:lstStyle/>
                    <a:p>
                      <a:r>
                        <a:rPr lang="en-US" sz="1200" b="1" dirty="0" err="1"/>
                        <a:t>builtin.geography</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err="1"/>
                        <a:t>seattle</a:t>
                      </a:r>
                      <a:r>
                        <a:rPr lang="en-US" sz="1200" i="1" dirty="0"/>
                        <a:t>, amazon river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 "type": "</a:t>
                      </a:r>
                      <a:r>
                        <a:rPr lang="en-US" sz="1200" dirty="0" err="1"/>
                        <a:t>builtin.geography.city</a:t>
                      </a:r>
                      <a:r>
                        <a:rPr lang="en-US" sz="1200" dirty="0"/>
                        <a:t>", "entity": "</a:t>
                      </a:r>
                      <a:r>
                        <a:rPr lang="en-US" sz="1200" dirty="0" err="1"/>
                        <a:t>seattle</a:t>
                      </a:r>
                      <a:r>
                        <a:rPr lang="en-US" sz="1200" dirty="0"/>
                        <a:t>"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8775323"/>
                  </a:ext>
                </a:extLst>
              </a:tr>
              <a:tr h="274320">
                <a:tc>
                  <a:txBody>
                    <a:bodyPr/>
                    <a:lstStyle/>
                    <a:p>
                      <a:r>
                        <a:rPr lang="en-US" sz="1200" b="1" dirty="0" err="1"/>
                        <a:t>builtin.encyclopedia</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err="1"/>
                        <a:t>geddy</a:t>
                      </a:r>
                      <a:r>
                        <a:rPr lang="en-US" sz="1200" i="1" dirty="0"/>
                        <a:t> lee, diet</a:t>
                      </a:r>
                      <a:r>
                        <a:rPr lang="en-US" sz="1200" i="1" baseline="0" dirty="0"/>
                        <a:t> coke, </a:t>
                      </a:r>
                      <a:r>
                        <a:rPr lang="en-US" sz="1200" i="1" dirty="0"/>
                        <a:t>super bowl xxxix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"type": "</a:t>
                      </a:r>
                      <a:r>
                        <a:rPr lang="en-US" sz="1200" dirty="0" err="1"/>
                        <a:t>builtin.encyclopedia.music.musician</a:t>
                      </a:r>
                      <a:r>
                        <a:rPr lang="en-US" sz="1200" dirty="0"/>
                        <a:t>", "entity": “</a:t>
                      </a:r>
                      <a:r>
                        <a:rPr lang="en-US" sz="1200" dirty="0" err="1"/>
                        <a:t>geddy</a:t>
                      </a:r>
                      <a:r>
                        <a:rPr lang="en-US" sz="1200" dirty="0"/>
                        <a:t> lee"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8684556"/>
                  </a:ext>
                </a:extLst>
              </a:tr>
              <a:tr h="457200">
                <a:tc>
                  <a:txBody>
                    <a:bodyPr/>
                    <a:lstStyle/>
                    <a:p>
                      <a:r>
                        <a:rPr lang="en-US" sz="1200" b="1" dirty="0" err="1"/>
                        <a:t>builtin.datetime</a:t>
                      </a:r>
                      <a:endParaRPr lang="en-US" sz="1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i="1" dirty="0"/>
                        <a:t>tomorrow, the meeting ends at 5:30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 "type": "</a:t>
                      </a:r>
                      <a:r>
                        <a:rPr lang="en-US" sz="1200" dirty="0" err="1"/>
                        <a:t>builtin.datetime.date</a:t>
                      </a:r>
                      <a:r>
                        <a:rPr lang="en-US" sz="1200" dirty="0"/>
                        <a:t>", "entity": "tomorrow", "resolution": { "date": "2015-08-15"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29092589"/>
                  </a:ext>
                </a:extLst>
              </a:tr>
            </a:tbl>
          </a:graphicData>
        </a:graphic>
      </p:graphicFrame>
      <p:sp>
        <p:nvSpPr>
          <p:cNvPr id="6" name="Content Placeholder 2"/>
          <p:cNvSpPr txBox="1">
            <a:spLocks/>
          </p:cNvSpPr>
          <p:nvPr/>
        </p:nvSpPr>
        <p:spPr>
          <a:xfrm>
            <a:off x="838199" y="1550322"/>
            <a:ext cx="10248993" cy="9215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LUIS includes a set of prebuilt entities. When a prebuilt entity is included in your application, its predictions will be included in your published app.</a:t>
            </a:r>
          </a:p>
        </p:txBody>
      </p:sp>
    </p:spTree>
    <p:extLst>
      <p:ext uri="{BB962C8B-B14F-4D97-AF65-F5344CB8AC3E}">
        <p14:creationId xmlns:p14="http://schemas.microsoft.com/office/powerpoint/2010/main" val="352287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a:t>
            </a:r>
            <a:endParaRPr lang="en-US" sz="3921" dirty="0"/>
          </a:p>
        </p:txBody>
      </p:sp>
      <p:sp>
        <p:nvSpPr>
          <p:cNvPr id="7"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A critical feature of LUIS is the concept of “active” learning. In an active learning scenario, LUIS reviews all the utterances seen, and makes suggestions as to recommended labels.</a:t>
            </a:r>
            <a:endParaRPr lang="en-US" sz="2353" dirty="0">
              <a:latin typeface="+mn-lt"/>
            </a:endParaRPr>
          </a:p>
        </p:txBody>
      </p:sp>
      <p:pic>
        <p:nvPicPr>
          <p:cNvPr id="3" name="Picture 2"/>
          <p:cNvPicPr>
            <a:picLocks noChangeAspect="1"/>
          </p:cNvPicPr>
          <p:nvPr/>
        </p:nvPicPr>
        <p:blipFill rotWithShape="1">
          <a:blip r:embed="rId3"/>
          <a:srcRect r="40630"/>
          <a:stretch/>
        </p:blipFill>
        <p:spPr>
          <a:xfrm>
            <a:off x="4954501" y="2069358"/>
            <a:ext cx="4683486" cy="3389289"/>
          </a:xfrm>
          <a:prstGeom prst="rect">
            <a:avLst/>
          </a:prstGeom>
          <a:ln>
            <a:solidFill>
              <a:schemeClr val="tx1">
                <a:lumMod val="50000"/>
              </a:schemeClr>
            </a:solidFill>
          </a:ln>
        </p:spPr>
      </p:pic>
      <p:pic>
        <p:nvPicPr>
          <p:cNvPr id="4" name="Picture 3"/>
          <p:cNvPicPr>
            <a:picLocks noChangeAspect="1"/>
          </p:cNvPicPr>
          <p:nvPr/>
        </p:nvPicPr>
        <p:blipFill>
          <a:blip r:embed="rId4"/>
          <a:stretch>
            <a:fillRect/>
          </a:stretch>
        </p:blipFill>
        <p:spPr>
          <a:xfrm>
            <a:off x="6649048" y="2664669"/>
            <a:ext cx="3977010" cy="3473372"/>
          </a:xfrm>
          <a:prstGeom prst="rect">
            <a:avLst/>
          </a:prstGeom>
          <a:ln>
            <a:solidFill>
              <a:schemeClr val="tx1">
                <a:lumMod val="50000"/>
              </a:schemeClr>
            </a:solidFill>
          </a:ln>
        </p:spPr>
      </p:pic>
      <p:sp>
        <p:nvSpPr>
          <p:cNvPr id="8" name="Right Arrow 5"/>
          <p:cNvSpPr/>
          <p:nvPr/>
        </p:nvSpPr>
        <p:spPr>
          <a:xfrm>
            <a:off x="6443281" y="4014199"/>
            <a:ext cx="411534" cy="543808"/>
          </a:xfrm>
          <a:prstGeom prst="rightArrow">
            <a:avLst/>
          </a:prstGeom>
          <a:solidFill>
            <a:srgbClr val="004B50"/>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63352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Model</a:t>
            </a:r>
            <a:endParaRPr lang="en-US" sz="3921" dirty="0"/>
          </a:p>
        </p:txBody>
      </p:sp>
      <p:sp>
        <p:nvSpPr>
          <p:cNvPr id="7" name="Text Placeholder 2"/>
          <p:cNvSpPr txBox="1">
            <a:spLocks/>
          </p:cNvSpPr>
          <p:nvPr/>
        </p:nvSpPr>
        <p:spPr>
          <a:xfrm>
            <a:off x="838199" y="1860256"/>
            <a:ext cx="3128231"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Training a model is the term used when LUIS “generalizes” from the examples you have labeled, and develops code to recognize the applicable intents and entities in the future.</a:t>
            </a:r>
            <a:endParaRPr lang="en-US" sz="2353" dirty="0">
              <a:latin typeface="+mn-lt"/>
            </a:endParaRPr>
          </a:p>
        </p:txBody>
      </p:sp>
      <p:pic>
        <p:nvPicPr>
          <p:cNvPr id="4" name="Picture 3"/>
          <p:cNvPicPr>
            <a:picLocks noChangeAspect="1"/>
          </p:cNvPicPr>
          <p:nvPr/>
        </p:nvPicPr>
        <p:blipFill>
          <a:blip r:embed="rId3"/>
          <a:stretch>
            <a:fillRect/>
          </a:stretch>
        </p:blipFill>
        <p:spPr>
          <a:xfrm>
            <a:off x="6487220" y="2029248"/>
            <a:ext cx="1819251" cy="1819251"/>
          </a:xfrm>
          <a:prstGeom prst="rect">
            <a:avLst/>
          </a:prstGeom>
        </p:spPr>
      </p:pic>
      <p:pic>
        <p:nvPicPr>
          <p:cNvPr id="3" name="Picture 2"/>
          <p:cNvPicPr>
            <a:picLocks noChangeAspect="1"/>
          </p:cNvPicPr>
          <p:nvPr/>
        </p:nvPicPr>
        <p:blipFill>
          <a:blip r:embed="rId4"/>
          <a:stretch>
            <a:fillRect/>
          </a:stretch>
        </p:blipFill>
        <p:spPr>
          <a:xfrm rot="5400000">
            <a:off x="4444522" y="2029248"/>
            <a:ext cx="1819251" cy="1819251"/>
          </a:xfrm>
          <a:prstGeom prst="rect">
            <a:avLst/>
          </a:prstGeom>
        </p:spPr>
      </p:pic>
      <p:pic>
        <p:nvPicPr>
          <p:cNvPr id="8" name="Picture 7"/>
          <p:cNvPicPr>
            <a:picLocks noChangeAspect="1"/>
          </p:cNvPicPr>
          <p:nvPr/>
        </p:nvPicPr>
        <p:blipFill>
          <a:blip r:embed="rId5"/>
          <a:stretch>
            <a:fillRect/>
          </a:stretch>
        </p:blipFill>
        <p:spPr>
          <a:xfrm>
            <a:off x="6487220" y="4076869"/>
            <a:ext cx="3638503" cy="1819251"/>
          </a:xfrm>
          <a:prstGeom prst="rect">
            <a:avLst/>
          </a:prstGeom>
        </p:spPr>
      </p:pic>
    </p:spTree>
    <p:extLst>
      <p:ext uri="{BB962C8B-B14F-4D97-AF65-F5344CB8AC3E}">
        <p14:creationId xmlns:p14="http://schemas.microsoft.com/office/powerpoint/2010/main" val="1716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Models</a:t>
            </a:r>
            <a:endParaRPr lang="en-US" sz="3921" dirty="0"/>
          </a:p>
        </p:txBody>
      </p:sp>
      <p:sp>
        <p:nvSpPr>
          <p:cNvPr id="7" name="Text Placeholder 2"/>
          <p:cNvSpPr txBox="1">
            <a:spLocks/>
          </p:cNvSpPr>
          <p:nvPr/>
        </p:nvSpPr>
        <p:spPr>
          <a:xfrm>
            <a:off x="838199" y="1860256"/>
            <a:ext cx="3292367" cy="3807494"/>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Before a LUIS model can be made available to an application it needs to be published. Testing and publishing can be accomplished via the same experience.</a:t>
            </a:r>
            <a:endParaRPr lang="en-US" sz="2353" dirty="0">
              <a:latin typeface="+mn-lt"/>
            </a:endParaRPr>
          </a:p>
        </p:txBody>
      </p:sp>
      <p:pic>
        <p:nvPicPr>
          <p:cNvPr id="3" name="Picture 2"/>
          <p:cNvPicPr>
            <a:picLocks noChangeAspect="1"/>
          </p:cNvPicPr>
          <p:nvPr/>
        </p:nvPicPr>
        <p:blipFill>
          <a:blip r:embed="rId3"/>
          <a:stretch>
            <a:fillRect/>
          </a:stretch>
        </p:blipFill>
        <p:spPr>
          <a:xfrm>
            <a:off x="4884217" y="1984681"/>
            <a:ext cx="5038684" cy="3774988"/>
          </a:xfrm>
          <a:prstGeom prst="rect">
            <a:avLst/>
          </a:prstGeom>
          <a:ln>
            <a:solidFill>
              <a:schemeClr val="tx1">
                <a:lumMod val="50000"/>
              </a:schemeClr>
            </a:solidFill>
          </a:ln>
        </p:spPr>
      </p:pic>
    </p:spTree>
    <p:extLst>
      <p:ext uri="{BB962C8B-B14F-4D97-AF65-F5344CB8AC3E}">
        <p14:creationId xmlns:p14="http://schemas.microsoft.com/office/powerpoint/2010/main" val="17372500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11548</TotalTime>
  <Words>2280</Words>
  <Application>Microsoft Office PowerPoint</Application>
  <PresentationFormat>Widescreen</PresentationFormat>
  <Paragraphs>140</Paragraphs>
  <Slides>17</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Microsoft Language Understanding Intelligent Service (LUIS)</vt:lpstr>
      <vt:lpstr>Microsoft Language Understanding Intelligent Service (LUIS)</vt:lpstr>
      <vt:lpstr>Language Understanding Concepts</vt:lpstr>
      <vt:lpstr>LUIS Terminology</vt:lpstr>
      <vt:lpstr>General Flow</vt:lpstr>
      <vt:lpstr>Prebuilt Entities</vt:lpstr>
      <vt:lpstr>Active Learning</vt:lpstr>
      <vt:lpstr>Training a Model</vt:lpstr>
      <vt:lpstr>Publishing Models</vt:lpstr>
      <vt:lpstr>Integrating LUIS</vt:lpstr>
      <vt:lpstr>Microsoft Bot Framework</vt:lpstr>
      <vt:lpstr>Language &amp; Platform Support</vt:lpstr>
      <vt:lpstr>The Connector</vt:lpstr>
      <vt:lpstr>Connector Service Flow</vt:lpstr>
      <vt:lpstr>Supported Channels</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Language Understanding Intelligent Service (LUIS)</dc:title>
  <dc:creator>scott@liquiddaffodil.com</dc:creator>
  <cp:lastModifiedBy>Scott Peterson</cp:lastModifiedBy>
  <cp:revision>624</cp:revision>
  <dcterms:created xsi:type="dcterms:W3CDTF">2016-04-21T18:51:19Z</dcterms:created>
  <dcterms:modified xsi:type="dcterms:W3CDTF">2017-05-26T02:54:33Z</dcterms:modified>
</cp:coreProperties>
</file>