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1595" r:id="rId2"/>
    <p:sldId id="263" r:id="rId3"/>
    <p:sldId id="256" r:id="rId4"/>
    <p:sldId id="261" r:id="rId5"/>
    <p:sldId id="262" r:id="rId6"/>
    <p:sldId id="1596" r:id="rId7"/>
    <p:sldId id="264" r:id="rId8"/>
    <p:sldId id="260" r:id="rId9"/>
    <p:sldId id="265" r:id="rId10"/>
    <p:sldId id="266" r:id="rId11"/>
    <p:sldId id="257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6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39221B-25DE-46F3-A168-7366B095F134}" v="64" dt="2018-10-15T18:35:20.8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FD162-E4B1-47A8-AF3E-BA49F8E2EF42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0F013-63A7-47FA-8061-785BD584E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94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10/19/2018 4:38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22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CE8FB-2F52-4E50-96F1-0DF4D2D69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801D9-2F50-4ECF-AEC7-3B83F073E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133F5-41FC-4BB8-818D-892EB9411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31CCE-D570-4806-A2DD-290FD0BE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A8764-7CC3-4291-9A6D-A2CE5C46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78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3AEA-84F0-4C79-AC7A-CF430853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C6CFE-66CA-477D-8147-FFE4E403F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CB02B-4E9A-4EB3-A9B9-8615D342B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BB36C-4CFC-4621-948F-9953EAAA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A882B-8DE8-4839-B3A4-59AB4ED7A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4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0CAA12-2724-4F44-9B43-2471E0A32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DAE61-D6EE-4B8E-98A2-5536A8899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B9B9C-71D3-4DE5-8AAA-6707AE0A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BCFC1-2EDD-4F7F-9A55-FAA8E10AC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3D2ED-D7E0-4AE3-AC6E-6BD1AE56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98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68579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0"/>
            <a:ext cx="7654089" cy="6858000"/>
          </a:xfrm>
          <a:prstGeom prst="rect">
            <a:avLst/>
          </a:prstGeom>
          <a:gradFill flip="none" rotWithShape="1">
            <a:gsLst>
              <a:gs pos="76000">
                <a:schemeClr val="bg2">
                  <a:alpha val="70000"/>
                </a:schemeClr>
              </a:gs>
              <a:gs pos="0">
                <a:schemeClr val="bg2">
                  <a:alpha val="79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5994" y="2977054"/>
            <a:ext cx="8067822" cy="1793104"/>
          </a:xfrm>
          <a:noFill/>
        </p:spPr>
        <p:txBody>
          <a:bodyPr lIns="0" tIns="91440" rIns="146304" bIns="91440" anchor="b" anchorCtr="0"/>
          <a:lstStyle>
            <a:lvl1pPr>
              <a:defRPr sz="5294" spc="-147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2753" y="4736471"/>
            <a:ext cx="8359808" cy="715931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765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4ED4A1A-F4B7-4BF0-994C-B37037EC281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8481" y="352675"/>
            <a:ext cx="3651674" cy="98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61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2387-5747-4BB7-A4F1-BB1CD12B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338F2-44D3-4DC8-BA2E-F9320E821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4C0A8-6479-4C09-9660-A24309DEA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4B54F-E1B2-4A6D-80DD-E16BAF1CB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2A84B-736C-45F7-AA31-632B726D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11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E89C-56D5-41DA-AF79-B082FB231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AF15F-AE6A-40C7-94B5-7259EB2ED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2F938-BC75-4FC1-960A-F8F537480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9604D-E521-4F86-B80E-177BF00F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38F41-306B-4838-ABFB-7312B62B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71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1743C-2CB6-46DD-9782-1209993B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790F8-5D0D-47BD-9028-D5341874A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71395-2DC7-4B9C-A313-C43CAEAD1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FE165-9FCB-45AD-B6BE-BFA17F692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E217D-A6C7-441B-AEFC-D97F8D6E3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19514-895D-4FD0-B975-43E136146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81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8F67B-66D6-4F63-B792-BE27924DD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EB723-7FCB-4638-B80E-FC971A32F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146B6-FAF0-48E5-A41F-B2D0BD1CF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82B7BD-ED1B-41AA-B64B-DBBFBEF23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7689A7-59C7-4603-A6EB-3A7730C61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691E5A-8F5F-4FEC-9CF4-99E5CAA5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35960F-FA96-46EC-B21D-218EEA09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36A3F5-EC5E-41BB-BE5B-9069DBF5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50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DA89-A3D0-4436-B814-44FD5C572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D8EA7-1232-4931-8D1C-301F5638A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04666-2FCE-42D2-98C9-09D6788E5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B35F7-3CC9-446F-820F-E812CDD0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72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37034-7148-4138-88A4-8AFAD0C9E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5DD6D-9928-4A67-91F9-A7337FEAB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19A50-86EA-4CBA-89B3-08EDEE7E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87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A273D-353B-477B-8817-86E8B190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A6B9F-744E-4461-BC00-70079717B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AE232-3DA5-42D4-A9CE-3345FCF58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BDC92-A61F-4986-B432-554CA7EEA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8EA75-341E-443B-9271-9250DE1C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6FECD-6D28-4142-9128-5A141354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87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0841-D643-4A0B-8C7D-9AF1C21A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549A79-4FE7-4473-AE7B-6507235A14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E5660-6D3B-4EC1-AF7E-B52DE7707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2B027-BF6C-45E9-B313-1D2117DF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D7191-2084-454D-BFE1-A345DB319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29565-A948-4809-9068-766F543F3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40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8FDAE3-45DA-4B3C-9A51-E038AF18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3BA2E-941B-4BCC-A29F-BF81CEAD0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1D6BF-3F86-429C-BC67-3CC627B41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5D562-D135-4DC1-937A-9AB2B9CC6D76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49938-013D-43E8-B1A6-6DD22BBEA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EA771-745A-44EA-A65D-6DCDFEF68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4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5.png"/><Relationship Id="rId10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5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5" Type="http://schemas.openxmlformats.org/officeDocument/2006/relationships/image" Target="../media/image5.png"/><Relationship Id="rId10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BB927-39B4-4A09-BCBC-A0E3A2B18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95" y="2977118"/>
            <a:ext cx="8067822" cy="179285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Letterkenny DotNet Azure </a:t>
            </a:r>
            <a:br>
              <a:rPr lang="en-US" dirty="0"/>
            </a:br>
            <a:r>
              <a:rPr lang="en-US" dirty="0"/>
              <a:t>User Group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0DFF3-ADB5-4B4D-8A84-2261AEAB33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Microsoft User Group for Donegal County </a:t>
            </a:r>
          </a:p>
          <a:p>
            <a:endParaRPr lang="en-US" dirty="0"/>
          </a:p>
          <a:p>
            <a:r>
              <a:rPr lang="en-US" dirty="0"/>
              <a:t>http://lk-mug.org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b="1" dirty="0"/>
              <a:t>lkmsug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A349AD-68EC-4708-8B5B-922E6C24DF1E}"/>
              </a:ext>
            </a:extLst>
          </p:cNvPr>
          <p:cNvSpPr txBox="1">
            <a:spLocks/>
          </p:cNvSpPr>
          <p:nvPr/>
        </p:nvSpPr>
        <p:spPr>
          <a:xfrm>
            <a:off x="3829768" y="442062"/>
            <a:ext cx="2017359" cy="896424"/>
          </a:xfrm>
          <a:prstGeom prst="rect">
            <a:avLst/>
          </a:prstGeom>
          <a:noFill/>
        </p:spPr>
        <p:txBody>
          <a:bodyPr vert="horz" lIns="0" tIns="91440" rIns="146304" bIns="91440" rtlCol="0" anchor="t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94" kern="1200" spc="-147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66627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5D7F5C-0805-4F43-A9C0-612C391BE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FCE7C9-59F5-4799-9D6B-1924DB719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"/>
            <a:ext cx="12192000" cy="1741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EC6D9F-D08A-4256-AC9F-5B4A20838D7C}"/>
              </a:ext>
            </a:extLst>
          </p:cNvPr>
          <p:cNvSpPr txBox="1"/>
          <p:nvPr/>
        </p:nvSpPr>
        <p:spPr>
          <a:xfrm>
            <a:off x="5902842" y="1281727"/>
            <a:ext cx="539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Date:  </a:t>
            </a: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Saturday, 10</a:t>
            </a:r>
            <a:r>
              <a:rPr lang="en-IN" b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th</a:t>
            </a: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Nov   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Time: </a:t>
            </a: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9:00AM – 5:30PM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2D7478-17D9-40B8-B8A9-5D286DA31DF4}"/>
              </a:ext>
            </a:extLst>
          </p:cNvPr>
          <p:cNvSpPr txBox="1"/>
          <p:nvPr/>
        </p:nvSpPr>
        <p:spPr>
          <a:xfrm>
            <a:off x="601846" y="1325939"/>
            <a:ext cx="234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Sponsors: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D6D55E-444B-45B0-A89F-88A45107E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098" y="2148164"/>
            <a:ext cx="2782051" cy="647673"/>
          </a:xfrm>
          <a:prstGeom prst="rect">
            <a:avLst/>
          </a:prstGeom>
        </p:spPr>
      </p:pic>
      <p:pic>
        <p:nvPicPr>
          <p:cNvPr id="9" name="Picture 4" descr="Image result for rev debug logo">
            <a:extLst>
              <a:ext uri="{FF2B5EF4-FFF2-40B4-BE49-F238E27FC236}">
                <a16:creationId xmlns:a16="http://schemas.microsoft.com/office/drawing/2014/main" id="{F5C6AF76-32BA-4770-BC47-2FCCA9F3A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126" y="3067653"/>
            <a:ext cx="2985671" cy="106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7C4BFD-6377-4974-8F28-8D0462BC66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205" y="4120098"/>
            <a:ext cx="985526" cy="10683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6BCE60E-650F-4230-978F-FBA1621B27D2}"/>
              </a:ext>
            </a:extLst>
          </p:cNvPr>
          <p:cNvSpPr txBox="1"/>
          <p:nvPr/>
        </p:nvSpPr>
        <p:spPr>
          <a:xfrm>
            <a:off x="4910620" y="2382995"/>
            <a:ext cx="369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Venue &amp; Refreshments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144995-76CA-4C84-8A23-84251D6FCAB1}"/>
              </a:ext>
            </a:extLst>
          </p:cNvPr>
          <p:cNvSpPr txBox="1"/>
          <p:nvPr/>
        </p:nvSpPr>
        <p:spPr>
          <a:xfrm>
            <a:off x="4910620" y="3500504"/>
            <a:ext cx="369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RAFFLE for one, 1 year license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34F84D-783F-4D54-A1D6-3BD0E6FCB7B3}"/>
              </a:ext>
            </a:extLst>
          </p:cNvPr>
          <p:cNvSpPr txBox="1"/>
          <p:nvPr/>
        </p:nvSpPr>
        <p:spPr>
          <a:xfrm>
            <a:off x="4910620" y="4368283"/>
            <a:ext cx="369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RAFFLE for one, 1 year license </a:t>
            </a:r>
          </a:p>
        </p:txBody>
      </p:sp>
      <p:pic>
        <p:nvPicPr>
          <p:cNvPr id="14" name="Picture 8" descr="Image result for azure logo 2018">
            <a:extLst>
              <a:ext uri="{FF2B5EF4-FFF2-40B4-BE49-F238E27FC236}">
                <a16:creationId xmlns:a16="http://schemas.microsoft.com/office/drawing/2014/main" id="{78AAC9E6-1DD9-487D-94C4-66377D758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098" y="5196424"/>
            <a:ext cx="1998910" cy="104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C1E6403-4242-4BB7-B70A-841691329C1C}"/>
              </a:ext>
            </a:extLst>
          </p:cNvPr>
          <p:cNvSpPr txBox="1"/>
          <p:nvPr/>
        </p:nvSpPr>
        <p:spPr>
          <a:xfrm>
            <a:off x="4910620" y="5458719"/>
            <a:ext cx="369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Swags, T-Shirts</a:t>
            </a:r>
          </a:p>
        </p:txBody>
      </p:sp>
      <p:sp>
        <p:nvSpPr>
          <p:cNvPr id="2" name="AutoShape 2" descr="Image result for raffle">
            <a:extLst>
              <a:ext uri="{FF2B5EF4-FFF2-40B4-BE49-F238E27FC236}">
                <a16:creationId xmlns:a16="http://schemas.microsoft.com/office/drawing/2014/main" id="{FBBCC9F9-FF91-456A-85D4-CA896A608D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A1AA4D4D-CC1B-4D79-BDCA-D8D44352D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258" y="2222606"/>
            <a:ext cx="3766135" cy="376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037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pbs.twimg.com/media/Dp0jSeAWkAAq1ET.jpg:large">
            <a:extLst>
              <a:ext uri="{FF2B5EF4-FFF2-40B4-BE49-F238E27FC236}">
                <a16:creationId xmlns:a16="http://schemas.microsoft.com/office/drawing/2014/main" id="{DC9B158C-6AE1-41F9-98DE-1696B73B613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874" y="1106249"/>
            <a:ext cx="7026910" cy="43770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6894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C8270-DADD-4F75-9CEC-A66E6767EDAA}"/>
              </a:ext>
            </a:extLst>
          </p:cNvPr>
          <p:cNvSpPr/>
          <p:nvPr/>
        </p:nvSpPr>
        <p:spPr>
          <a:xfrm>
            <a:off x="1912775" y="1187423"/>
            <a:ext cx="6723884" cy="3607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A9829F-FBDE-4FB3-892A-4ADC07FA7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039" y="2042304"/>
            <a:ext cx="4953000" cy="133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66BFDE-3CD0-4208-BC48-1F27E7871FF8}"/>
              </a:ext>
            </a:extLst>
          </p:cNvPr>
          <p:cNvSpPr txBox="1"/>
          <p:nvPr/>
        </p:nvSpPr>
        <p:spPr>
          <a:xfrm>
            <a:off x="4021314" y="3417693"/>
            <a:ext cx="1094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Hosted by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8525A4-EEB4-433C-A8EB-875EC42259E5}"/>
              </a:ext>
            </a:extLst>
          </p:cNvPr>
          <p:cNvSpPr/>
          <p:nvPr/>
        </p:nvSpPr>
        <p:spPr>
          <a:xfrm>
            <a:off x="4810796" y="3356149"/>
            <a:ext cx="317587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nk Free" panose="03080402000500000000" pitchFamily="66" charset="0"/>
              </a:rPr>
              <a:t>Letterkenny Dotnet Azure UG</a:t>
            </a:r>
          </a:p>
        </p:txBody>
      </p:sp>
      <p:pic>
        <p:nvPicPr>
          <p:cNvPr id="6" name="Picture 8" descr="Image result for azure logo 2018">
            <a:extLst>
              <a:ext uri="{FF2B5EF4-FFF2-40B4-BE49-F238E27FC236}">
                <a16:creationId xmlns:a16="http://schemas.microsoft.com/office/drawing/2014/main" id="{C4A31727-7DB3-497F-930E-DFFBEB1BD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277" y="1279892"/>
            <a:ext cx="1094762" cy="57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8" descr="Image result for sharepoint pnp">
            <a:extLst>
              <a:ext uri="{FF2B5EF4-FFF2-40B4-BE49-F238E27FC236}">
                <a16:creationId xmlns:a16="http://schemas.microsoft.com/office/drawing/2014/main" id="{C8A8F575-96EE-450C-BC77-557E1A5F4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627" y="1303909"/>
            <a:ext cx="1175171" cy="42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0" descr="Image result for github logo">
            <a:extLst>
              <a:ext uri="{FF2B5EF4-FFF2-40B4-BE49-F238E27FC236}">
                <a16:creationId xmlns:a16="http://schemas.microsoft.com/office/drawing/2014/main" id="{8799C5B4-C113-4EEE-A7C3-5B64BB0F7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512" y="1279892"/>
            <a:ext cx="650147" cy="54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52DCEF-DF61-4AED-9961-5779E7838B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3222" y="1346086"/>
            <a:ext cx="1093405" cy="4512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E6B956-6D0A-4F49-BFB4-E309F9DC1B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5361" y="2110301"/>
            <a:ext cx="664460" cy="1333501"/>
          </a:xfrm>
          <a:prstGeom prst="rect">
            <a:avLst/>
          </a:prstGeom>
        </p:spPr>
      </p:pic>
      <p:pic>
        <p:nvPicPr>
          <p:cNvPr id="11" name="Picture 2" descr="Office Development">
            <a:extLst>
              <a:ext uri="{FF2B5EF4-FFF2-40B4-BE49-F238E27FC236}">
                <a16:creationId xmlns:a16="http://schemas.microsoft.com/office/drawing/2014/main" id="{78A816D9-80FF-453F-BCB6-CD408B496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171" y="1346086"/>
            <a:ext cx="957886" cy="38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AA17B3-D2F5-492F-8971-BA27F3219926}"/>
              </a:ext>
            </a:extLst>
          </p:cNvPr>
          <p:cNvSpPr txBox="1"/>
          <p:nvPr/>
        </p:nvSpPr>
        <p:spPr>
          <a:xfrm>
            <a:off x="3925570" y="3775482"/>
            <a:ext cx="3538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Date: </a:t>
            </a:r>
          </a:p>
          <a:p>
            <a:r>
              <a:rPr lang="en-IN" sz="1400" b="1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       Saturday, 10</a:t>
            </a:r>
            <a:r>
              <a:rPr lang="en-IN" sz="1400" b="1" baseline="300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th</a:t>
            </a:r>
            <a:r>
              <a:rPr lang="en-IN" sz="1400" b="1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Nov   </a:t>
            </a:r>
          </a:p>
          <a:p>
            <a:r>
              <a:rPr lang="en-IN" sz="12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Time: </a:t>
            </a:r>
          </a:p>
          <a:p>
            <a:r>
              <a:rPr lang="en-IN" sz="1400" b="1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        9:00AM – 5:30PM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91D03B-1356-4E92-B47A-AEA9D1F3C228}"/>
              </a:ext>
            </a:extLst>
          </p:cNvPr>
          <p:cNvSpPr txBox="1"/>
          <p:nvPr/>
        </p:nvSpPr>
        <p:spPr>
          <a:xfrm>
            <a:off x="7409350" y="2675208"/>
            <a:ext cx="10767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chemeClr val="bg2">
                    <a:lumMod val="25000"/>
                  </a:schemeClr>
                </a:solidFill>
                <a:latin typeface="Segoe WP Semibold" panose="020B0702040204020203" pitchFamily="34" charset="0"/>
                <a:cs typeface="Segoe UI" panose="020B0502040204020203" pitchFamily="34" charset="0"/>
              </a:rPr>
              <a:t>2018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154799-BF92-4B78-943E-3FCFACE87F13}"/>
              </a:ext>
            </a:extLst>
          </p:cNvPr>
          <p:cNvSpPr txBox="1"/>
          <p:nvPr/>
        </p:nvSpPr>
        <p:spPr>
          <a:xfrm>
            <a:off x="2295069" y="3762486"/>
            <a:ext cx="15303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Venue: </a:t>
            </a:r>
          </a:p>
          <a:p>
            <a:r>
              <a:rPr lang="en-IN" sz="1400" b="1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Letterkenny,</a:t>
            </a:r>
          </a:p>
          <a:p>
            <a:r>
              <a:rPr lang="en-IN" sz="11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Co Donegal,</a:t>
            </a:r>
          </a:p>
          <a:p>
            <a:r>
              <a:rPr lang="en-IN" sz="11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Ireland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37A48C-507E-4966-B140-6AC3637DD4DA}"/>
              </a:ext>
            </a:extLst>
          </p:cNvPr>
          <p:cNvSpPr txBox="1"/>
          <p:nvPr/>
        </p:nvSpPr>
        <p:spPr>
          <a:xfrm>
            <a:off x="7464768" y="3964166"/>
            <a:ext cx="1302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accent2">
                    <a:lumMod val="75000"/>
                  </a:schemeClr>
                </a:solidFill>
              </a:rPr>
              <a:t>@OfficeDev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E2FE6-7C95-46BB-AAE5-B6E70330EB0A}"/>
              </a:ext>
            </a:extLst>
          </p:cNvPr>
          <p:cNvSpPr/>
          <p:nvPr/>
        </p:nvSpPr>
        <p:spPr>
          <a:xfrm>
            <a:off x="7464768" y="4164647"/>
            <a:ext cx="11746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>
                <a:solidFill>
                  <a:schemeClr val="accent2">
                    <a:lumMod val="75000"/>
                  </a:schemeClr>
                </a:solidFill>
              </a:rPr>
              <a:t>@OfficeDevPnP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5B9865-2D2B-4C4C-B1C7-7CF20160961C}"/>
              </a:ext>
            </a:extLst>
          </p:cNvPr>
          <p:cNvSpPr/>
          <p:nvPr/>
        </p:nvSpPr>
        <p:spPr>
          <a:xfrm>
            <a:off x="7463631" y="4365128"/>
            <a:ext cx="865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>
                <a:solidFill>
                  <a:schemeClr val="accent2">
                    <a:lumMod val="75000"/>
                  </a:schemeClr>
                </a:solidFill>
              </a:rPr>
              <a:t>@LKMSUG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E43064-49DB-4430-89D7-0507D56F642F}"/>
              </a:ext>
            </a:extLst>
          </p:cNvPr>
          <p:cNvSpPr txBox="1"/>
          <p:nvPr/>
        </p:nvSpPr>
        <p:spPr>
          <a:xfrm>
            <a:off x="7170280" y="1808605"/>
            <a:ext cx="1475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00B0F0"/>
                </a:solidFill>
              </a:rPr>
              <a:t>#o365devbootcamp</a:t>
            </a:r>
          </a:p>
        </p:txBody>
      </p:sp>
    </p:spTree>
    <p:extLst>
      <p:ext uri="{BB962C8B-B14F-4D97-AF65-F5344CB8AC3E}">
        <p14:creationId xmlns:p14="http://schemas.microsoft.com/office/powerpoint/2010/main" val="80378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5D0239-2CE4-4BEA-B25A-99A3E72F15A7}"/>
              </a:ext>
            </a:extLst>
          </p:cNvPr>
          <p:cNvSpPr/>
          <p:nvPr/>
        </p:nvSpPr>
        <p:spPr>
          <a:xfrm>
            <a:off x="179199" y="161488"/>
            <a:ext cx="11833602" cy="6535024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974FFD-941E-471D-973D-C316B2DC5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653" y="683703"/>
            <a:ext cx="6346621" cy="17087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24AE978-AB1C-4882-9984-C3C53C2697D1}"/>
              </a:ext>
            </a:extLst>
          </p:cNvPr>
          <p:cNvSpPr/>
          <p:nvPr/>
        </p:nvSpPr>
        <p:spPr>
          <a:xfrm>
            <a:off x="385894" y="2088859"/>
            <a:ext cx="11425805" cy="4488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2" descr="Office Development">
            <a:extLst>
              <a:ext uri="{FF2B5EF4-FFF2-40B4-BE49-F238E27FC236}">
                <a16:creationId xmlns:a16="http://schemas.microsoft.com/office/drawing/2014/main" id="{2F278892-9052-4DA4-93F8-FED72843C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273" y="363855"/>
            <a:ext cx="1585519" cy="63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 result for azure logo 2018">
            <a:extLst>
              <a:ext uri="{FF2B5EF4-FFF2-40B4-BE49-F238E27FC236}">
                <a16:creationId xmlns:a16="http://schemas.microsoft.com/office/drawing/2014/main" id="{97AA1C64-9CB5-4DAB-B6D8-1D8F493CB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9" y="161488"/>
            <a:ext cx="1998910" cy="104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4FAA99-80D8-41D2-886D-9B65A83B5489}"/>
              </a:ext>
            </a:extLst>
          </p:cNvPr>
          <p:cNvSpPr txBox="1"/>
          <p:nvPr/>
        </p:nvSpPr>
        <p:spPr>
          <a:xfrm>
            <a:off x="4848582" y="3375095"/>
            <a:ext cx="4073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Verdana Pro Light" panose="020B0304030504040204" pitchFamily="34" charset="0"/>
              </a:rPr>
              <a:t>Keynote &amp; Introduction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3B408B-3E75-4D68-9F71-857AE66305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0887" y="336800"/>
            <a:ext cx="664460" cy="133350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1DC4FDF-09DC-4E64-927A-6CA47BA47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72920" y="2881023"/>
            <a:ext cx="1826955" cy="1826955"/>
          </a:xfrm>
          <a:prstGeom prst="ellipse">
            <a:avLst/>
          </a:prstGeom>
          <a:ln w="63500" cap="rnd">
            <a:solidFill>
              <a:schemeClr val="bg1">
                <a:lumMod val="9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F76FEC-8382-43FA-B1CE-CC52BC95AF18}"/>
              </a:ext>
            </a:extLst>
          </p:cNvPr>
          <p:cNvSpPr txBox="1"/>
          <p:nvPr/>
        </p:nvSpPr>
        <p:spPr>
          <a:xfrm>
            <a:off x="7394877" y="6755524"/>
            <a:ext cx="97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 Nova" panose="020B0504020202020204" pitchFamily="34" charset="0"/>
              </a:rPr>
              <a:t>Richard Fisher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A8F64E-7F0A-4512-B70A-9DEA039295E0}"/>
              </a:ext>
            </a:extLst>
          </p:cNvPr>
          <p:cNvSpPr txBox="1"/>
          <p:nvPr/>
        </p:nvSpPr>
        <p:spPr>
          <a:xfrm>
            <a:off x="9438838" y="5119706"/>
            <a:ext cx="2367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Solutions Architect</a:t>
            </a:r>
          </a:p>
          <a:p>
            <a:r>
              <a:rPr lang="en-IN" sz="1400" dirty="0">
                <a:solidFill>
                  <a:schemeClr val="bg1"/>
                </a:solidFill>
              </a:rPr>
              <a:t>Pramerica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B116DEF-5B2D-452A-ABEB-23CBF7154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1273" y="1047814"/>
            <a:ext cx="1510367" cy="6233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680B4A-784D-4F48-81D9-4B1792C36E96}"/>
              </a:ext>
            </a:extLst>
          </p:cNvPr>
          <p:cNvSpPr txBox="1"/>
          <p:nvPr/>
        </p:nvSpPr>
        <p:spPr>
          <a:xfrm>
            <a:off x="9433245" y="5591301"/>
            <a:ext cx="1937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B0F0"/>
                </a:solidFill>
              </a:rPr>
              <a:t>@RichJFish</a:t>
            </a:r>
            <a:endParaRPr lang="en-IN" sz="1200" dirty="0">
              <a:solidFill>
                <a:srgbClr val="00B0F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F1B98B-7665-4AC4-99F5-F1D416F6D152}"/>
              </a:ext>
            </a:extLst>
          </p:cNvPr>
          <p:cNvSpPr/>
          <p:nvPr/>
        </p:nvSpPr>
        <p:spPr>
          <a:xfrm>
            <a:off x="472737" y="5964117"/>
            <a:ext cx="12797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i="0" strike="noStrike" dirty="0">
                <a:solidFill>
                  <a:schemeClr val="bg1"/>
                </a:solidFill>
                <a:effectLst/>
                <a:latin typeface="Arial Nova" panose="020B0504020202020204" pitchFamily="34" charset="0"/>
              </a:rPr>
              <a:t>@lkmsug</a:t>
            </a:r>
          </a:p>
          <a:p>
            <a:r>
              <a:rPr lang="en-IN" sz="1200" dirty="0">
                <a:solidFill>
                  <a:schemeClr val="bg1"/>
                </a:solidFill>
                <a:latin typeface="Arial Nova" panose="020B0504020202020204" pitchFamily="34" charset="0"/>
              </a:rPr>
              <a:t>www.lk-mug.org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AD575721-96A2-41F2-8179-6B854752B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3245" y="5806024"/>
            <a:ext cx="2233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linkedin.com/in/rjfisher-architect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152F8B-5900-4B67-B120-153CAE279D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852" y="2319754"/>
            <a:ext cx="397766" cy="3977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240FE3-B8EF-4C5E-B6ED-16E772727D60}"/>
              </a:ext>
            </a:extLst>
          </p:cNvPr>
          <p:cNvSpPr txBox="1"/>
          <p:nvPr/>
        </p:nvSpPr>
        <p:spPr>
          <a:xfrm>
            <a:off x="6728830" y="2216266"/>
            <a:ext cx="2582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Pramerica Services,</a:t>
            </a:r>
          </a:p>
          <a:p>
            <a:r>
              <a:rPr lang="en-IN" sz="1600" dirty="0">
                <a:solidFill>
                  <a:schemeClr val="bg1"/>
                </a:solidFill>
              </a:rPr>
              <a:t>Letterkenny, Donegal, Ireland</a:t>
            </a:r>
          </a:p>
        </p:txBody>
      </p:sp>
      <p:pic>
        <p:nvPicPr>
          <p:cNvPr id="1026" name="Picture 2" descr="calendar, calender, date icon">
            <a:extLst>
              <a:ext uri="{FF2B5EF4-FFF2-40B4-BE49-F238E27FC236}">
                <a16:creationId xmlns:a16="http://schemas.microsoft.com/office/drawing/2014/main" id="{A194E95C-ACA5-4062-A9DF-0725A45C9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687" y="2335831"/>
            <a:ext cx="426577" cy="42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D901492-721D-4650-8944-B7EA171863C1}"/>
              </a:ext>
            </a:extLst>
          </p:cNvPr>
          <p:cNvSpPr txBox="1"/>
          <p:nvPr/>
        </p:nvSpPr>
        <p:spPr>
          <a:xfrm>
            <a:off x="3874005" y="2262951"/>
            <a:ext cx="1949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Nov 10, 2018</a:t>
            </a:r>
          </a:p>
          <a:p>
            <a:r>
              <a:rPr lang="en-IN" sz="1600" dirty="0">
                <a:solidFill>
                  <a:schemeClr val="bg1"/>
                </a:solidFill>
              </a:rPr>
              <a:t>9:00AM – 5:30PM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2168FF-FC13-4CEF-B747-06C68A903AC0}"/>
              </a:ext>
            </a:extLst>
          </p:cNvPr>
          <p:cNvSpPr/>
          <p:nvPr/>
        </p:nvSpPr>
        <p:spPr>
          <a:xfrm>
            <a:off x="4043617" y="6103586"/>
            <a:ext cx="4647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accent2"/>
                </a:solidFill>
                <a:latin typeface="Arial Nova" panose="020B0504020202020204" pitchFamily="34" charset="0"/>
              </a:rPr>
              <a:t>#mvpbuzz #Office365 #O365DevBootCamp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6A45C3-4786-4572-9104-B78FFD6DBBDA}"/>
              </a:ext>
            </a:extLst>
          </p:cNvPr>
          <p:cNvSpPr txBox="1"/>
          <p:nvPr/>
        </p:nvSpPr>
        <p:spPr>
          <a:xfrm>
            <a:off x="4848838" y="4525402"/>
            <a:ext cx="3682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Verdana Pro Light" panose="020B0604020202020204" pitchFamily="34" charset="0"/>
              </a:rPr>
              <a:t>Introduction to Office 365 Developer Landscape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51E1F4-F174-418A-8A2B-8F3444070D06}"/>
              </a:ext>
            </a:extLst>
          </p:cNvPr>
          <p:cNvSpPr/>
          <p:nvPr/>
        </p:nvSpPr>
        <p:spPr>
          <a:xfrm>
            <a:off x="385894" y="1003550"/>
            <a:ext cx="1092589" cy="100908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">
              <a:lnSpc>
                <a:spcPts val="2000"/>
              </a:lnSpc>
            </a:pPr>
            <a:r>
              <a:rPr lang="en-IN" sz="1100" dirty="0">
                <a:cs typeface="Segoe UI" panose="020B0502040204020203" pitchFamily="34" charset="0"/>
              </a:rPr>
              <a:t>Letterkenny</a:t>
            </a:r>
          </a:p>
          <a:p>
            <a:pPr marL="144000">
              <a:lnSpc>
                <a:spcPts val="2000"/>
              </a:lnSpc>
            </a:pPr>
            <a:r>
              <a:rPr lang="en-IN" sz="2400" b="1" dirty="0">
                <a:cs typeface="Segoe UI" panose="020B0502040204020203" pitchFamily="34" charset="0"/>
              </a:rPr>
              <a:t>MUG</a:t>
            </a:r>
          </a:p>
          <a:p>
            <a:pPr marL="144000">
              <a:lnSpc>
                <a:spcPts val="2000"/>
              </a:lnSpc>
            </a:pPr>
            <a:r>
              <a:rPr lang="en-IN" sz="1400" dirty="0">
                <a:cs typeface="Segoe UI" panose="020B0502040204020203" pitchFamily="34" charset="0"/>
              </a:rPr>
              <a:t>#lkmug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1EC5E8E-26D2-4223-BCAB-AB38E9DECDBA}"/>
              </a:ext>
            </a:extLst>
          </p:cNvPr>
          <p:cNvSpPr txBox="1"/>
          <p:nvPr/>
        </p:nvSpPr>
        <p:spPr>
          <a:xfrm>
            <a:off x="9438838" y="4804249"/>
            <a:ext cx="217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 Nova" panose="020B0504020202020204" pitchFamily="34" charset="0"/>
              </a:rPr>
              <a:t>Richard Fisher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76F1ACE-86AA-4227-A3C6-AC40CC4C336A}"/>
              </a:ext>
            </a:extLst>
          </p:cNvPr>
          <p:cNvGrpSpPr/>
          <p:nvPr/>
        </p:nvGrpSpPr>
        <p:grpSpPr>
          <a:xfrm>
            <a:off x="444319" y="3077379"/>
            <a:ext cx="4398671" cy="2886738"/>
            <a:chOff x="508624" y="2983599"/>
            <a:chExt cx="4205990" cy="2735551"/>
          </a:xfrm>
        </p:grpSpPr>
        <p:pic>
          <p:nvPicPr>
            <p:cNvPr id="2052" name="Picture 4" descr="Image result for office 365 tools">
              <a:extLst>
                <a:ext uri="{FF2B5EF4-FFF2-40B4-BE49-F238E27FC236}">
                  <a16:creationId xmlns:a16="http://schemas.microsoft.com/office/drawing/2014/main" id="{EA43C414-9B02-4DD8-9062-7E263D7F2B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624" y="2983599"/>
              <a:ext cx="3925410" cy="2659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0CB5E00-97EA-475B-A02F-52AA85AADAF1}"/>
                </a:ext>
              </a:extLst>
            </p:cNvPr>
            <p:cNvSpPr/>
            <p:nvPr/>
          </p:nvSpPr>
          <p:spPr>
            <a:xfrm>
              <a:off x="3458050" y="5519956"/>
              <a:ext cx="1256563" cy="19919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4081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5D0239-2CE4-4BEA-B25A-99A3E72F15A7}"/>
              </a:ext>
            </a:extLst>
          </p:cNvPr>
          <p:cNvSpPr/>
          <p:nvPr/>
        </p:nvSpPr>
        <p:spPr>
          <a:xfrm>
            <a:off x="179199" y="161488"/>
            <a:ext cx="11833602" cy="6535024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974FFD-941E-471D-973D-C316B2DC5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653" y="683703"/>
            <a:ext cx="6346621" cy="17087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24AE978-AB1C-4882-9984-C3C53C2697D1}"/>
              </a:ext>
            </a:extLst>
          </p:cNvPr>
          <p:cNvSpPr/>
          <p:nvPr/>
        </p:nvSpPr>
        <p:spPr>
          <a:xfrm>
            <a:off x="385894" y="2088859"/>
            <a:ext cx="11425805" cy="4488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 descr="Office Development">
            <a:extLst>
              <a:ext uri="{FF2B5EF4-FFF2-40B4-BE49-F238E27FC236}">
                <a16:creationId xmlns:a16="http://schemas.microsoft.com/office/drawing/2014/main" id="{2F278892-9052-4DA4-93F8-FED72843C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273" y="363855"/>
            <a:ext cx="1585519" cy="63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 result for azure logo 2018">
            <a:extLst>
              <a:ext uri="{FF2B5EF4-FFF2-40B4-BE49-F238E27FC236}">
                <a16:creationId xmlns:a16="http://schemas.microsoft.com/office/drawing/2014/main" id="{97AA1C64-9CB5-4DAB-B6D8-1D8F493CB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9" y="161488"/>
            <a:ext cx="1998910" cy="104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4FAA99-80D8-41D2-886D-9B65A83B5489}"/>
              </a:ext>
            </a:extLst>
          </p:cNvPr>
          <p:cNvSpPr txBox="1"/>
          <p:nvPr/>
        </p:nvSpPr>
        <p:spPr>
          <a:xfrm>
            <a:off x="4068660" y="3372374"/>
            <a:ext cx="4127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Verdana Pro Light" panose="020B0304030504040204" pitchFamily="34" charset="0"/>
              </a:rPr>
              <a:t>The Power of PnP PowerShell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3B408B-3E75-4D68-9F71-857AE66305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0887" y="336800"/>
            <a:ext cx="664460" cy="1333501"/>
          </a:xfrm>
          <a:prstGeom prst="rect">
            <a:avLst/>
          </a:prstGeom>
        </p:spPr>
      </p:pic>
      <p:pic>
        <p:nvPicPr>
          <p:cNvPr id="2050" name="Picture 2" descr="Image result for velin georgiev">
            <a:extLst>
              <a:ext uri="{FF2B5EF4-FFF2-40B4-BE49-F238E27FC236}">
                <a16:creationId xmlns:a16="http://schemas.microsoft.com/office/drawing/2014/main" id="{11DC4FDF-09DC-4E64-927A-6CA47BA47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365" y="2905597"/>
            <a:ext cx="1835616" cy="1835616"/>
          </a:xfrm>
          <a:prstGeom prst="ellipse">
            <a:avLst/>
          </a:prstGeom>
          <a:ln w="63500" cap="rnd">
            <a:solidFill>
              <a:schemeClr val="bg1">
                <a:lumMod val="9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F76FEC-8382-43FA-B1CE-CC52BC95AF18}"/>
              </a:ext>
            </a:extLst>
          </p:cNvPr>
          <p:cNvSpPr txBox="1"/>
          <p:nvPr/>
        </p:nvSpPr>
        <p:spPr>
          <a:xfrm>
            <a:off x="9438838" y="4804249"/>
            <a:ext cx="217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 Nova" panose="020B0504020202020204" pitchFamily="34" charset="0"/>
              </a:rPr>
              <a:t>Velin Georgiev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A8F64E-7F0A-4512-B70A-9DEA039295E0}"/>
              </a:ext>
            </a:extLst>
          </p:cNvPr>
          <p:cNvSpPr txBox="1"/>
          <p:nvPr/>
        </p:nvSpPr>
        <p:spPr>
          <a:xfrm>
            <a:off x="9438838" y="5119706"/>
            <a:ext cx="2367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Microsoft MVP, Office Dev</a:t>
            </a:r>
          </a:p>
          <a:p>
            <a:r>
              <a:rPr lang="en-IN" sz="1400" dirty="0">
                <a:solidFill>
                  <a:schemeClr val="bg1"/>
                </a:solidFill>
              </a:rPr>
              <a:t>UK &amp; Ireland</a:t>
            </a:r>
          </a:p>
        </p:txBody>
      </p:sp>
      <p:pic>
        <p:nvPicPr>
          <p:cNvPr id="2054" name="Picture 6" descr="Image result for PnP Powershell">
            <a:extLst>
              <a:ext uri="{FF2B5EF4-FFF2-40B4-BE49-F238E27FC236}">
                <a16:creationId xmlns:a16="http://schemas.microsoft.com/office/drawing/2014/main" id="{46BB5E37-C762-40EB-A083-C78B36E5E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99" y="3487172"/>
            <a:ext cx="2857500" cy="1247775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B116DEF-5B2D-452A-ABEB-23CBF7154C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41273" y="1047814"/>
            <a:ext cx="1510367" cy="6233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680B4A-784D-4F48-81D9-4B1792C36E96}"/>
              </a:ext>
            </a:extLst>
          </p:cNvPr>
          <p:cNvSpPr txBox="1"/>
          <p:nvPr/>
        </p:nvSpPr>
        <p:spPr>
          <a:xfrm>
            <a:off x="9433245" y="5591301"/>
            <a:ext cx="1937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B0F0"/>
                </a:solidFill>
              </a:rPr>
              <a:t>@</a:t>
            </a:r>
            <a:r>
              <a:rPr lang="en-IN" sz="1200" dirty="0">
                <a:solidFill>
                  <a:srgbClr val="00B0F0"/>
                </a:solidFill>
              </a:rPr>
              <a:t>VelinGeorgiev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BC1297-3172-4CFB-9DF2-05D410048063}"/>
              </a:ext>
            </a:extLst>
          </p:cNvPr>
          <p:cNvSpPr txBox="1"/>
          <p:nvPr/>
        </p:nvSpPr>
        <p:spPr>
          <a:xfrm>
            <a:off x="9433245" y="5868300"/>
            <a:ext cx="2176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00B0F0"/>
                </a:solidFill>
              </a:rPr>
              <a:t>https://blog.velingeorgiev.com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F1B98B-7665-4AC4-99F5-F1D416F6D152}"/>
              </a:ext>
            </a:extLst>
          </p:cNvPr>
          <p:cNvSpPr/>
          <p:nvPr/>
        </p:nvSpPr>
        <p:spPr>
          <a:xfrm>
            <a:off x="472737" y="5964117"/>
            <a:ext cx="12797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i="0" strike="noStrike" dirty="0">
                <a:solidFill>
                  <a:schemeClr val="bg1"/>
                </a:solidFill>
                <a:effectLst/>
                <a:latin typeface="Arial Nova" panose="020B0504020202020204" pitchFamily="34" charset="0"/>
              </a:rPr>
              <a:t>@lkmsug</a:t>
            </a:r>
          </a:p>
          <a:p>
            <a:r>
              <a:rPr lang="en-IN" sz="1200" dirty="0">
                <a:solidFill>
                  <a:schemeClr val="bg1"/>
                </a:solidFill>
                <a:latin typeface="Arial Nova" panose="020B0504020202020204" pitchFamily="34" charset="0"/>
              </a:rPr>
              <a:t>www.lk-mug.org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AD575721-96A2-41F2-8179-6B854752B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0174" y="6129345"/>
            <a:ext cx="1893467" cy="200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Menlo"/>
              </a:rPr>
              <a:t>Contributor: @pnp/office365-cli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152F8B-5900-4B67-B120-153CAE279D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852" y="2319754"/>
            <a:ext cx="397766" cy="3977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240FE3-B8EF-4C5E-B6ED-16E772727D60}"/>
              </a:ext>
            </a:extLst>
          </p:cNvPr>
          <p:cNvSpPr txBox="1"/>
          <p:nvPr/>
        </p:nvSpPr>
        <p:spPr>
          <a:xfrm>
            <a:off x="6728830" y="2216266"/>
            <a:ext cx="2582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Pramerica Services,</a:t>
            </a:r>
          </a:p>
          <a:p>
            <a:r>
              <a:rPr lang="en-IN" sz="1600" dirty="0">
                <a:solidFill>
                  <a:schemeClr val="bg1"/>
                </a:solidFill>
              </a:rPr>
              <a:t>Letterkenny, Donegal, Ireland</a:t>
            </a:r>
          </a:p>
        </p:txBody>
      </p:sp>
      <p:pic>
        <p:nvPicPr>
          <p:cNvPr id="1026" name="Picture 2" descr="calendar, calender, date icon">
            <a:extLst>
              <a:ext uri="{FF2B5EF4-FFF2-40B4-BE49-F238E27FC236}">
                <a16:creationId xmlns:a16="http://schemas.microsoft.com/office/drawing/2014/main" id="{A194E95C-ACA5-4062-A9DF-0725A45C9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687" y="2335831"/>
            <a:ext cx="426577" cy="42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D901492-721D-4650-8944-B7EA171863C1}"/>
              </a:ext>
            </a:extLst>
          </p:cNvPr>
          <p:cNvSpPr txBox="1"/>
          <p:nvPr/>
        </p:nvSpPr>
        <p:spPr>
          <a:xfrm>
            <a:off x="3874005" y="2262951"/>
            <a:ext cx="1949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Nov 10, 2018</a:t>
            </a:r>
          </a:p>
          <a:p>
            <a:r>
              <a:rPr lang="en-IN" sz="1600" dirty="0">
                <a:solidFill>
                  <a:schemeClr val="bg1"/>
                </a:solidFill>
              </a:rPr>
              <a:t>9:00AM – 5:30PM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2168FF-FC13-4CEF-B747-06C68A903AC0}"/>
              </a:ext>
            </a:extLst>
          </p:cNvPr>
          <p:cNvSpPr/>
          <p:nvPr/>
        </p:nvSpPr>
        <p:spPr>
          <a:xfrm>
            <a:off x="4043617" y="6103586"/>
            <a:ext cx="4647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accent2"/>
                </a:solidFill>
                <a:latin typeface="Arial Nova" panose="020B0504020202020204" pitchFamily="34" charset="0"/>
              </a:rPr>
              <a:t>#mvpbuzz #Office365 #O365DevBootCamp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6A45C3-4786-4572-9104-B78FFD6DBBDA}"/>
              </a:ext>
            </a:extLst>
          </p:cNvPr>
          <p:cNvSpPr txBox="1"/>
          <p:nvPr/>
        </p:nvSpPr>
        <p:spPr>
          <a:xfrm>
            <a:off x="4075516" y="4525402"/>
            <a:ext cx="4011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Verdana Pro Light" panose="020B0604020202020204" pitchFamily="34" charset="0"/>
              </a:rPr>
              <a:t>Getting started with the PnP Provisioning Engine and PnP PowerShell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51E1F4-F174-418A-8A2B-8F3444070D06}"/>
              </a:ext>
            </a:extLst>
          </p:cNvPr>
          <p:cNvSpPr/>
          <p:nvPr/>
        </p:nvSpPr>
        <p:spPr>
          <a:xfrm>
            <a:off x="385894" y="1003550"/>
            <a:ext cx="1092589" cy="100908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">
              <a:lnSpc>
                <a:spcPts val="2000"/>
              </a:lnSpc>
            </a:pPr>
            <a:r>
              <a:rPr lang="en-IN" sz="1100" dirty="0">
                <a:cs typeface="Segoe UI" panose="020B0502040204020203" pitchFamily="34" charset="0"/>
              </a:rPr>
              <a:t>Letterkenny</a:t>
            </a:r>
          </a:p>
          <a:p>
            <a:pPr marL="144000">
              <a:lnSpc>
                <a:spcPts val="2000"/>
              </a:lnSpc>
            </a:pPr>
            <a:r>
              <a:rPr lang="en-IN" sz="2400" b="1" dirty="0">
                <a:cs typeface="Segoe UI" panose="020B0502040204020203" pitchFamily="34" charset="0"/>
              </a:rPr>
              <a:t>MUG</a:t>
            </a:r>
          </a:p>
          <a:p>
            <a:pPr marL="144000">
              <a:lnSpc>
                <a:spcPts val="2000"/>
              </a:lnSpc>
            </a:pPr>
            <a:r>
              <a:rPr lang="en-IN" sz="1400" dirty="0">
                <a:cs typeface="Segoe UI" panose="020B0502040204020203" pitchFamily="34" charset="0"/>
              </a:rPr>
              <a:t>#lkmug</a:t>
            </a:r>
          </a:p>
        </p:txBody>
      </p:sp>
    </p:spTree>
    <p:extLst>
      <p:ext uri="{BB962C8B-B14F-4D97-AF65-F5344CB8AC3E}">
        <p14:creationId xmlns:p14="http://schemas.microsoft.com/office/powerpoint/2010/main" val="4149690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5D0239-2CE4-4BEA-B25A-99A3E72F15A7}"/>
              </a:ext>
            </a:extLst>
          </p:cNvPr>
          <p:cNvSpPr/>
          <p:nvPr/>
        </p:nvSpPr>
        <p:spPr>
          <a:xfrm>
            <a:off x="179199" y="161488"/>
            <a:ext cx="11833602" cy="6535024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974FFD-941E-471D-973D-C316B2DC5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653" y="683703"/>
            <a:ext cx="6346621" cy="17087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24AE978-AB1C-4882-9984-C3C53C2697D1}"/>
              </a:ext>
            </a:extLst>
          </p:cNvPr>
          <p:cNvSpPr/>
          <p:nvPr/>
        </p:nvSpPr>
        <p:spPr>
          <a:xfrm>
            <a:off x="385894" y="2088859"/>
            <a:ext cx="11425805" cy="4488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 descr="Office Development">
            <a:extLst>
              <a:ext uri="{FF2B5EF4-FFF2-40B4-BE49-F238E27FC236}">
                <a16:creationId xmlns:a16="http://schemas.microsoft.com/office/drawing/2014/main" id="{2F278892-9052-4DA4-93F8-FED72843C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273" y="363855"/>
            <a:ext cx="1585519" cy="63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 result for azure logo 2018">
            <a:extLst>
              <a:ext uri="{FF2B5EF4-FFF2-40B4-BE49-F238E27FC236}">
                <a16:creationId xmlns:a16="http://schemas.microsoft.com/office/drawing/2014/main" id="{97AA1C64-9CB5-4DAB-B6D8-1D8F493CB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9" y="161488"/>
            <a:ext cx="1998910" cy="104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4FAA99-80D8-41D2-886D-9B65A83B5489}"/>
              </a:ext>
            </a:extLst>
          </p:cNvPr>
          <p:cNvSpPr txBox="1"/>
          <p:nvPr/>
        </p:nvSpPr>
        <p:spPr>
          <a:xfrm>
            <a:off x="4068660" y="3372374"/>
            <a:ext cx="5022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Verdana Pro Light" panose="020B0304030504040204" pitchFamily="34" charset="0"/>
              </a:rPr>
              <a:t>Deep Dive in to PowerApps and Flow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3B408B-3E75-4D68-9F71-857AE66305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0887" y="336800"/>
            <a:ext cx="664460" cy="133350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1DC4FDF-09DC-4E64-927A-6CA47BA47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72920" y="2876693"/>
            <a:ext cx="1826955" cy="1835616"/>
          </a:xfrm>
          <a:prstGeom prst="ellipse">
            <a:avLst/>
          </a:prstGeom>
          <a:ln w="63500" cap="rnd">
            <a:solidFill>
              <a:schemeClr val="bg1">
                <a:lumMod val="9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F76FEC-8382-43FA-B1CE-CC52BC95AF18}"/>
              </a:ext>
            </a:extLst>
          </p:cNvPr>
          <p:cNvSpPr txBox="1"/>
          <p:nvPr/>
        </p:nvSpPr>
        <p:spPr>
          <a:xfrm>
            <a:off x="9438838" y="4804249"/>
            <a:ext cx="217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 Nova" panose="020B0504020202020204" pitchFamily="34" charset="0"/>
              </a:rPr>
              <a:t>Ray Hogan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A8F64E-7F0A-4512-B70A-9DEA039295E0}"/>
              </a:ext>
            </a:extLst>
          </p:cNvPr>
          <p:cNvSpPr txBox="1"/>
          <p:nvPr/>
        </p:nvSpPr>
        <p:spPr>
          <a:xfrm>
            <a:off x="9438838" y="5119706"/>
            <a:ext cx="2367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Senior Specialist</a:t>
            </a:r>
          </a:p>
          <a:p>
            <a:r>
              <a:rPr lang="en-IN" sz="1400" dirty="0">
                <a:solidFill>
                  <a:schemeClr val="bg1"/>
                </a:solidFill>
              </a:rPr>
              <a:t>Pramerica Services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B116DEF-5B2D-452A-ABEB-23CBF7154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1273" y="1047814"/>
            <a:ext cx="1510367" cy="6233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680B4A-784D-4F48-81D9-4B1792C36E96}"/>
              </a:ext>
            </a:extLst>
          </p:cNvPr>
          <p:cNvSpPr txBox="1"/>
          <p:nvPr/>
        </p:nvSpPr>
        <p:spPr>
          <a:xfrm>
            <a:off x="9433245" y="5591301"/>
            <a:ext cx="1937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B0F0"/>
                </a:solidFill>
              </a:rPr>
              <a:t>@RayHogan</a:t>
            </a:r>
            <a:endParaRPr lang="en-IN" sz="1200" dirty="0">
              <a:solidFill>
                <a:srgbClr val="00B0F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BC1297-3172-4CFB-9DF2-05D410048063}"/>
              </a:ext>
            </a:extLst>
          </p:cNvPr>
          <p:cNvSpPr txBox="1"/>
          <p:nvPr/>
        </p:nvSpPr>
        <p:spPr>
          <a:xfrm>
            <a:off x="9450174" y="5832948"/>
            <a:ext cx="2176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00B0F0"/>
                </a:solidFill>
              </a:rPr>
              <a:t>https://rhogan.ie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F1B98B-7665-4AC4-99F5-F1D416F6D152}"/>
              </a:ext>
            </a:extLst>
          </p:cNvPr>
          <p:cNvSpPr/>
          <p:nvPr/>
        </p:nvSpPr>
        <p:spPr>
          <a:xfrm>
            <a:off x="472737" y="5964117"/>
            <a:ext cx="12797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i="0" strike="noStrike" dirty="0">
                <a:solidFill>
                  <a:schemeClr val="bg1"/>
                </a:solidFill>
                <a:effectLst/>
                <a:latin typeface="Arial Nova" panose="020B0504020202020204" pitchFamily="34" charset="0"/>
              </a:rPr>
              <a:t>@lkmsug</a:t>
            </a:r>
          </a:p>
          <a:p>
            <a:r>
              <a:rPr lang="en-IN" sz="1200" dirty="0">
                <a:solidFill>
                  <a:schemeClr val="bg1"/>
                </a:solidFill>
                <a:latin typeface="Arial Nova" panose="020B0504020202020204" pitchFamily="34" charset="0"/>
              </a:rPr>
              <a:t>www.lk-mug.org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AD575721-96A2-41F2-8179-6B854752B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0174" y="6067791"/>
            <a:ext cx="32652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linkedin.com/in/ray-hogan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152F8B-5900-4B67-B120-153CAE279D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852" y="2319754"/>
            <a:ext cx="397766" cy="3977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240FE3-B8EF-4C5E-B6ED-16E772727D60}"/>
              </a:ext>
            </a:extLst>
          </p:cNvPr>
          <p:cNvSpPr txBox="1"/>
          <p:nvPr/>
        </p:nvSpPr>
        <p:spPr>
          <a:xfrm>
            <a:off x="6728830" y="2216266"/>
            <a:ext cx="2582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Pramerica Services,</a:t>
            </a:r>
          </a:p>
          <a:p>
            <a:r>
              <a:rPr lang="en-IN" sz="1600" dirty="0">
                <a:solidFill>
                  <a:schemeClr val="bg1"/>
                </a:solidFill>
              </a:rPr>
              <a:t>Letterkenny, Donegal, Ireland</a:t>
            </a:r>
          </a:p>
        </p:txBody>
      </p:sp>
      <p:pic>
        <p:nvPicPr>
          <p:cNvPr id="1026" name="Picture 2" descr="calendar, calender, date icon">
            <a:extLst>
              <a:ext uri="{FF2B5EF4-FFF2-40B4-BE49-F238E27FC236}">
                <a16:creationId xmlns:a16="http://schemas.microsoft.com/office/drawing/2014/main" id="{A194E95C-ACA5-4062-A9DF-0725A45C9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687" y="2335831"/>
            <a:ext cx="426577" cy="42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D901492-721D-4650-8944-B7EA171863C1}"/>
              </a:ext>
            </a:extLst>
          </p:cNvPr>
          <p:cNvSpPr txBox="1"/>
          <p:nvPr/>
        </p:nvSpPr>
        <p:spPr>
          <a:xfrm>
            <a:off x="3874005" y="2262951"/>
            <a:ext cx="1949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Nov 10, 2018</a:t>
            </a:r>
          </a:p>
          <a:p>
            <a:r>
              <a:rPr lang="en-IN" sz="1600" dirty="0">
                <a:solidFill>
                  <a:schemeClr val="bg1"/>
                </a:solidFill>
              </a:rPr>
              <a:t>9:00AM – 5:30PM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2168FF-FC13-4CEF-B747-06C68A903AC0}"/>
              </a:ext>
            </a:extLst>
          </p:cNvPr>
          <p:cNvSpPr/>
          <p:nvPr/>
        </p:nvSpPr>
        <p:spPr>
          <a:xfrm>
            <a:off x="4043617" y="6103586"/>
            <a:ext cx="4647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accent2"/>
                </a:solidFill>
                <a:latin typeface="Arial Nova" panose="020B0504020202020204" pitchFamily="34" charset="0"/>
              </a:rPr>
              <a:t>#mvpbuzz #Office365 #O365DevBootCamp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6A45C3-4786-4572-9104-B78FFD6DBBDA}"/>
              </a:ext>
            </a:extLst>
          </p:cNvPr>
          <p:cNvSpPr txBox="1"/>
          <p:nvPr/>
        </p:nvSpPr>
        <p:spPr>
          <a:xfrm>
            <a:off x="4075516" y="4525402"/>
            <a:ext cx="4011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Verdana Pro Light" panose="020B0604020202020204" pitchFamily="34" charset="0"/>
              </a:rPr>
              <a:t>Building an HR Job application workflow with PowerApps and Flow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51E1F4-F174-418A-8A2B-8F3444070D06}"/>
              </a:ext>
            </a:extLst>
          </p:cNvPr>
          <p:cNvSpPr/>
          <p:nvPr/>
        </p:nvSpPr>
        <p:spPr>
          <a:xfrm>
            <a:off x="385894" y="1003550"/>
            <a:ext cx="1092589" cy="100908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">
              <a:lnSpc>
                <a:spcPts val="2000"/>
              </a:lnSpc>
            </a:pPr>
            <a:r>
              <a:rPr lang="en-IN" sz="1100" dirty="0">
                <a:cs typeface="Segoe UI" panose="020B0502040204020203" pitchFamily="34" charset="0"/>
              </a:rPr>
              <a:t>Letterkenny</a:t>
            </a:r>
          </a:p>
          <a:p>
            <a:pPr marL="144000">
              <a:lnSpc>
                <a:spcPts val="2000"/>
              </a:lnSpc>
            </a:pPr>
            <a:r>
              <a:rPr lang="en-IN" sz="2400" b="1" dirty="0">
                <a:cs typeface="Segoe UI" panose="020B0502040204020203" pitchFamily="34" charset="0"/>
              </a:rPr>
              <a:t>MUG</a:t>
            </a:r>
          </a:p>
          <a:p>
            <a:pPr marL="144000">
              <a:lnSpc>
                <a:spcPts val="2000"/>
              </a:lnSpc>
            </a:pPr>
            <a:r>
              <a:rPr lang="en-IN" sz="1400" dirty="0">
                <a:cs typeface="Segoe UI" panose="020B0502040204020203" pitchFamily="34" charset="0"/>
              </a:rPr>
              <a:t>#lkmug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F0186BE-09DC-46CD-980C-28899A0E14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89" y="2717520"/>
            <a:ext cx="1728493" cy="146345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94650B6-38B3-4BD5-807C-C5D9AA0B75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5238"/>
            <a:ext cx="3062959" cy="1620895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5E129D8-592F-4FCF-8C06-28F1F074C266}"/>
              </a:ext>
            </a:extLst>
          </p:cNvPr>
          <p:cNvSpPr/>
          <p:nvPr/>
        </p:nvSpPr>
        <p:spPr>
          <a:xfrm>
            <a:off x="932188" y="5276214"/>
            <a:ext cx="1314129" cy="2102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86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5D0239-2CE4-4BEA-B25A-99A3E72F15A7}"/>
              </a:ext>
            </a:extLst>
          </p:cNvPr>
          <p:cNvSpPr/>
          <p:nvPr/>
        </p:nvSpPr>
        <p:spPr>
          <a:xfrm>
            <a:off x="179199" y="161488"/>
            <a:ext cx="11833602" cy="6535024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974FFD-941E-471D-973D-C316B2DC5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653" y="683703"/>
            <a:ext cx="6346621" cy="17087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24AE978-AB1C-4882-9984-C3C53C2697D1}"/>
              </a:ext>
            </a:extLst>
          </p:cNvPr>
          <p:cNvSpPr/>
          <p:nvPr/>
        </p:nvSpPr>
        <p:spPr>
          <a:xfrm>
            <a:off x="385894" y="2088859"/>
            <a:ext cx="11425805" cy="4488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2" descr="Office Development">
            <a:extLst>
              <a:ext uri="{FF2B5EF4-FFF2-40B4-BE49-F238E27FC236}">
                <a16:creationId xmlns:a16="http://schemas.microsoft.com/office/drawing/2014/main" id="{2F278892-9052-4DA4-93F8-FED72843C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273" y="363855"/>
            <a:ext cx="1585519" cy="63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 result for azure logo 2018">
            <a:extLst>
              <a:ext uri="{FF2B5EF4-FFF2-40B4-BE49-F238E27FC236}">
                <a16:creationId xmlns:a16="http://schemas.microsoft.com/office/drawing/2014/main" id="{97AA1C64-9CB5-4DAB-B6D8-1D8F493CB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9" y="161488"/>
            <a:ext cx="1998910" cy="104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4FAA99-80D8-41D2-886D-9B65A83B5489}"/>
              </a:ext>
            </a:extLst>
          </p:cNvPr>
          <p:cNvSpPr txBox="1"/>
          <p:nvPr/>
        </p:nvSpPr>
        <p:spPr>
          <a:xfrm>
            <a:off x="4848582" y="3375095"/>
            <a:ext cx="4073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Verdana Pro Light" panose="020B0304030504040204" pitchFamily="34" charset="0"/>
              </a:rPr>
              <a:t>Introduction to Microsoft Graph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3B408B-3E75-4D68-9F71-857AE66305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0887" y="336800"/>
            <a:ext cx="664460" cy="133350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1DC4FDF-09DC-4E64-927A-6CA47BA47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72920" y="2881023"/>
            <a:ext cx="1826955" cy="1826955"/>
          </a:xfrm>
          <a:prstGeom prst="ellipse">
            <a:avLst/>
          </a:prstGeom>
          <a:ln w="63500" cap="rnd">
            <a:solidFill>
              <a:schemeClr val="bg1">
                <a:lumMod val="9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F76FEC-8382-43FA-B1CE-CC52BC95AF18}"/>
              </a:ext>
            </a:extLst>
          </p:cNvPr>
          <p:cNvSpPr txBox="1"/>
          <p:nvPr/>
        </p:nvSpPr>
        <p:spPr>
          <a:xfrm>
            <a:off x="7394877" y="6755524"/>
            <a:ext cx="97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 Nova" panose="020B0504020202020204" pitchFamily="34" charset="0"/>
              </a:rPr>
              <a:t>Richard Fisher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A8F64E-7F0A-4512-B70A-9DEA039295E0}"/>
              </a:ext>
            </a:extLst>
          </p:cNvPr>
          <p:cNvSpPr txBox="1"/>
          <p:nvPr/>
        </p:nvSpPr>
        <p:spPr>
          <a:xfrm>
            <a:off x="9438838" y="5119706"/>
            <a:ext cx="2367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Solutions Architect</a:t>
            </a:r>
          </a:p>
          <a:p>
            <a:r>
              <a:rPr lang="en-IN" sz="1400" dirty="0">
                <a:solidFill>
                  <a:schemeClr val="bg1"/>
                </a:solidFill>
              </a:rPr>
              <a:t>Pramerica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B116DEF-5B2D-452A-ABEB-23CBF7154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1273" y="1047814"/>
            <a:ext cx="1510367" cy="6233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680B4A-784D-4F48-81D9-4B1792C36E96}"/>
              </a:ext>
            </a:extLst>
          </p:cNvPr>
          <p:cNvSpPr txBox="1"/>
          <p:nvPr/>
        </p:nvSpPr>
        <p:spPr>
          <a:xfrm>
            <a:off x="9433245" y="5552773"/>
            <a:ext cx="1937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B0F0"/>
                </a:solidFill>
              </a:rPr>
              <a:t>@</a:t>
            </a:r>
            <a:r>
              <a:rPr lang="en-US" sz="1200" b="1" dirty="0">
                <a:solidFill>
                  <a:srgbClr val="00B0F0"/>
                </a:solidFill>
              </a:rPr>
              <a:t>joon_net</a:t>
            </a:r>
            <a:endParaRPr lang="en-IN" sz="1200" b="1" dirty="0">
              <a:solidFill>
                <a:srgbClr val="00B0F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F1B98B-7665-4AC4-99F5-F1D416F6D152}"/>
              </a:ext>
            </a:extLst>
          </p:cNvPr>
          <p:cNvSpPr/>
          <p:nvPr/>
        </p:nvSpPr>
        <p:spPr>
          <a:xfrm>
            <a:off x="472737" y="5964117"/>
            <a:ext cx="12797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i="0" strike="noStrike" dirty="0">
                <a:solidFill>
                  <a:schemeClr val="bg1"/>
                </a:solidFill>
                <a:effectLst/>
                <a:latin typeface="Arial Nova" panose="020B0504020202020204" pitchFamily="34" charset="0"/>
              </a:rPr>
              <a:t>@lkmsug</a:t>
            </a:r>
          </a:p>
          <a:p>
            <a:r>
              <a:rPr lang="en-IN" sz="1200" dirty="0">
                <a:solidFill>
                  <a:schemeClr val="bg1"/>
                </a:solidFill>
                <a:latin typeface="Arial Nova" panose="020B0504020202020204" pitchFamily="34" charset="0"/>
              </a:rPr>
              <a:t>www.lk-mug.org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AD575721-96A2-41F2-8179-6B854752B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3245" y="5806024"/>
            <a:ext cx="2233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linkedin.com/in/joondurandt/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152F8B-5900-4B67-B120-153CAE279D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852" y="2319754"/>
            <a:ext cx="397766" cy="3977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240FE3-B8EF-4C5E-B6ED-16E772727D60}"/>
              </a:ext>
            </a:extLst>
          </p:cNvPr>
          <p:cNvSpPr txBox="1"/>
          <p:nvPr/>
        </p:nvSpPr>
        <p:spPr>
          <a:xfrm>
            <a:off x="6728830" y="2216266"/>
            <a:ext cx="2582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Pramerica Services,</a:t>
            </a:r>
          </a:p>
          <a:p>
            <a:r>
              <a:rPr lang="en-IN" sz="1600" dirty="0">
                <a:solidFill>
                  <a:schemeClr val="bg1"/>
                </a:solidFill>
              </a:rPr>
              <a:t>Letterkenny, Donegal, Ireland</a:t>
            </a:r>
          </a:p>
        </p:txBody>
      </p:sp>
      <p:pic>
        <p:nvPicPr>
          <p:cNvPr id="1026" name="Picture 2" descr="calendar, calender, date icon">
            <a:extLst>
              <a:ext uri="{FF2B5EF4-FFF2-40B4-BE49-F238E27FC236}">
                <a16:creationId xmlns:a16="http://schemas.microsoft.com/office/drawing/2014/main" id="{A194E95C-ACA5-4062-A9DF-0725A45C9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687" y="2335831"/>
            <a:ext cx="426577" cy="42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D901492-721D-4650-8944-B7EA171863C1}"/>
              </a:ext>
            </a:extLst>
          </p:cNvPr>
          <p:cNvSpPr txBox="1"/>
          <p:nvPr/>
        </p:nvSpPr>
        <p:spPr>
          <a:xfrm>
            <a:off x="3874005" y="2262951"/>
            <a:ext cx="1949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Nov 10, 2018</a:t>
            </a:r>
          </a:p>
          <a:p>
            <a:r>
              <a:rPr lang="en-IN" sz="1600" dirty="0">
                <a:solidFill>
                  <a:schemeClr val="bg1"/>
                </a:solidFill>
              </a:rPr>
              <a:t>9:00AM – 5:30PM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2168FF-FC13-4CEF-B747-06C68A903AC0}"/>
              </a:ext>
            </a:extLst>
          </p:cNvPr>
          <p:cNvSpPr/>
          <p:nvPr/>
        </p:nvSpPr>
        <p:spPr>
          <a:xfrm>
            <a:off x="4043617" y="6103586"/>
            <a:ext cx="4647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accent2"/>
                </a:solidFill>
                <a:latin typeface="Arial Nova" panose="020B0504020202020204" pitchFamily="34" charset="0"/>
              </a:rPr>
              <a:t>#mvpbuzz #Office365 #O365DevBootCamp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6A45C3-4786-4572-9104-B78FFD6DBBDA}"/>
              </a:ext>
            </a:extLst>
          </p:cNvPr>
          <p:cNvSpPr txBox="1"/>
          <p:nvPr/>
        </p:nvSpPr>
        <p:spPr>
          <a:xfrm>
            <a:off x="4848838" y="4525402"/>
            <a:ext cx="3682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Verdana Pro Light" panose="020B0604020202020204" pitchFamily="34" charset="0"/>
              </a:rPr>
              <a:t>Build smarter Productivity apps using Microsoft Graph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51E1F4-F174-418A-8A2B-8F3444070D06}"/>
              </a:ext>
            </a:extLst>
          </p:cNvPr>
          <p:cNvSpPr/>
          <p:nvPr/>
        </p:nvSpPr>
        <p:spPr>
          <a:xfrm>
            <a:off x="385894" y="1003550"/>
            <a:ext cx="1092589" cy="100908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">
              <a:lnSpc>
                <a:spcPts val="2000"/>
              </a:lnSpc>
            </a:pPr>
            <a:r>
              <a:rPr lang="en-IN" sz="1100" dirty="0">
                <a:cs typeface="Segoe UI" panose="020B0502040204020203" pitchFamily="34" charset="0"/>
              </a:rPr>
              <a:t>Letterkenny</a:t>
            </a:r>
          </a:p>
          <a:p>
            <a:pPr marL="144000">
              <a:lnSpc>
                <a:spcPts val="2000"/>
              </a:lnSpc>
            </a:pPr>
            <a:r>
              <a:rPr lang="en-IN" sz="2400" b="1" dirty="0">
                <a:cs typeface="Segoe UI" panose="020B0502040204020203" pitchFamily="34" charset="0"/>
              </a:rPr>
              <a:t>MUG</a:t>
            </a:r>
          </a:p>
          <a:p>
            <a:pPr marL="144000">
              <a:lnSpc>
                <a:spcPts val="2000"/>
              </a:lnSpc>
            </a:pPr>
            <a:r>
              <a:rPr lang="en-IN" sz="1400" dirty="0">
                <a:cs typeface="Segoe UI" panose="020B0502040204020203" pitchFamily="34" charset="0"/>
              </a:rPr>
              <a:t>#lkmug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1EC5E8E-26D2-4223-BCAB-AB38E9DECDBA}"/>
              </a:ext>
            </a:extLst>
          </p:cNvPr>
          <p:cNvSpPr txBox="1"/>
          <p:nvPr/>
        </p:nvSpPr>
        <p:spPr>
          <a:xfrm>
            <a:off x="9438838" y="4804249"/>
            <a:ext cx="217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 Nova" panose="020B0504020202020204" pitchFamily="34" charset="0"/>
              </a:rPr>
              <a:t>Joon Du Rant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97F933-59F7-4C9F-B106-DA972263CD52}"/>
              </a:ext>
            </a:extLst>
          </p:cNvPr>
          <p:cNvSpPr txBox="1"/>
          <p:nvPr/>
        </p:nvSpPr>
        <p:spPr>
          <a:xfrm>
            <a:off x="4842990" y="5304476"/>
            <a:ext cx="4166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https://developer.microsoft.com/en-us/graph</a:t>
            </a:r>
          </a:p>
        </p:txBody>
      </p:sp>
      <p:pic>
        <p:nvPicPr>
          <p:cNvPr id="2054" name="Picture 6" descr="Image result for microsoft graph">
            <a:extLst>
              <a:ext uri="{FF2B5EF4-FFF2-40B4-BE49-F238E27FC236}">
                <a16:creationId xmlns:a16="http://schemas.microsoft.com/office/drawing/2014/main" id="{A00483F9-DDA9-40E6-9DC2-908D9A4A8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8" y="3365011"/>
            <a:ext cx="4740859" cy="231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265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5D0239-2CE4-4BEA-B25A-99A3E72F15A7}"/>
              </a:ext>
            </a:extLst>
          </p:cNvPr>
          <p:cNvSpPr/>
          <p:nvPr/>
        </p:nvSpPr>
        <p:spPr>
          <a:xfrm>
            <a:off x="179199" y="161488"/>
            <a:ext cx="11833602" cy="6535024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974FFD-941E-471D-973D-C316B2DC5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653" y="683703"/>
            <a:ext cx="6346621" cy="17087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24AE978-AB1C-4882-9984-C3C53C2697D1}"/>
              </a:ext>
            </a:extLst>
          </p:cNvPr>
          <p:cNvSpPr/>
          <p:nvPr/>
        </p:nvSpPr>
        <p:spPr>
          <a:xfrm>
            <a:off x="385894" y="2088859"/>
            <a:ext cx="11425805" cy="4488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2" descr="Office Development">
            <a:extLst>
              <a:ext uri="{FF2B5EF4-FFF2-40B4-BE49-F238E27FC236}">
                <a16:creationId xmlns:a16="http://schemas.microsoft.com/office/drawing/2014/main" id="{2F278892-9052-4DA4-93F8-FED72843C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273" y="363855"/>
            <a:ext cx="1585519" cy="63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 result for azure logo 2018">
            <a:extLst>
              <a:ext uri="{FF2B5EF4-FFF2-40B4-BE49-F238E27FC236}">
                <a16:creationId xmlns:a16="http://schemas.microsoft.com/office/drawing/2014/main" id="{97AA1C64-9CB5-4DAB-B6D8-1D8F493CB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9" y="161488"/>
            <a:ext cx="1998910" cy="104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4FAA99-80D8-41D2-886D-9B65A83B5489}"/>
              </a:ext>
            </a:extLst>
          </p:cNvPr>
          <p:cNvSpPr txBox="1"/>
          <p:nvPr/>
        </p:nvSpPr>
        <p:spPr>
          <a:xfrm>
            <a:off x="3874005" y="3375095"/>
            <a:ext cx="5047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Verdana Pro Light" panose="020B0304030504040204" pitchFamily="34" charset="0"/>
              </a:rPr>
              <a:t>Introduction to </a:t>
            </a:r>
          </a:p>
          <a:p>
            <a:r>
              <a:rPr lang="en-IN" sz="3600" b="1" dirty="0">
                <a:solidFill>
                  <a:schemeClr val="bg1"/>
                </a:solidFill>
                <a:latin typeface="Verdana Pro Light" panose="020B0304030504040204" pitchFamily="34" charset="0"/>
              </a:rPr>
              <a:t>SharePoint Framework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3B408B-3E75-4D68-9F71-857AE66305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0887" y="336800"/>
            <a:ext cx="664460" cy="133350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1DC4FDF-09DC-4E64-927A-6CA47BA47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72920" y="2881023"/>
            <a:ext cx="1826955" cy="1826955"/>
          </a:xfrm>
          <a:prstGeom prst="ellipse">
            <a:avLst/>
          </a:prstGeom>
          <a:ln w="63500" cap="rnd">
            <a:solidFill>
              <a:schemeClr val="bg1">
                <a:lumMod val="9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F76FEC-8382-43FA-B1CE-CC52BC95AF18}"/>
              </a:ext>
            </a:extLst>
          </p:cNvPr>
          <p:cNvSpPr txBox="1"/>
          <p:nvPr/>
        </p:nvSpPr>
        <p:spPr>
          <a:xfrm>
            <a:off x="7394877" y="6755524"/>
            <a:ext cx="97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 Nova" panose="020B0504020202020204" pitchFamily="34" charset="0"/>
              </a:rPr>
              <a:t>Richard Fisher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A8F64E-7F0A-4512-B70A-9DEA039295E0}"/>
              </a:ext>
            </a:extLst>
          </p:cNvPr>
          <p:cNvSpPr txBox="1"/>
          <p:nvPr/>
        </p:nvSpPr>
        <p:spPr>
          <a:xfrm>
            <a:off x="9438838" y="5119706"/>
            <a:ext cx="2367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Solutions Architect</a:t>
            </a:r>
          </a:p>
          <a:p>
            <a:r>
              <a:rPr lang="en-IN" sz="1400" dirty="0">
                <a:solidFill>
                  <a:schemeClr val="bg1"/>
                </a:solidFill>
              </a:rPr>
              <a:t>Pramerica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B116DEF-5B2D-452A-ABEB-23CBF7154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1273" y="1047814"/>
            <a:ext cx="1510367" cy="6233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680B4A-784D-4F48-81D9-4B1792C36E96}"/>
              </a:ext>
            </a:extLst>
          </p:cNvPr>
          <p:cNvSpPr txBox="1"/>
          <p:nvPr/>
        </p:nvSpPr>
        <p:spPr>
          <a:xfrm>
            <a:off x="9433245" y="5552773"/>
            <a:ext cx="1937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B0F0"/>
                </a:solidFill>
              </a:rPr>
              <a:t>@</a:t>
            </a:r>
            <a:r>
              <a:rPr lang="en-US" sz="1200" b="1" dirty="0">
                <a:solidFill>
                  <a:srgbClr val="00B0F0"/>
                </a:solidFill>
              </a:rPr>
              <a:t>joon_net</a:t>
            </a:r>
            <a:endParaRPr lang="en-IN" sz="1200" b="1" dirty="0">
              <a:solidFill>
                <a:srgbClr val="00B0F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F1B98B-7665-4AC4-99F5-F1D416F6D152}"/>
              </a:ext>
            </a:extLst>
          </p:cNvPr>
          <p:cNvSpPr/>
          <p:nvPr/>
        </p:nvSpPr>
        <p:spPr>
          <a:xfrm>
            <a:off x="472737" y="5964117"/>
            <a:ext cx="12797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i="0" strike="noStrike" dirty="0">
                <a:solidFill>
                  <a:schemeClr val="bg1"/>
                </a:solidFill>
                <a:effectLst/>
                <a:latin typeface="Arial Nova" panose="020B0504020202020204" pitchFamily="34" charset="0"/>
              </a:rPr>
              <a:t>@lkmsug</a:t>
            </a:r>
          </a:p>
          <a:p>
            <a:r>
              <a:rPr lang="en-IN" sz="1200" dirty="0">
                <a:solidFill>
                  <a:schemeClr val="bg1"/>
                </a:solidFill>
                <a:latin typeface="Arial Nova" panose="020B0504020202020204" pitchFamily="34" charset="0"/>
              </a:rPr>
              <a:t>www.lk-mug.org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AD575721-96A2-41F2-8179-6B854752B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3245" y="5806024"/>
            <a:ext cx="2233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linkedin.com/in/joondurandt/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152F8B-5900-4B67-B120-153CAE279D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852" y="2319754"/>
            <a:ext cx="397766" cy="3977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240FE3-B8EF-4C5E-B6ED-16E772727D60}"/>
              </a:ext>
            </a:extLst>
          </p:cNvPr>
          <p:cNvSpPr txBox="1"/>
          <p:nvPr/>
        </p:nvSpPr>
        <p:spPr>
          <a:xfrm>
            <a:off x="6728830" y="2216266"/>
            <a:ext cx="2582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Pramerica Services,</a:t>
            </a:r>
          </a:p>
          <a:p>
            <a:r>
              <a:rPr lang="en-IN" sz="1600" dirty="0">
                <a:solidFill>
                  <a:schemeClr val="bg1"/>
                </a:solidFill>
              </a:rPr>
              <a:t>Letterkenny, Donegal, Ireland</a:t>
            </a:r>
          </a:p>
        </p:txBody>
      </p:sp>
      <p:pic>
        <p:nvPicPr>
          <p:cNvPr id="1026" name="Picture 2" descr="calendar, calender, date icon">
            <a:extLst>
              <a:ext uri="{FF2B5EF4-FFF2-40B4-BE49-F238E27FC236}">
                <a16:creationId xmlns:a16="http://schemas.microsoft.com/office/drawing/2014/main" id="{A194E95C-ACA5-4062-A9DF-0725A45C9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687" y="2335831"/>
            <a:ext cx="426577" cy="42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D901492-721D-4650-8944-B7EA171863C1}"/>
              </a:ext>
            </a:extLst>
          </p:cNvPr>
          <p:cNvSpPr txBox="1"/>
          <p:nvPr/>
        </p:nvSpPr>
        <p:spPr>
          <a:xfrm>
            <a:off x="3874005" y="2262951"/>
            <a:ext cx="1949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Nov 10, 2018</a:t>
            </a:r>
          </a:p>
          <a:p>
            <a:r>
              <a:rPr lang="en-IN" sz="1600" dirty="0">
                <a:solidFill>
                  <a:schemeClr val="bg1"/>
                </a:solidFill>
              </a:rPr>
              <a:t>9:00AM – 5:30PM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2168FF-FC13-4CEF-B747-06C68A903AC0}"/>
              </a:ext>
            </a:extLst>
          </p:cNvPr>
          <p:cNvSpPr/>
          <p:nvPr/>
        </p:nvSpPr>
        <p:spPr>
          <a:xfrm>
            <a:off x="4043617" y="6103586"/>
            <a:ext cx="4647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accent2"/>
                </a:solidFill>
                <a:latin typeface="Arial Nova" panose="020B0504020202020204" pitchFamily="34" charset="0"/>
              </a:rPr>
              <a:t>#mvpbuzz #Office365 #O365DevBootCamp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6A45C3-4786-4572-9104-B78FFD6DBBDA}"/>
              </a:ext>
            </a:extLst>
          </p:cNvPr>
          <p:cNvSpPr txBox="1"/>
          <p:nvPr/>
        </p:nvSpPr>
        <p:spPr>
          <a:xfrm>
            <a:off x="3911893" y="4554094"/>
            <a:ext cx="3682766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Verdana Pro Light" panose="020B0604020202020204" pitchFamily="34" charset="0"/>
              </a:defRPr>
            </a:lvl1pPr>
          </a:lstStyle>
          <a:p>
            <a:r>
              <a:rPr lang="en-US" dirty="0"/>
              <a:t>Build your first SharePoint Framework web part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51E1F4-F174-418A-8A2B-8F3444070D06}"/>
              </a:ext>
            </a:extLst>
          </p:cNvPr>
          <p:cNvSpPr/>
          <p:nvPr/>
        </p:nvSpPr>
        <p:spPr>
          <a:xfrm>
            <a:off x="385894" y="1003550"/>
            <a:ext cx="1092589" cy="100908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">
              <a:lnSpc>
                <a:spcPts val="2000"/>
              </a:lnSpc>
            </a:pPr>
            <a:r>
              <a:rPr lang="en-IN" sz="1100" dirty="0">
                <a:cs typeface="Segoe UI" panose="020B0502040204020203" pitchFamily="34" charset="0"/>
              </a:rPr>
              <a:t>Letterkenny</a:t>
            </a:r>
          </a:p>
          <a:p>
            <a:pPr marL="144000">
              <a:lnSpc>
                <a:spcPts val="2000"/>
              </a:lnSpc>
            </a:pPr>
            <a:r>
              <a:rPr lang="en-IN" sz="2400" b="1" dirty="0">
                <a:cs typeface="Segoe UI" panose="020B0502040204020203" pitchFamily="34" charset="0"/>
              </a:rPr>
              <a:t>MUG</a:t>
            </a:r>
          </a:p>
          <a:p>
            <a:pPr marL="144000">
              <a:lnSpc>
                <a:spcPts val="2000"/>
              </a:lnSpc>
            </a:pPr>
            <a:r>
              <a:rPr lang="en-IN" sz="1400" dirty="0">
                <a:cs typeface="Segoe UI" panose="020B0502040204020203" pitchFamily="34" charset="0"/>
              </a:rPr>
              <a:t>#lkmug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1EC5E8E-26D2-4223-BCAB-AB38E9DECDBA}"/>
              </a:ext>
            </a:extLst>
          </p:cNvPr>
          <p:cNvSpPr txBox="1"/>
          <p:nvPr/>
        </p:nvSpPr>
        <p:spPr>
          <a:xfrm>
            <a:off x="9438838" y="4804249"/>
            <a:ext cx="217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 Nova" panose="020B0504020202020204" pitchFamily="34" charset="0"/>
              </a:rPr>
              <a:t>Joon Du Rant</a:t>
            </a:r>
          </a:p>
        </p:txBody>
      </p:sp>
      <p:pic>
        <p:nvPicPr>
          <p:cNvPr id="13" name="Picture 2" descr="Related image">
            <a:extLst>
              <a:ext uri="{FF2B5EF4-FFF2-40B4-BE49-F238E27FC236}">
                <a16:creationId xmlns:a16="http://schemas.microsoft.com/office/drawing/2014/main" id="{8D55C8C1-324A-4906-8582-E435977BE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88" y="3143766"/>
            <a:ext cx="2786476" cy="247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631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5D0239-2CE4-4BEA-B25A-99A3E72F15A7}"/>
              </a:ext>
            </a:extLst>
          </p:cNvPr>
          <p:cNvSpPr/>
          <p:nvPr/>
        </p:nvSpPr>
        <p:spPr>
          <a:xfrm>
            <a:off x="179199" y="161488"/>
            <a:ext cx="11833602" cy="6535024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974FFD-941E-471D-973D-C316B2DC5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653" y="683703"/>
            <a:ext cx="6346621" cy="17087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24AE978-AB1C-4882-9984-C3C53C2697D1}"/>
              </a:ext>
            </a:extLst>
          </p:cNvPr>
          <p:cNvSpPr/>
          <p:nvPr/>
        </p:nvSpPr>
        <p:spPr>
          <a:xfrm>
            <a:off x="385894" y="2088859"/>
            <a:ext cx="11425805" cy="4488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2" descr="Office Development">
            <a:extLst>
              <a:ext uri="{FF2B5EF4-FFF2-40B4-BE49-F238E27FC236}">
                <a16:creationId xmlns:a16="http://schemas.microsoft.com/office/drawing/2014/main" id="{2F278892-9052-4DA4-93F8-FED72843C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273" y="363855"/>
            <a:ext cx="1585519" cy="63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 result for azure logo 2018">
            <a:extLst>
              <a:ext uri="{FF2B5EF4-FFF2-40B4-BE49-F238E27FC236}">
                <a16:creationId xmlns:a16="http://schemas.microsoft.com/office/drawing/2014/main" id="{97AA1C64-9CB5-4DAB-B6D8-1D8F493CB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9" y="161488"/>
            <a:ext cx="1998910" cy="104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4FAA99-80D8-41D2-886D-9B65A83B5489}"/>
              </a:ext>
            </a:extLst>
          </p:cNvPr>
          <p:cNvSpPr txBox="1"/>
          <p:nvPr/>
        </p:nvSpPr>
        <p:spPr>
          <a:xfrm>
            <a:off x="4848582" y="3375095"/>
            <a:ext cx="4073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Verdana Pro Light" panose="020B0304030504040204" pitchFamily="34" charset="0"/>
              </a:rPr>
              <a:t>Integration of Graph JS SDK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3B408B-3E75-4D68-9F71-857AE66305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0887" y="336800"/>
            <a:ext cx="664460" cy="133350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1DC4FDF-09DC-4E64-927A-6CA47BA47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72920" y="2881023"/>
            <a:ext cx="1826955" cy="1826955"/>
          </a:xfrm>
          <a:prstGeom prst="ellipse">
            <a:avLst/>
          </a:prstGeom>
          <a:ln w="63500" cap="rnd">
            <a:solidFill>
              <a:schemeClr val="bg1">
                <a:lumMod val="9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F76FEC-8382-43FA-B1CE-CC52BC95AF18}"/>
              </a:ext>
            </a:extLst>
          </p:cNvPr>
          <p:cNvSpPr txBox="1"/>
          <p:nvPr/>
        </p:nvSpPr>
        <p:spPr>
          <a:xfrm>
            <a:off x="7394877" y="6755524"/>
            <a:ext cx="97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 Nova" panose="020B0504020202020204" pitchFamily="34" charset="0"/>
              </a:rPr>
              <a:t>Richard Fisher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A8F64E-7F0A-4512-B70A-9DEA039295E0}"/>
              </a:ext>
            </a:extLst>
          </p:cNvPr>
          <p:cNvSpPr txBox="1"/>
          <p:nvPr/>
        </p:nvSpPr>
        <p:spPr>
          <a:xfrm>
            <a:off x="9438838" y="5119706"/>
            <a:ext cx="2367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Senior Developer</a:t>
            </a:r>
          </a:p>
          <a:p>
            <a:r>
              <a:rPr lang="en-IN" sz="1400" dirty="0">
                <a:solidFill>
                  <a:schemeClr val="bg1"/>
                </a:solidFill>
              </a:rPr>
              <a:t>Pramerica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B116DEF-5B2D-452A-ABEB-23CBF7154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1273" y="1047814"/>
            <a:ext cx="1510367" cy="6233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680B4A-784D-4F48-81D9-4B1792C36E96}"/>
              </a:ext>
            </a:extLst>
          </p:cNvPr>
          <p:cNvSpPr txBox="1"/>
          <p:nvPr/>
        </p:nvSpPr>
        <p:spPr>
          <a:xfrm>
            <a:off x="9433245" y="5591301"/>
            <a:ext cx="1937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B0F0"/>
                </a:solidFill>
              </a:rPr>
              <a:t>@</a:t>
            </a:r>
            <a:r>
              <a:rPr lang="en-IN" sz="1200" b="1" dirty="0" err="1">
                <a:solidFill>
                  <a:srgbClr val="00B0F0"/>
                </a:solidFill>
              </a:rPr>
              <a:t>AustinBreslinDev</a:t>
            </a:r>
            <a:endParaRPr lang="en-IN" sz="1200" dirty="0">
              <a:solidFill>
                <a:srgbClr val="00B0F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F1B98B-7665-4AC4-99F5-F1D416F6D152}"/>
              </a:ext>
            </a:extLst>
          </p:cNvPr>
          <p:cNvSpPr/>
          <p:nvPr/>
        </p:nvSpPr>
        <p:spPr>
          <a:xfrm>
            <a:off x="472737" y="5964117"/>
            <a:ext cx="12797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i="0" strike="noStrike" dirty="0">
                <a:solidFill>
                  <a:schemeClr val="bg1"/>
                </a:solidFill>
                <a:effectLst/>
                <a:latin typeface="Arial Nova" panose="020B0504020202020204" pitchFamily="34" charset="0"/>
              </a:rPr>
              <a:t>@lkmsug</a:t>
            </a:r>
          </a:p>
          <a:p>
            <a:r>
              <a:rPr lang="en-IN" sz="1200" dirty="0">
                <a:solidFill>
                  <a:schemeClr val="bg1"/>
                </a:solidFill>
                <a:latin typeface="Arial Nova" panose="020B0504020202020204" pitchFamily="34" charset="0"/>
              </a:rPr>
              <a:t>www.lk-mug.org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AD575721-96A2-41F2-8179-6B854752B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3346" y="5788251"/>
            <a:ext cx="25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linkedin.com/in/austin-breslin-84b4a74b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152F8B-5900-4B67-B120-153CAE279D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852" y="2319754"/>
            <a:ext cx="397766" cy="3977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240FE3-B8EF-4C5E-B6ED-16E772727D60}"/>
              </a:ext>
            </a:extLst>
          </p:cNvPr>
          <p:cNvSpPr txBox="1"/>
          <p:nvPr/>
        </p:nvSpPr>
        <p:spPr>
          <a:xfrm>
            <a:off x="6728830" y="2216266"/>
            <a:ext cx="2582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Pramerica Services,</a:t>
            </a:r>
          </a:p>
          <a:p>
            <a:r>
              <a:rPr lang="en-IN" sz="1600" dirty="0">
                <a:solidFill>
                  <a:schemeClr val="bg1"/>
                </a:solidFill>
              </a:rPr>
              <a:t>Letterkenny, Donegal, Ireland</a:t>
            </a:r>
          </a:p>
        </p:txBody>
      </p:sp>
      <p:pic>
        <p:nvPicPr>
          <p:cNvPr id="1026" name="Picture 2" descr="calendar, calender, date icon">
            <a:extLst>
              <a:ext uri="{FF2B5EF4-FFF2-40B4-BE49-F238E27FC236}">
                <a16:creationId xmlns:a16="http://schemas.microsoft.com/office/drawing/2014/main" id="{A194E95C-ACA5-4062-A9DF-0725A45C9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687" y="2335831"/>
            <a:ext cx="426577" cy="42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D901492-721D-4650-8944-B7EA171863C1}"/>
              </a:ext>
            </a:extLst>
          </p:cNvPr>
          <p:cNvSpPr txBox="1"/>
          <p:nvPr/>
        </p:nvSpPr>
        <p:spPr>
          <a:xfrm>
            <a:off x="3874005" y="2262951"/>
            <a:ext cx="1949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Nov 10, 2018</a:t>
            </a:r>
          </a:p>
          <a:p>
            <a:r>
              <a:rPr lang="en-IN" sz="1600" dirty="0">
                <a:solidFill>
                  <a:schemeClr val="bg1"/>
                </a:solidFill>
              </a:rPr>
              <a:t>9:00AM – 5:30PM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2168FF-FC13-4CEF-B747-06C68A903AC0}"/>
              </a:ext>
            </a:extLst>
          </p:cNvPr>
          <p:cNvSpPr/>
          <p:nvPr/>
        </p:nvSpPr>
        <p:spPr>
          <a:xfrm>
            <a:off x="4043617" y="6103586"/>
            <a:ext cx="4647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accent2"/>
                </a:solidFill>
                <a:latin typeface="Arial Nova" panose="020B0504020202020204" pitchFamily="34" charset="0"/>
              </a:rPr>
              <a:t>#mvpbuzz #Office365 #O365DevBootCamp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6A45C3-4786-4572-9104-B78FFD6DBBDA}"/>
              </a:ext>
            </a:extLst>
          </p:cNvPr>
          <p:cNvSpPr txBox="1"/>
          <p:nvPr/>
        </p:nvSpPr>
        <p:spPr>
          <a:xfrm>
            <a:off x="4848838" y="4525402"/>
            <a:ext cx="3682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erdana Pro Light" panose="020B0604020202020204" pitchFamily="34" charset="0"/>
              </a:rPr>
              <a:t>Build SharePoint Framework Client-Side Web Parts Using the Microsoft Graph JavaScript SDK</a:t>
            </a:r>
            <a:endParaRPr lang="en-GB" dirty="0">
              <a:solidFill>
                <a:schemeClr val="bg1"/>
              </a:solidFill>
              <a:latin typeface="Verdana Pro Light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51E1F4-F174-418A-8A2B-8F3444070D06}"/>
              </a:ext>
            </a:extLst>
          </p:cNvPr>
          <p:cNvSpPr/>
          <p:nvPr/>
        </p:nvSpPr>
        <p:spPr>
          <a:xfrm>
            <a:off x="385894" y="1003550"/>
            <a:ext cx="1092589" cy="100908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">
              <a:lnSpc>
                <a:spcPts val="2000"/>
              </a:lnSpc>
            </a:pPr>
            <a:r>
              <a:rPr lang="en-IN" sz="1100" dirty="0">
                <a:cs typeface="Segoe UI" panose="020B0502040204020203" pitchFamily="34" charset="0"/>
              </a:rPr>
              <a:t>Letterkenny</a:t>
            </a:r>
          </a:p>
          <a:p>
            <a:pPr marL="144000">
              <a:lnSpc>
                <a:spcPts val="2000"/>
              </a:lnSpc>
            </a:pPr>
            <a:r>
              <a:rPr lang="en-IN" sz="2400" b="1" dirty="0">
                <a:cs typeface="Segoe UI" panose="020B0502040204020203" pitchFamily="34" charset="0"/>
              </a:rPr>
              <a:t>MUG</a:t>
            </a:r>
          </a:p>
          <a:p>
            <a:pPr marL="144000">
              <a:lnSpc>
                <a:spcPts val="2000"/>
              </a:lnSpc>
            </a:pPr>
            <a:r>
              <a:rPr lang="en-IN" sz="1400" dirty="0">
                <a:cs typeface="Segoe UI" panose="020B0502040204020203" pitchFamily="34" charset="0"/>
              </a:rPr>
              <a:t>#lkmug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1EC5E8E-26D2-4223-BCAB-AB38E9DECDBA}"/>
              </a:ext>
            </a:extLst>
          </p:cNvPr>
          <p:cNvSpPr txBox="1"/>
          <p:nvPr/>
        </p:nvSpPr>
        <p:spPr>
          <a:xfrm>
            <a:off x="9438838" y="4804249"/>
            <a:ext cx="217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 Nova" panose="020B0504020202020204" pitchFamily="34" charset="0"/>
              </a:rPr>
              <a:t>Austin Breslin</a:t>
            </a:r>
          </a:p>
        </p:txBody>
      </p:sp>
      <p:pic>
        <p:nvPicPr>
          <p:cNvPr id="28" name="Picture 6" descr="Image result for microsoft graph">
            <a:extLst>
              <a:ext uri="{FF2B5EF4-FFF2-40B4-BE49-F238E27FC236}">
                <a16:creationId xmlns:a16="http://schemas.microsoft.com/office/drawing/2014/main" id="{133748F3-28A6-4167-BE7B-A46FE84B9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8" y="3365011"/>
            <a:ext cx="4740859" cy="231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03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0F2E49-57BF-42C0-A6D2-DD55A2FC0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127" y="1191995"/>
            <a:ext cx="8579111" cy="230976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753DDC4-7C48-4558-A26C-E1F6E0133CC7}"/>
              </a:ext>
            </a:extLst>
          </p:cNvPr>
          <p:cNvSpPr/>
          <p:nvPr/>
        </p:nvSpPr>
        <p:spPr>
          <a:xfrm>
            <a:off x="176170" y="226503"/>
            <a:ext cx="11794920" cy="6400801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2" name="Picture 8" descr="Image result for azure logo 2018">
            <a:extLst>
              <a:ext uri="{FF2B5EF4-FFF2-40B4-BE49-F238E27FC236}">
                <a16:creationId xmlns:a16="http://schemas.microsoft.com/office/drawing/2014/main" id="{8660A130-4158-45B2-B372-6F95D59AF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47" y="150742"/>
            <a:ext cx="2215986" cy="115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sharepoint pnp">
            <a:extLst>
              <a:ext uri="{FF2B5EF4-FFF2-40B4-BE49-F238E27FC236}">
                <a16:creationId xmlns:a16="http://schemas.microsoft.com/office/drawing/2014/main" id="{7A970780-D166-4668-BD63-50F261D2C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823" y="349993"/>
            <a:ext cx="1947697" cy="70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github logo">
            <a:extLst>
              <a:ext uri="{FF2B5EF4-FFF2-40B4-BE49-F238E27FC236}">
                <a16:creationId xmlns:a16="http://schemas.microsoft.com/office/drawing/2014/main" id="{7650AAB2-FCC3-4F9E-A34E-FBB847593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520" y="470422"/>
            <a:ext cx="650147" cy="54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9A64EC-D410-4ABF-AFD1-38CB2F0EB1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3714" y="456020"/>
            <a:ext cx="1542110" cy="6364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39E819-1252-4479-8DBE-0B893882DB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704" y="1456492"/>
            <a:ext cx="945424" cy="1897366"/>
          </a:xfrm>
          <a:prstGeom prst="rect">
            <a:avLst/>
          </a:prstGeom>
        </p:spPr>
      </p:pic>
      <p:pic>
        <p:nvPicPr>
          <p:cNvPr id="14" name="Picture 2" descr="Office Development">
            <a:extLst>
              <a:ext uri="{FF2B5EF4-FFF2-40B4-BE49-F238E27FC236}">
                <a16:creationId xmlns:a16="http://schemas.microsoft.com/office/drawing/2014/main" id="{B6FD555C-40D9-4D85-B395-3CDD762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934" y="498906"/>
            <a:ext cx="1277228" cy="51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0D3D6C3-F174-4763-89D2-0DD95027AE0D}"/>
              </a:ext>
            </a:extLst>
          </p:cNvPr>
          <p:cNvSpPr txBox="1"/>
          <p:nvPr/>
        </p:nvSpPr>
        <p:spPr>
          <a:xfrm>
            <a:off x="8686547" y="3957507"/>
            <a:ext cx="2619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Register at: </a:t>
            </a:r>
          </a:p>
          <a:p>
            <a:endParaRPr lang="en-US" sz="1600" dirty="0">
              <a:solidFill>
                <a:schemeClr val="tx2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https://lnkd.in/ee8STGe</a:t>
            </a:r>
            <a:endParaRPr lang="en-IN" sz="1600" b="1" dirty="0">
              <a:solidFill>
                <a:schemeClr val="tx2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9443FFF-A4C8-4398-B8BD-EAA43699E5FE}"/>
              </a:ext>
            </a:extLst>
          </p:cNvPr>
          <p:cNvGrpSpPr/>
          <p:nvPr/>
        </p:nvGrpSpPr>
        <p:grpSpPr>
          <a:xfrm>
            <a:off x="6300684" y="3319093"/>
            <a:ext cx="5164265" cy="461665"/>
            <a:chOff x="5673393" y="3133957"/>
            <a:chExt cx="4164494" cy="46166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CA501D-0783-4580-B550-3C2E433EFC78}"/>
                </a:ext>
              </a:extLst>
            </p:cNvPr>
            <p:cNvSpPr txBox="1"/>
            <p:nvPr/>
          </p:nvSpPr>
          <p:spPr>
            <a:xfrm>
              <a:off x="5673393" y="3257146"/>
              <a:ext cx="10944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ln w="0"/>
                  <a:solidFill>
                    <a:schemeClr val="tx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V Boli" panose="02000500030200090000" pitchFamily="2" charset="0"/>
                  <a:cs typeface="MV Boli" panose="02000500030200090000" pitchFamily="2" charset="0"/>
                </a:rPr>
                <a:t>Hosted by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CF061B8-0995-42B6-8944-AEB84208BC27}"/>
                </a:ext>
              </a:extLst>
            </p:cNvPr>
            <p:cNvSpPr/>
            <p:nvPr/>
          </p:nvSpPr>
          <p:spPr>
            <a:xfrm>
              <a:off x="6195105" y="3133957"/>
              <a:ext cx="3642782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10160">
                    <a:solidFill>
                      <a:srgbClr val="0070C0"/>
                    </a:solidFill>
                    <a:prstDash val="solid"/>
                  </a:ln>
                  <a:solidFill>
                    <a:srgbClr val="0070C0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Ink Free" panose="03080402000500000000" pitchFamily="66" charset="0"/>
                </a:rPr>
                <a:t>Letterkenny Dotnet Azure UG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A595AF8-7A7F-4791-9CFF-7DC9E1C02941}"/>
              </a:ext>
            </a:extLst>
          </p:cNvPr>
          <p:cNvSpPr txBox="1"/>
          <p:nvPr/>
        </p:nvSpPr>
        <p:spPr>
          <a:xfrm>
            <a:off x="886376" y="5413529"/>
            <a:ext cx="2349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Event Sponsors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7068CF9-A9DC-459B-9D00-04EB459242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842" y="5635141"/>
            <a:ext cx="2782051" cy="647673"/>
          </a:xfrm>
          <a:prstGeom prst="rect">
            <a:avLst/>
          </a:prstGeom>
        </p:spPr>
      </p:pic>
      <p:pic>
        <p:nvPicPr>
          <p:cNvPr id="1028" name="Picture 4" descr="Image result for rev debug logo">
            <a:extLst>
              <a:ext uri="{FF2B5EF4-FFF2-40B4-BE49-F238E27FC236}">
                <a16:creationId xmlns:a16="http://schemas.microsoft.com/office/drawing/2014/main" id="{876B9815-458F-4480-BFFC-52F8EDC2D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626" y="5486319"/>
            <a:ext cx="2985671" cy="106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F87B157-3EA7-4E09-A51A-BAC91DF19860}"/>
              </a:ext>
            </a:extLst>
          </p:cNvPr>
          <p:cNvSpPr>
            <a:spLocks/>
          </p:cNvSpPr>
          <p:nvPr/>
        </p:nvSpPr>
        <p:spPr>
          <a:xfrm>
            <a:off x="4926900" y="504914"/>
            <a:ext cx="1018245" cy="5149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/>
          <a:lstStyle/>
          <a:p>
            <a:pPr algn="ctr"/>
            <a:r>
              <a:rPr lang="en-IN" sz="1100" dirty="0">
                <a:cs typeface="Segoe UI" panose="020B0502040204020203" pitchFamily="34" charset="0"/>
              </a:rPr>
              <a:t>Letterkenny</a:t>
            </a:r>
          </a:p>
          <a:p>
            <a:pPr algn="ctr">
              <a:lnSpc>
                <a:spcPts val="2000"/>
              </a:lnSpc>
            </a:pPr>
            <a:r>
              <a:rPr lang="en-IN" sz="2400" b="1" dirty="0">
                <a:cs typeface="Segoe UI" panose="020B0502040204020203" pitchFamily="34" charset="0"/>
              </a:rPr>
              <a:t>.MUG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577319-C252-4A21-9D2A-D6A3B3BF127B}"/>
              </a:ext>
            </a:extLst>
          </p:cNvPr>
          <p:cNvSpPr txBox="1"/>
          <p:nvPr/>
        </p:nvSpPr>
        <p:spPr>
          <a:xfrm>
            <a:off x="886376" y="3924466"/>
            <a:ext cx="396799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Venue: </a:t>
            </a:r>
          </a:p>
          <a:p>
            <a:pPr lvl="1"/>
            <a:r>
              <a:rPr lang="en-IN" b="1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Pramerica</a:t>
            </a:r>
          </a:p>
          <a:p>
            <a:pPr lvl="1"/>
            <a:r>
              <a:rPr lang="en-IN" sz="14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Letterkenny Business &amp; Technology Park</a:t>
            </a:r>
          </a:p>
          <a:p>
            <a:pPr lvl="1"/>
            <a:r>
              <a:rPr lang="en-IN" sz="14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Letterkenny, Donegal, Ireland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129815-6294-474F-BC7B-73F0964952AA}"/>
              </a:ext>
            </a:extLst>
          </p:cNvPr>
          <p:cNvSpPr txBox="1"/>
          <p:nvPr/>
        </p:nvSpPr>
        <p:spPr>
          <a:xfrm>
            <a:off x="5046426" y="3938362"/>
            <a:ext cx="415987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Date: </a:t>
            </a:r>
          </a:p>
          <a:p>
            <a:r>
              <a:rPr lang="en-IN" b="1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       Saturday, 10</a:t>
            </a:r>
            <a:r>
              <a:rPr lang="en-IN" b="1" baseline="300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th</a:t>
            </a:r>
            <a:r>
              <a:rPr lang="en-IN" b="1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Nov   </a:t>
            </a:r>
          </a:p>
          <a:p>
            <a:r>
              <a:rPr lang="en-IN" sz="16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Time: </a:t>
            </a:r>
          </a:p>
          <a:p>
            <a:r>
              <a:rPr lang="en-IN" b="1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        9:00AM – 5:30PM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8E659-E39F-4124-A977-DC31977951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030" y="5439696"/>
            <a:ext cx="985526" cy="106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63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A329635-EA62-4F6F-87E3-922ADA22E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627456"/>
              </p:ext>
            </p:extLst>
          </p:nvPr>
        </p:nvGraphicFramePr>
        <p:xfrm>
          <a:off x="663918" y="1739482"/>
          <a:ext cx="10477849" cy="48373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5872">
                  <a:extLst>
                    <a:ext uri="{9D8B030D-6E8A-4147-A177-3AD203B41FA5}">
                      <a16:colId xmlns:a16="http://schemas.microsoft.com/office/drawing/2014/main" val="3370319537"/>
                    </a:ext>
                  </a:extLst>
                </a:gridCol>
                <a:gridCol w="5539576">
                  <a:extLst>
                    <a:ext uri="{9D8B030D-6E8A-4147-A177-3AD203B41FA5}">
                      <a16:colId xmlns:a16="http://schemas.microsoft.com/office/drawing/2014/main" val="599537739"/>
                    </a:ext>
                  </a:extLst>
                </a:gridCol>
                <a:gridCol w="2812401">
                  <a:extLst>
                    <a:ext uri="{9D8B030D-6E8A-4147-A177-3AD203B41FA5}">
                      <a16:colId xmlns:a16="http://schemas.microsoft.com/office/drawing/2014/main" val="37241862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Time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Session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Speaker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63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9:00AM – 9:30AM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Registration &amp; Networking Breakfast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100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9:30AM – 10:00AM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Welcome and Keynote (Introduction to the Office 365 developer landscape)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Richard Fisher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(Solutions Architect, Pramerica)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706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10:00AM – 11:15AM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Deep Dive into Power Apps and Flow 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400" dirty="0">
                          <a:effectLst/>
                        </a:rPr>
                        <a:t>Automating internal job application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Ray Hogan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(Senior Specialist, Pramerica)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483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11:15AM -- 11:30AM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Break 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290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11:30AM – 12:30PM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Build your first SharePoint Framework web part</a:t>
                      </a:r>
                    </a:p>
                    <a:p>
                      <a:pPr marL="800100" marR="0" lvl="1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>
                          <a:effectLst/>
                        </a:rPr>
                        <a:t>Creating a Web part </a:t>
                      </a:r>
                    </a:p>
                    <a:p>
                      <a:pPr marL="800100" marR="0" lvl="1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>
                          <a:effectLst/>
                        </a:rPr>
                        <a:t>Debugging a Web part </a:t>
                      </a:r>
                    </a:p>
                    <a:p>
                      <a:pPr marL="800100" marR="0" lvl="1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>
                          <a:effectLst/>
                        </a:rPr>
                        <a:t>Integrate Web part with GitHub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* Participants would setup necessary tool chain 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Joon Du Rant/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Nithin Mohan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Senior Specialist, Pramerica)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Velin Georgiev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4606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12:30PM – 1:30PM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Lunch Break + Networking</a:t>
                      </a:r>
                      <a:endParaRPr lang="en-US" sz="1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799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1:30PM – 2:00PM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Introduction to Microsoft Graph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Joon Du Rant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(Solutions Architect, Pramerica)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287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2:00PM - 3:30PM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Build SharePoint Framework Client-Side Web Parts Using the Microsoft Graph JavaScript SDK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Austin Breslin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(Specialist Dev, Pramerica)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394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3:30PM - 3:45PM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Break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839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3:45PM – 5:00PM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Getting Started – OfficeDevPnP PowerShell and PnP Provisioning Engine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Velin Georgiev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(Technical Architect,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Pramerica)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06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5:00PM – 5:45PM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Q&amp;A’s, Closing Note and Swag time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Richard Fisher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8113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4E37E2A-4D41-45BD-9EA7-F8E505DD0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"/>
            <a:ext cx="12192000" cy="1741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D96CFD-02F4-4804-AD19-035240162F8E}"/>
              </a:ext>
            </a:extLst>
          </p:cNvPr>
          <p:cNvSpPr txBox="1"/>
          <p:nvPr/>
        </p:nvSpPr>
        <p:spPr>
          <a:xfrm>
            <a:off x="5902842" y="1281727"/>
            <a:ext cx="539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Date:  </a:t>
            </a: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Saturday, 10</a:t>
            </a:r>
            <a:r>
              <a:rPr lang="en-IN" b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th</a:t>
            </a: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Nov   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Time: </a:t>
            </a: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9:00AM – 5:30PM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EE5F12-D4BB-4B8E-816E-61C626CEBF12}"/>
              </a:ext>
            </a:extLst>
          </p:cNvPr>
          <p:cNvSpPr txBox="1"/>
          <p:nvPr/>
        </p:nvSpPr>
        <p:spPr>
          <a:xfrm>
            <a:off x="601846" y="1325939"/>
            <a:ext cx="234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Agenda:</a:t>
            </a:r>
          </a:p>
        </p:txBody>
      </p:sp>
      <p:pic>
        <p:nvPicPr>
          <p:cNvPr id="7" name="Picture 2" descr="Office Development">
            <a:extLst>
              <a:ext uri="{FF2B5EF4-FFF2-40B4-BE49-F238E27FC236}">
                <a16:creationId xmlns:a16="http://schemas.microsoft.com/office/drawing/2014/main" id="{7D13B51C-CAEA-487F-A574-2F3867620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255" y="5782960"/>
            <a:ext cx="938270" cy="37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795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761</Words>
  <Application>Microsoft Office PowerPoint</Application>
  <PresentationFormat>Widescreen</PresentationFormat>
  <Paragraphs>209</Paragraphs>
  <Slides>12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7" baseType="lpstr">
      <vt:lpstr>Arial</vt:lpstr>
      <vt:lpstr>Arial Nova</vt:lpstr>
      <vt:lpstr>Calibri</vt:lpstr>
      <vt:lpstr>Calibri Light</vt:lpstr>
      <vt:lpstr>Ink Free</vt:lpstr>
      <vt:lpstr>Leelawadee</vt:lpstr>
      <vt:lpstr>Menlo</vt:lpstr>
      <vt:lpstr>MV Boli</vt:lpstr>
      <vt:lpstr>Segoe UI</vt:lpstr>
      <vt:lpstr>Segoe WP Semibold</vt:lpstr>
      <vt:lpstr>Symbol</vt:lpstr>
      <vt:lpstr>Times New Roman</vt:lpstr>
      <vt:lpstr>Verdana Pro Light</vt:lpstr>
      <vt:lpstr>Wingdings</vt:lpstr>
      <vt:lpstr>Office Theme</vt:lpstr>
      <vt:lpstr> Letterkenny DotNet Azure  User Group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Nithin Mohan T K</dc:creator>
  <cp:lastModifiedBy>Nithin Mohan</cp:lastModifiedBy>
  <cp:revision>43</cp:revision>
  <dcterms:created xsi:type="dcterms:W3CDTF">2018-10-15T17:22:05Z</dcterms:created>
  <dcterms:modified xsi:type="dcterms:W3CDTF">2018-10-19T15:43:08Z</dcterms:modified>
</cp:coreProperties>
</file>