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50"/>
  </p:notesMasterIdLst>
  <p:handoutMasterIdLst>
    <p:handoutMasterId r:id="rId51"/>
  </p:handoutMasterIdLst>
  <p:sldIdLst>
    <p:sldId id="1568" r:id="rId6"/>
    <p:sldId id="1569" r:id="rId7"/>
    <p:sldId id="1570" r:id="rId8"/>
    <p:sldId id="1581" r:id="rId9"/>
    <p:sldId id="1571" r:id="rId10"/>
    <p:sldId id="276" r:id="rId11"/>
    <p:sldId id="269" r:id="rId12"/>
    <p:sldId id="263" r:id="rId13"/>
    <p:sldId id="270" r:id="rId14"/>
    <p:sldId id="277" r:id="rId15"/>
    <p:sldId id="262" r:id="rId16"/>
    <p:sldId id="265" r:id="rId17"/>
    <p:sldId id="260" r:id="rId18"/>
    <p:sldId id="264" r:id="rId19"/>
    <p:sldId id="278" r:id="rId20"/>
    <p:sldId id="257" r:id="rId21"/>
    <p:sldId id="259" r:id="rId22"/>
    <p:sldId id="1587" r:id="rId23"/>
    <p:sldId id="1586" r:id="rId24"/>
    <p:sldId id="1575" r:id="rId25"/>
    <p:sldId id="1584" r:id="rId26"/>
    <p:sldId id="1585" r:id="rId27"/>
    <p:sldId id="1583" r:id="rId28"/>
    <p:sldId id="1576" r:id="rId29"/>
    <p:sldId id="1578" r:id="rId30"/>
    <p:sldId id="279" r:id="rId31"/>
    <p:sldId id="267" r:id="rId32"/>
    <p:sldId id="288" r:id="rId33"/>
    <p:sldId id="266" r:id="rId34"/>
    <p:sldId id="273" r:id="rId35"/>
    <p:sldId id="274" r:id="rId36"/>
    <p:sldId id="281" r:id="rId37"/>
    <p:sldId id="272" r:id="rId38"/>
    <p:sldId id="275" r:id="rId39"/>
    <p:sldId id="268" r:id="rId40"/>
    <p:sldId id="280" r:id="rId41"/>
    <p:sldId id="271" r:id="rId42"/>
    <p:sldId id="287" r:id="rId43"/>
    <p:sldId id="284" r:id="rId44"/>
    <p:sldId id="285" r:id="rId45"/>
    <p:sldId id="261" r:id="rId46"/>
    <p:sldId id="289" r:id="rId47"/>
    <p:sldId id="258" r:id="rId48"/>
    <p:sldId id="283" r:id="rId4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323232"/>
    <a:srgbClr val="000000"/>
    <a:srgbClr val="E6E6E6"/>
    <a:srgbClr val="D2D2D2"/>
    <a:srgbClr val="505050"/>
    <a:srgbClr val="525252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94" autoAdjust="0"/>
    <p:restoredTop sz="92136" autoAdjust="0"/>
  </p:normalViewPr>
  <p:slideViewPr>
    <p:cSldViewPr>
      <p:cViewPr varScale="1">
        <p:scale>
          <a:sx n="107" d="100"/>
          <a:sy n="107" d="100"/>
        </p:scale>
        <p:origin x="78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5/20/2019 2:34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5/20/2019 2:34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5/20/2019 2:34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14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Check out</a:t>
            </a:r>
            <a:r>
              <a:rPr lang="sr-Latn-BA" baseline="0" dirty="0"/>
              <a:t> the documentation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https://docs.microsoft.com/en-us/aspnet/core/razor-components/components?view=aspnetcore-3.0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Endpoint routing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Endpoint</a:t>
            </a:r>
            <a:r>
              <a:rPr lang="sr-Latn-BA" baseline="0" dirty="0"/>
              <a:t> class,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New MapXxx() extension methods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CORS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HealthChecks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SPA </a:t>
            </a:r>
            <a:r>
              <a:rPr lang="en-US" dirty="0" err="1"/>
              <a:t>auth</a:t>
            </a:r>
            <a:r>
              <a:rPr lang="en-US" dirty="0"/>
              <a:t> not available from VS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dotnet new react -au Individual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Angular template has at least one problem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React has </a:t>
            </a:r>
            <a:r>
              <a:rPr lang="en-US" baseline="0"/>
              <a:t>multiple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/>
              <a:t>Current perfornance with ASP.NET Core 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5/20/2019 2:34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baseline="0" dirty="0"/>
              <a:t>IAsyncEnumerable&lt;T&gt; - for async streams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Reflection emit and</a:t>
            </a:r>
            <a:r>
              <a:rPr lang="sr-Latn-BA" baseline="0" dirty="0"/>
              <a:t> capability APIs</a:t>
            </a:r>
            <a:r>
              <a:rPr lang="en-US" dirty="0"/>
              <a:t> - for dynamic code generation</a:t>
            </a:r>
            <a:r>
              <a:rPr lang="sr-Latn-BA" dirty="0"/>
              <a:t>, checks and generating</a:t>
            </a:r>
            <a:r>
              <a:rPr lang="sr-Latn-BA" baseline="0" dirty="0"/>
              <a:t> code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SIMD API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using Intel SSE, SSE2, AVX2, ARM, ARM64 directly from managed code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moving from C++ portion of runtime to C#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better for JIT targeting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optimized basic operations in BCL, such as string comparison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DbProviderFactories</a:t>
            </a:r>
            <a:r>
              <a:rPr lang="sr-Latn-BA" baseline="0" dirty="0"/>
              <a:t> - use ADO.NET provider without knowing its type at compile type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Async streams</a:t>
            </a:r>
            <a:r>
              <a:rPr lang="sr-Latn-BA" baseline="0" dirty="0"/>
              <a:t> - with IAsyncEnumerable&lt;T&gt;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Floating point changes - alignment and fixes for platforms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Span&lt;T&gt;</a:t>
            </a:r>
            <a:r>
              <a:rPr lang="sr-Latn-BA" baseline="0" dirty="0"/>
              <a:t> added in .NET Core 2.1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Tiered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Optimize for both startup and throughput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Was opt-in,</a:t>
            </a:r>
            <a:r>
              <a:rPr lang="sr-Latn-BA" baseline="0" dirty="0"/>
              <a:t> </a:t>
            </a:r>
            <a:r>
              <a:rPr lang="sr-Latn-BA" dirty="0"/>
              <a:t>under a switch in .NET Core 2.1 and 2.2</a:t>
            </a:r>
          </a:p>
          <a:p>
            <a:pPr marL="171450" indent="-171450">
              <a:buFontTx/>
              <a:buChar char="-"/>
            </a:pPr>
            <a:r>
              <a:rPr lang="sr-Latn-BA" dirty="0"/>
              <a:t>ARM64</a:t>
            </a:r>
            <a:r>
              <a:rPr lang="sr-Latn-BA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Primary use case - IoT scenarios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.NET</a:t>
            </a:r>
            <a:r>
              <a:rPr lang="sr-Latn-BA" baseline="0" dirty="0"/>
              <a:t> Core 2.1 - added </a:t>
            </a:r>
            <a:r>
              <a:rPr lang="sr-Latn-BA" dirty="0"/>
              <a:t>ARM32 for Linux</a:t>
            </a:r>
          </a:p>
          <a:p>
            <a:pPr marL="628650" lvl="1" indent="-171450">
              <a:buFontTx/>
              <a:buChar char="-"/>
            </a:pPr>
            <a:r>
              <a:rPr lang="sr-Latn-BA" dirty="0"/>
              <a:t>.NET Core</a:t>
            </a:r>
            <a:r>
              <a:rPr lang="sr-Latn-BA" baseline="0" dirty="0"/>
              <a:t> 2.2 - added ARM32 for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AssemblyDependencyResolver - for plugin scenarios, dynamically loaded assemblies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Unloadability - for plugins, scripts, web sites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Windows Native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P/Invoke since .NET Core 1.0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CoCreate COM APIs and Activate WinRT APIs in .NET Core 3.0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NativeLibrary APIs - multiplatform</a:t>
            </a:r>
          </a:p>
          <a:p>
            <a:pPr marL="171450" indent="-171450">
              <a:buFontTx/>
              <a:buChar char="-"/>
            </a:pPr>
            <a:r>
              <a:rPr lang="sr-Latn-BA" baseline="0" dirty="0"/>
              <a:t>Serial Port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Controlling Arduino with .NET using Raspberry Pi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Flash Arduino from Raspberry Pi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System.Devices.Gpio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separate NuGet package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GPIO, PWM, SPI and I2C APIs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TLS 1.3 - Linux only, with OpenSSL lib... Windows and macOS support will be provieded by respective operating system in future</a:t>
            </a:r>
          </a:p>
          <a:p>
            <a:pPr marL="171450" lvl="0" indent="-171450">
              <a:buFontTx/>
              <a:buChar char="-"/>
            </a:pPr>
            <a:r>
              <a:rPr lang="sr-Latn-BA" baseline="0" dirty="0"/>
              <a:t>Crypthographic key import / export - various formats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BA" dirty="0"/>
              <a:t>Why Windows</a:t>
            </a:r>
            <a:r>
              <a:rPr lang="sr-Latn-BA" baseline="0" dirty="0"/>
              <a:t> Desktop on Core?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Performance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Side by side execution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Self-contained exe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BCL improvements</a:t>
            </a:r>
          </a:p>
          <a:p>
            <a:pPr marL="628650" lvl="1" indent="-171450">
              <a:buFontTx/>
              <a:buChar char="-"/>
            </a:pPr>
            <a:r>
              <a:rPr lang="sr-Latn-BA" baseline="0" dirty="0"/>
              <a:t>Open-source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2B22-DD6B-46CA-A93F-FA5BD501C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5/20/2019 2:34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8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67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B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>
                <a:solidFill>
                  <a:srgbClr val="FF6F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bg1"/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2120581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#VS19Launch</a:t>
            </a: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93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4902-FAA9-4B12-9BF5-1189198A1455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49CD-14C3-4F59-B8BD-3A810802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6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  <p:sldLayoutId id="2147484515" r:id="rId18"/>
    <p:sldLayoutId id="2147484516" r:id="rId19"/>
    <p:sldLayoutId id="2147484517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gx.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nnouncements/issues/90" TargetMode="External"/><Relationship Id="rId2" Type="http://schemas.openxmlformats.org/officeDocument/2006/relationships/hyperlink" Target="https://github.com/dotnet/corefx/blob/master/src/System.Text.Json/docs/SerializerProgrammingModel.md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hyperlink" Target="https://github.com/dotnet/corefx/blob/master/src/System.Text.Json/roadmap/README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net-core-3-preview-4/#user-content-http2-sup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-setup/pull/5286" TargetMode="External"/><Relationship Id="rId7" Type="http://schemas.openxmlformats.org/officeDocument/2006/relationships/hyperlink" Target="https://github.com/dotnet/core/blob/master/Documentation/linux-setup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devblogs.microsoft.com/dotnet/announcing-net-core-3-preview-4/#user-content-hardware-intrinsic-api-changes" TargetMode="External"/><Relationship Id="rId5" Type="http://schemas.openxmlformats.org/officeDocument/2006/relationships/hyperlink" Target="https://github.com/dotnet/announcements/issues/82" TargetMode="External"/><Relationship Id="rId4" Type="http://schemas.openxmlformats.org/officeDocument/2006/relationships/hyperlink" Target="https://devblogs.microsoft.com/dotnet/tiered-compilation-preview-in-net-core-2-1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iot/blob/master/samples/README.md" TargetMode="External"/><Relationship Id="rId3" Type="http://schemas.openxmlformats.org/officeDocument/2006/relationships/hyperlink" Target="https://github.com/dotnet/samples/tree/master/core/extensions/AppWithPlugin" TargetMode="External"/><Relationship Id="rId7" Type="http://schemas.openxmlformats.org/officeDocument/2006/relationships/hyperlink" Target="https://github.com/dotnet/iot/tree/master/samples/serialport-arduin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github.com/dotnet/samples/pull/668/files" TargetMode="External"/><Relationship Id="rId5" Type="http://schemas.openxmlformats.org/officeDocument/2006/relationships/hyperlink" Target="https://github.com/dotnet/samples/tree/master/core/extensions/ExcelDemo" TargetMode="External"/><Relationship Id="rId4" Type="http://schemas.openxmlformats.org/officeDocument/2006/relationships/hyperlink" Target="https://github.com/dotnet/samples/tree/master/core/tutorials/Unload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how-to-port-desktop-applications-to-net-core-3-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otnet/winforms-datavisualization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sights.stackoverflow.com/survey/2019#technolog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sights.stackoverflow.com/survey/2019#most-loved-dreaded-and-wanted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identity-api-authorization?view=aspnetcore-3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r.azurewebsites.net/" TargetMode="External"/><Relationship Id="rId2" Type="http://schemas.openxmlformats.org/officeDocument/2006/relationships/hyperlink" Target="https://docs.microsoft.com/en-us/aspnet/core/signalr/streaming?view=aspnetcore-3.0" TargetMode="Externa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grpc/grpc-dotnet/" TargetMode="Externa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what-is-new/ef-core-3.0/breaking-changes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evblogs.microsoft.com/aspnet/blazor-now-in-official-preview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ofascent.com/2019/02/04/asp-net-core-saturating-10gbe-at-7-million-requests-per-second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nsights.stackoverflow.com/survey/2019#development-environments-and-tool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spnet/benchmarks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aspnet/aspnet-core-3-preview-2/" TargetMode="External"/><Relationship Id="rId13" Type="http://schemas.openxmlformats.org/officeDocument/2006/relationships/hyperlink" Target="https://devblogs.microsoft.com/dotnet/announcing-entity-framework-core-3-0-preview-4/" TargetMode="External"/><Relationship Id="rId3" Type="http://schemas.openxmlformats.org/officeDocument/2006/relationships/hyperlink" Target="https://devblogs.microsoft.com/dotnet/announcing-net-core-3-preview-1-and-open-sourcing-windows-desktop-frameworks/" TargetMode="External"/><Relationship Id="rId7" Type="http://schemas.openxmlformats.org/officeDocument/2006/relationships/hyperlink" Target="https://devblogs.microsoft.com/dotnet/announcing-net-core-3-0-preview-5/" TargetMode="External"/><Relationship Id="rId12" Type="http://schemas.openxmlformats.org/officeDocument/2006/relationships/hyperlink" Target="https://docs.microsoft.com/en-us/ef/core/what-is-new/ef-core-3.0/" TargetMode="External"/><Relationship Id="rId2" Type="http://schemas.openxmlformats.org/officeDocument/2006/relationships/hyperlink" Target="https://devblogs.microsoft.com/dotnet/announcing-net-standard-2-1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devblogs.microsoft.com/dotnet/announcing-net-core-3-preview-4/" TargetMode="External"/><Relationship Id="rId11" Type="http://schemas.openxmlformats.org/officeDocument/2006/relationships/hyperlink" Target="https://devblogs.microsoft.com/aspnet/asp-net-core-updates-in-net-core-3-0-preview-5/" TargetMode="External"/><Relationship Id="rId5" Type="http://schemas.openxmlformats.org/officeDocument/2006/relationships/hyperlink" Target="https://devblogs.microsoft.com/dotnet/announcing-net-core-3-preview-3/" TargetMode="External"/><Relationship Id="rId10" Type="http://schemas.openxmlformats.org/officeDocument/2006/relationships/hyperlink" Target="https://devblogs.microsoft.com/aspnet/asp-net-core-updates-in-net-core-3-0-preview-4/" TargetMode="External"/><Relationship Id="rId4" Type="http://schemas.openxmlformats.org/officeDocument/2006/relationships/hyperlink" Target="https://devblogs.microsoft.com/dotnet/announcing-net-core-3-preview-2/" TargetMode="External"/><Relationship Id="rId9" Type="http://schemas.openxmlformats.org/officeDocument/2006/relationships/hyperlink" Target="https://devblogs.microsoft.com/aspnet/asp-net-core-updates-in-net-core-3-0-preview-3/" TargetMode="External"/><Relationship Id="rId14" Type="http://schemas.openxmlformats.org/officeDocument/2006/relationships/hyperlink" Target="https://live.asp.ne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evblogs.microsoft.com/dotnet/introducing-net-5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preview/" TargetMode="External"/><Relationship Id="rId2" Type="http://schemas.openxmlformats.org/officeDocument/2006/relationships/hyperlink" Target="https://dotnet.microsoft.com/download/dotnet-core/3.0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miroslavpopovic/what-is-new-in-dotnet-core-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hinmohantk" TargetMode="External"/><Relationship Id="rId2" Type="http://schemas.openxmlformats.org/officeDocument/2006/relationships/hyperlink" Target="https://www.thingx.cloud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using-net-hardware-intrinsics-api-to-accelerate-machine-learning-scenari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hyperlink" Target="https://fiigii.com/2019/03/03/Hardware-intrinsic-in-NET-Core-3-0-Introdu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tutorials/generate-consume-asynchronous-stre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jpg"/><Relationship Id="rId4" Type="http://schemas.openxmlformats.org/officeDocument/2006/relationships/hyperlink" Target="https://devblogs.microsoft.com/dotnet/floating-point-parsing-and-formatting-improvements-in-net-core-3-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blogs.microsoft.com/dotnet/announcing-f-4-6-preview/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</a:t>
            </a:r>
            <a:br>
              <a:rPr lang="en-US" dirty="0"/>
            </a:br>
            <a:r>
              <a:rPr lang="en-US" dirty="0"/>
              <a:t>.NET Core 3.0 / C# 8.0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7315137" cy="2056076"/>
          </a:xfrm>
        </p:spPr>
        <p:txBody>
          <a:bodyPr/>
          <a:lstStyle/>
          <a:p>
            <a:r>
              <a:rPr lang="en-US" dirty="0"/>
              <a:t>Nithin Mohan</a:t>
            </a:r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@nithinmohantk</a:t>
            </a:r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hlinkClick r:id="rId3"/>
              </a:rPr>
              <a:t>www.thingx.cloud</a:t>
            </a: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Addict! - .NET Foundation Member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LKMUG.org – Founder / Community Lead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CS80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2C2AD-B67F-4B14-ACD7-367F129AD4CD}"/>
              </a:ext>
            </a:extLst>
          </p:cNvPr>
          <p:cNvSpPr txBox="1"/>
          <p:nvPr/>
        </p:nvSpPr>
        <p:spPr>
          <a:xfrm>
            <a:off x="274701" y="1439862"/>
            <a:ext cx="41909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future of .NET and C#: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80EA7-D787-4E24-B847-20E951DC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37" y="234504"/>
            <a:ext cx="1843676" cy="1950283"/>
          </a:xfrm>
          <a:prstGeom prst="rect">
            <a:avLst/>
          </a:prstGeom>
        </p:spPr>
      </p:pic>
      <p:pic>
        <p:nvPicPr>
          <p:cNvPr id="2052" name="Picture 4" descr="Image result for .net foundation">
            <a:extLst>
              <a:ext uri="{FF2B5EF4-FFF2-40B4-BE49-F238E27FC236}">
                <a16:creationId xmlns:a16="http://schemas.microsoft.com/office/drawing/2014/main" id="{F989F9C5-B1ED-47CC-8161-E6137FA6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12" y="338849"/>
            <a:ext cx="1653938" cy="16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BCL and tools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3188565"/>
          </a:xfrm>
        </p:spPr>
        <p:txBody>
          <a:bodyPr/>
          <a:lstStyle/>
          <a:p>
            <a:r>
              <a:rPr lang="en-US" dirty="0" err="1"/>
              <a:t>System.Text.Json</a:t>
            </a:r>
            <a:endParaRPr lang="en-US" dirty="0"/>
          </a:p>
          <a:p>
            <a:pPr lvl="1"/>
            <a:r>
              <a:rPr lang="en-US" dirty="0"/>
              <a:t>Utf8JsonReader</a:t>
            </a:r>
          </a:p>
          <a:p>
            <a:pPr lvl="1"/>
            <a:r>
              <a:rPr lang="en-US" dirty="0"/>
              <a:t>Utf8JsonWriter</a:t>
            </a:r>
          </a:p>
          <a:p>
            <a:pPr lvl="1"/>
            <a:r>
              <a:rPr lang="en-US" dirty="0" err="1"/>
              <a:t>JsonDocument</a:t>
            </a:r>
            <a:endParaRPr lang="sr-Latn-BA" dirty="0"/>
          </a:p>
          <a:p>
            <a:pPr lvl="1"/>
            <a:r>
              <a:rPr lang="sr-Latn-BA" dirty="0"/>
              <a:t>JsonSerializer [</a:t>
            </a:r>
            <a:r>
              <a:rPr lang="sr-Latn-BA" dirty="0">
                <a:hlinkClick r:id="rId2"/>
              </a:rPr>
              <a:t>info and 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>
                <a:hlinkClick r:id="rId3"/>
              </a:rPr>
              <a:t>Announcement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Roadmap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12" y="294925"/>
            <a:ext cx="3026974" cy="30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3958007"/>
          </a:xfrm>
        </p:spPr>
        <p:txBody>
          <a:bodyPr/>
          <a:lstStyle/>
          <a:p>
            <a:r>
              <a:rPr lang="en-US" dirty="0"/>
              <a:t>Span&lt;T&gt; and Memory&lt;T&gt; optimizations</a:t>
            </a:r>
          </a:p>
          <a:p>
            <a:r>
              <a:rPr lang="en-US" dirty="0"/>
              <a:t>String types optimized when used as keys with 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</a:p>
          <a:p>
            <a:r>
              <a:rPr lang="en-US" dirty="0" err="1"/>
              <a:t>HttpClient</a:t>
            </a:r>
            <a:endParaRPr lang="sr-Latn-BA" dirty="0"/>
          </a:p>
          <a:p>
            <a:pPr lvl="1"/>
            <a:r>
              <a:rPr lang="sr-Latn-BA" dirty="0"/>
              <a:t>Brotli compression</a:t>
            </a:r>
          </a:p>
          <a:p>
            <a:pPr lvl="1"/>
            <a:r>
              <a:rPr lang="sr-Latn-BA" dirty="0"/>
              <a:t>HTTP/2 [</a:t>
            </a:r>
            <a:r>
              <a:rPr lang="sr-Latn-BA" dirty="0">
                <a:hlinkClick r:id="rId3"/>
              </a:rPr>
              <a:t>announcement</a:t>
            </a:r>
            <a:r>
              <a:rPr lang="sr-Latn-BA" dirty="0"/>
              <a:t>]</a:t>
            </a:r>
          </a:p>
          <a:p>
            <a:r>
              <a:rPr lang="sr-Latn-BA" dirty="0"/>
              <a:t>Microsoft.Data.SqlClient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dotnet tools</a:t>
            </a:r>
          </a:p>
          <a:p>
            <a:pPr lvl="1"/>
            <a:r>
              <a:rPr lang="en-US" dirty="0"/>
              <a:t>dotnet-</a:t>
            </a:r>
            <a:r>
              <a:rPr lang="en-US" dirty="0" err="1"/>
              <a:t>tools.json</a:t>
            </a:r>
            <a:endParaRPr lang="en-US" dirty="0"/>
          </a:p>
          <a:p>
            <a:pPr lvl="1"/>
            <a:r>
              <a:rPr lang="en-US" dirty="0"/>
              <a:t>dotnet new tool-manifest</a:t>
            </a:r>
          </a:p>
          <a:p>
            <a:pPr lvl="1"/>
            <a:r>
              <a:rPr lang="en-US" dirty="0"/>
              <a:t>dotnet tool list (-g)</a:t>
            </a:r>
          </a:p>
          <a:p>
            <a:pPr lvl="1"/>
            <a:r>
              <a:rPr lang="en-US" dirty="0"/>
              <a:t>dotnet tool restore / run / install / uninstall</a:t>
            </a:r>
          </a:p>
          <a:p>
            <a:r>
              <a:rPr lang="sr-Latn-BA" dirty="0"/>
              <a:t>d</a:t>
            </a:r>
            <a:r>
              <a:rPr lang="en-US" dirty="0" err="1"/>
              <a:t>otnet</a:t>
            </a:r>
            <a:r>
              <a:rPr lang="en-US" dirty="0"/>
              <a:t> build copies dependencies by default</a:t>
            </a:r>
          </a:p>
          <a:p>
            <a:pPr lvl="1"/>
            <a:r>
              <a:rPr lang="en-US" dirty="0"/>
              <a:t>no need for dotnet publish</a:t>
            </a:r>
            <a:endParaRPr lang="sr-Latn-BA" dirty="0"/>
          </a:p>
          <a:p>
            <a:r>
              <a:rPr lang="sr-Latn-BA" dirty="0"/>
              <a:t>dotnet publish for single-file exe [</a:t>
            </a:r>
            <a:r>
              <a:rPr lang="sr-Latn-BA" dirty="0">
                <a:hlinkClick r:id="rId3"/>
              </a:rPr>
              <a:t>more info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>
                <a:hlinkClick r:id="rId4"/>
              </a:rPr>
              <a:t>Tiered compilation</a:t>
            </a:r>
            <a:r>
              <a:rPr lang="en-US" dirty="0"/>
              <a:t> on by default</a:t>
            </a:r>
          </a:p>
          <a:p>
            <a:r>
              <a:rPr lang="en-US" dirty="0"/>
              <a:t>ARM64 for Linux</a:t>
            </a:r>
            <a:r>
              <a:rPr lang="sr-Latn-BA" dirty="0"/>
              <a:t> [</a:t>
            </a:r>
            <a:r>
              <a:rPr lang="sr-Latn-BA" dirty="0">
                <a:hlinkClick r:id="rId5"/>
              </a:rPr>
              <a:t>status</a:t>
            </a:r>
            <a:r>
              <a:rPr lang="sr-Latn-BA" dirty="0"/>
              <a:t>] </a:t>
            </a:r>
            <a:r>
              <a:rPr lang="sr-Latn-BA" dirty="0">
                <a:hlinkClick r:id="rId6"/>
              </a:rPr>
              <a:t>???</a:t>
            </a:r>
            <a:endParaRPr lang="en-US" dirty="0"/>
          </a:p>
          <a:p>
            <a:r>
              <a:rPr lang="en-US" dirty="0"/>
              <a:t>Install on Linux with Snap</a:t>
            </a:r>
            <a:r>
              <a:rPr lang="sr-Latn-BA" dirty="0"/>
              <a:t> [</a:t>
            </a:r>
            <a:r>
              <a:rPr lang="sr-Latn-BA" dirty="0">
                <a:hlinkClick r:id="rId7"/>
              </a:rPr>
              <a:t>setup</a:t>
            </a:r>
            <a:r>
              <a:rPr lang="sr-Latn-B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AssemblyDependencyResolver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samples</a:t>
            </a:r>
            <a:r>
              <a:rPr lang="en-US" dirty="0"/>
              <a:t>]</a:t>
            </a:r>
          </a:p>
          <a:p>
            <a:r>
              <a:rPr lang="en-US" dirty="0"/>
              <a:t>Assembly </a:t>
            </a:r>
            <a:r>
              <a:rPr lang="en-US" dirty="0" err="1"/>
              <a:t>Unloadability</a:t>
            </a:r>
            <a:r>
              <a:rPr lang="sr-Latn-BA" dirty="0"/>
              <a:t> [</a:t>
            </a:r>
            <a:r>
              <a:rPr lang="sr-Latn-BA" dirty="0">
                <a:hlinkClick r:id="rId4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sr-Latn-BA" dirty="0"/>
              <a:t>Windows Native Interop [</a:t>
            </a:r>
            <a:r>
              <a:rPr lang="sr-Latn-BA" dirty="0">
                <a:hlinkClick r:id="rId5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DLLMap</a:t>
            </a:r>
            <a:r>
              <a:rPr lang="en-US" dirty="0"/>
              <a:t> and Native image resolver events [</a:t>
            </a:r>
            <a:r>
              <a:rPr lang="en-US" dirty="0">
                <a:hlinkClick r:id="rId6"/>
              </a:rPr>
              <a:t>samples</a:t>
            </a:r>
            <a:r>
              <a:rPr lang="en-US" dirty="0"/>
              <a:t>]</a:t>
            </a:r>
          </a:p>
          <a:p>
            <a:r>
              <a:rPr lang="en-US" dirty="0"/>
              <a:t>Serial Port APIs supported on Linux</a:t>
            </a:r>
            <a:r>
              <a:rPr lang="sr-Latn-BA" dirty="0"/>
              <a:t> [</a:t>
            </a:r>
            <a:r>
              <a:rPr lang="sr-Latn-BA" dirty="0">
                <a:hlinkClick r:id="rId7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System.Devices.Gpio</a:t>
            </a:r>
            <a:r>
              <a:rPr lang="en-US" dirty="0"/>
              <a:t> - for </a:t>
            </a:r>
            <a:r>
              <a:rPr lang="en-US" dirty="0" err="1"/>
              <a:t>IoT</a:t>
            </a:r>
            <a:r>
              <a:rPr lang="en-US" dirty="0"/>
              <a:t> ports</a:t>
            </a:r>
            <a:r>
              <a:rPr lang="sr-Latn-BA" dirty="0"/>
              <a:t> [</a:t>
            </a:r>
            <a:r>
              <a:rPr lang="sr-Latn-BA" dirty="0">
                <a:hlinkClick r:id="rId8"/>
              </a:rPr>
              <a:t>samples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/>
              <a:t>TLS 1.3 &amp; OpenSSL 1.1.1 on Linux</a:t>
            </a:r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AES-GCM &amp; AES-CCM</a:t>
            </a:r>
            <a:r>
              <a:rPr lang="sr-Latn-BA" dirty="0"/>
              <a:t> algorithms</a:t>
            </a:r>
            <a:endParaRPr lang="en-US" dirty="0"/>
          </a:p>
          <a:p>
            <a:pPr lvl="1"/>
            <a:r>
              <a:rPr lang="en-US" dirty="0"/>
              <a:t>Cryptographic key 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346670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3120854"/>
          </a:xfrm>
        </p:spPr>
        <p:txBody>
          <a:bodyPr/>
          <a:lstStyle/>
          <a:p>
            <a:r>
              <a:rPr lang="en-US" dirty="0"/>
              <a:t>Windows Forms</a:t>
            </a:r>
          </a:p>
          <a:p>
            <a:r>
              <a:rPr lang="en-US" dirty="0"/>
              <a:t>WPF</a:t>
            </a:r>
          </a:p>
          <a:p>
            <a:r>
              <a:rPr lang="en-US" dirty="0" err="1"/>
              <a:t>WinUI</a:t>
            </a:r>
            <a:endParaRPr lang="sr-Latn-BA" dirty="0"/>
          </a:p>
          <a:p>
            <a:r>
              <a:rPr lang="en-US" dirty="0"/>
              <a:t>Open-source</a:t>
            </a:r>
          </a:p>
          <a:p>
            <a:r>
              <a:rPr lang="sr-Latn-BA" dirty="0">
                <a:hlinkClick r:id="rId3"/>
              </a:rPr>
              <a:t>How to port desktop applications to .NET Core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4118050"/>
          </a:xfrm>
        </p:spPr>
        <p:txBody>
          <a:bodyPr/>
          <a:lstStyle/>
          <a:p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wpf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BA" dirty="0">
                <a:latin typeface="Consolas" panose="020B0609020204030204" pitchFamily="49" charset="0"/>
              </a:rPr>
              <a:t>d</a:t>
            </a:r>
            <a:r>
              <a:rPr lang="en-US" dirty="0" err="1">
                <a:latin typeface="Consolas" panose="020B0609020204030204" pitchFamily="49" charset="0"/>
              </a:rPr>
              <a:t>otnet</a:t>
            </a:r>
            <a:r>
              <a:rPr lang="en-US" dirty="0">
                <a:latin typeface="Consolas" panose="020B0609020204030204" pitchFamily="49" charset="0"/>
              </a:rPr>
              <a:t> new </a:t>
            </a:r>
            <a:r>
              <a:rPr lang="en-US" dirty="0" err="1">
                <a:latin typeface="Consolas" panose="020B0609020204030204" pitchFamily="49" charset="0"/>
              </a:rPr>
              <a:t>winforms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sr-Latn-BA" dirty="0"/>
              <a:t>.NET</a:t>
            </a:r>
            <a:r>
              <a:rPr lang="en-US" dirty="0"/>
              <a:t> </a:t>
            </a:r>
            <a:r>
              <a:rPr lang="sr-Latn-BA" dirty="0"/>
              <a:t>C</a:t>
            </a:r>
            <a:r>
              <a:rPr lang="en-US" dirty="0"/>
              <a:t>ore apps have .exe </a:t>
            </a:r>
            <a:br>
              <a:rPr lang="sr-Latn-BA" dirty="0"/>
            </a:br>
            <a:r>
              <a:rPr lang="en-US" dirty="0"/>
              <a:t>by default</a:t>
            </a:r>
          </a:p>
          <a:p>
            <a:r>
              <a:rPr lang="en-US" dirty="0"/>
              <a:t>MSIX Deployment for </a:t>
            </a:r>
            <a:br>
              <a:rPr lang="sr-Latn-BA" dirty="0"/>
            </a:br>
            <a:r>
              <a:rPr lang="en-US" dirty="0"/>
              <a:t>Desktop apps</a:t>
            </a:r>
            <a:endParaRPr lang="sr-Latn-BA" dirty="0"/>
          </a:p>
          <a:p>
            <a:r>
              <a:rPr lang="sr-Latn-BA" dirty="0">
                <a:hlinkClick r:id="rId2"/>
              </a:rPr>
              <a:t>WinForms Chart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25" y="1861968"/>
            <a:ext cx="5431968" cy="36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7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new in Csharp</a:t>
            </a:r>
          </a:p>
        </p:txBody>
      </p:sp>
    </p:spTree>
    <p:extLst>
      <p:ext uri="{BB962C8B-B14F-4D97-AF65-F5344CB8AC3E}">
        <p14:creationId xmlns:p14="http://schemas.microsoft.com/office/powerpoint/2010/main" val="7848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A42F5-A68E-4524-B55D-C28AD47E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37" y="1058862"/>
            <a:ext cx="6286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  <a:r>
              <a:rPr lang="en-US" dirty="0"/>
              <a:t> - most </a:t>
            </a:r>
            <a:r>
              <a:rPr lang="en-US" i="1" dirty="0"/>
              <a:t>popular</a:t>
            </a:r>
            <a:r>
              <a:rPr lang="en-US" dirty="0"/>
              <a:t> technologies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69239" y="6236146"/>
            <a:ext cx="11653523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sz="2000" dirty="0">
                <a:hlinkClick r:id="rId2"/>
              </a:rPr>
              <a:t>https://insights.stackoverflow.com/survey/2019#technology</a:t>
            </a: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F1E0-A966-4C1F-83EB-332D765F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363662"/>
            <a:ext cx="5332412" cy="437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82B42-893B-4D7C-8A33-9425C0382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931" y="3113120"/>
            <a:ext cx="3581400" cy="40758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185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The road ahead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237" y="1212850"/>
            <a:ext cx="11660966" cy="52445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7.0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It’s there – use it!</a:t>
            </a:r>
          </a:p>
          <a:p>
            <a:pPr>
              <a:lnSpc>
                <a:spcPct val="100000"/>
              </a:lnSpc>
            </a:pPr>
            <a:r>
              <a:rPr lang="en-US" dirty="0"/>
              <a:t>C# 7.1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point release – tiny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C# 7.2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Safe, efficient low-level code</a:t>
            </a:r>
          </a:p>
          <a:p>
            <a:pPr>
              <a:lnSpc>
                <a:spcPct val="100000"/>
              </a:lnSpc>
            </a:pPr>
            <a:r>
              <a:rPr lang="en-US" dirty="0"/>
              <a:t>C# 7.3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Next steps for pattern matching?</a:t>
            </a:r>
          </a:p>
          <a:p>
            <a:pPr>
              <a:lnSpc>
                <a:spcPct val="100000"/>
              </a:lnSpc>
            </a:pPr>
            <a:r>
              <a:rPr lang="en-US" dirty="0"/>
              <a:t>C# 8.0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Major features</a:t>
            </a:r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427036" y="5326062"/>
            <a:ext cx="2438400" cy="1219200"/>
          </a:xfrm>
          <a:prstGeom prst="round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2529" y="5326062"/>
            <a:ext cx="3071995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B9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761317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C# 8.0: </a:t>
            </a:r>
            <a:r>
              <a:rPr lang="en-US" b="1" dirty="0"/>
              <a:t>Default interface members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5638" y="1748118"/>
            <a:ext cx="11505358" cy="4720944"/>
          </a:xfrm>
        </p:spPr>
        <p:txBody>
          <a:bodyPr>
            <a:no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public interface IConferenceSpeaker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{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void Speak();</a:t>
            </a:r>
          </a:p>
          <a:p>
            <a:endParaRPr lang="en-US" sz="1400" dirty="0">
              <a:highlight>
                <a:srgbClr val="FFFFFF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</a:rPr>
              <a:t>       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public string </a:t>
            </a:r>
            <a:r>
              <a:rPr lang="en-US" sz="1400" dirty="0">
                <a:highlight>
                  <a:srgbClr val="FFFF00"/>
                </a:highlight>
              </a:rPr>
              <a:t>GetSpeakerName()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{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   return "John Doe";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}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}</a:t>
            </a:r>
          </a:p>
          <a:p>
            <a:endParaRPr lang="en-US" sz="1400" dirty="0">
              <a:highlight>
                <a:srgbClr val="FFFFFF"/>
              </a:highlight>
            </a:endParaRPr>
          </a:p>
          <a:p>
            <a:r>
              <a:rPr lang="en-US" sz="1400" dirty="0">
                <a:highlight>
                  <a:srgbClr val="FFFFFF"/>
                </a:highlight>
              </a:rPr>
              <a:t>    public class ConferenceSpeaker : IConferenceSpeaker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{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public void Speak()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{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highlight>
                  <a:srgbClr val="FFFFFF"/>
                </a:highlight>
              </a:rPr>
              <a:t>Console.WriteLine</a:t>
            </a:r>
            <a:r>
              <a:rPr lang="en-US" sz="1400" dirty="0">
                <a:highlight>
                  <a:srgbClr val="FFFFFF"/>
                </a:highlight>
              </a:rPr>
              <a:t>("Present a talk");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    }</a:t>
            </a:r>
          </a:p>
          <a:p>
            <a:r>
              <a:rPr lang="en-US" sz="1400" dirty="0">
                <a:highlight>
                  <a:srgbClr val="FFFFFF"/>
                </a:highlight>
              </a:rPr>
              <a:t>    }</a:t>
            </a:r>
            <a:endParaRPr lang="en-US" sz="105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782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C# 8.0: </a:t>
            </a:r>
            <a:r>
              <a:rPr lang="en-US" b="1" dirty="0"/>
              <a:t>ReadOnly members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507E3-9DDB-46AA-BC01-811D4BF444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27037" y="1377563"/>
            <a:ext cx="110490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highlight>
                  <a:srgbClr val="FFFFFF"/>
                </a:highlight>
                <a:latin typeface="Consolas" panose="020B0609020204030204" pitchFamily="49" charset="0"/>
              </a:rPr>
              <a:t>You can apply the readonly modifier to any member of a struct.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gradFill>
                <a:gsLst>
                  <a:gs pos="8718">
                    <a:srgbClr val="353535"/>
                  </a:gs>
                  <a:gs pos="34000">
                    <a:srgbClr val="353535"/>
                  </a:gs>
                </a:gsLst>
                <a:lin ang="5400000" scaled="0"/>
              </a:gra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buSzTx/>
            </a:pPr>
            <a:r>
              <a:rPr lang="en-US" altLang="en-US" sz="1400" dirty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highlight>
                  <a:srgbClr val="FFFFFF"/>
                </a:highlight>
                <a:latin typeface="Consolas" panose="020B0609020204030204" pitchFamily="49" charset="0"/>
              </a:rPr>
              <a:t>It indicates that the member does not modify state. </a:t>
            </a:r>
          </a:p>
          <a:p>
            <a:pPr lvl="0" defTabSz="914400">
              <a:lnSpc>
                <a:spcPct val="100000"/>
              </a:lnSpc>
              <a:buSzTx/>
            </a:pPr>
            <a:endParaRPr lang="en-US" altLang="en-US" sz="1400" dirty="0">
              <a:gradFill>
                <a:gsLst>
                  <a:gs pos="8718">
                    <a:srgbClr val="353535"/>
                  </a:gs>
                  <a:gs pos="34000">
                    <a:srgbClr val="353535"/>
                  </a:gs>
                </a:gsLst>
                <a:lin ang="5400000" scaled="0"/>
              </a:gra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buSzTx/>
            </a:pPr>
            <a:endParaRPr lang="en-US" altLang="en-US" sz="1400" dirty="0">
              <a:gradFill>
                <a:gsLst>
                  <a:gs pos="8718">
                    <a:srgbClr val="353535"/>
                  </a:gs>
                  <a:gs pos="34000">
                    <a:srgbClr val="353535"/>
                  </a:gs>
                </a:gsLst>
                <a:lin ang="5400000" scaled="0"/>
              </a:gra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buSzTx/>
            </a:pPr>
            <a:r>
              <a:rPr lang="en-US" altLang="en-US" sz="1400" dirty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highlight>
                  <a:srgbClr val="FFFFFF"/>
                </a:highlight>
                <a:latin typeface="Consolas" panose="020B0609020204030204" pitchFamily="49" charset="0"/>
              </a:rPr>
              <a:t>It's more granular than applying the readonly modifier to a struct declaration.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6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C# 8.0: </a:t>
            </a:r>
            <a:r>
              <a:rPr lang="en-US" b="1" dirty="0"/>
              <a:t>Nullable Reference Types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5638" y="1748118"/>
            <a:ext cx="11505358" cy="4720944"/>
          </a:xfrm>
        </p:spPr>
        <p:txBody>
          <a:bodyPr>
            <a:noAutofit/>
          </a:bodyPr>
          <a:lstStyle/>
          <a:p>
            <a:r>
              <a:rPr lang="en-US" sz="1400" b="1" dirty="0">
                <a:highlight>
                  <a:srgbClr val="FFFFFF"/>
                </a:highlight>
              </a:rPr>
              <a:t>A reference can be null</a:t>
            </a:r>
            <a:r>
              <a:rPr lang="en-US" sz="1400" dirty="0">
                <a:highlight>
                  <a:srgbClr val="FFFFFF"/>
                </a:highlight>
              </a:rPr>
              <a:t>. No warnings are issued when a reference type is initialized to null, or later assigned to null.</a:t>
            </a:r>
          </a:p>
          <a:p>
            <a:r>
              <a:rPr lang="en-US" sz="1400" b="1" dirty="0">
                <a:highlight>
                  <a:srgbClr val="FFFFFF"/>
                </a:highlight>
              </a:rPr>
              <a:t>A reference is assumed to be not null</a:t>
            </a:r>
            <a:r>
              <a:rPr lang="en-US" sz="1400" dirty="0">
                <a:highlight>
                  <a:srgbClr val="FFFFFF"/>
                </a:highlight>
              </a:rPr>
              <a:t>. The compiler doesn't issue any warnings when reference types are dereferenced. </a:t>
            </a:r>
            <a:r>
              <a:rPr lang="en-US" sz="1400" i="1" dirty="0">
                <a:highlight>
                  <a:srgbClr val="FFFF00"/>
                </a:highlight>
              </a:rPr>
              <a:t>(With nullable references, the compiler issues warnings whenever you dereference a variable that may be null).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2040" dirty="0">
                <a:solidFill>
                  <a:srgbClr val="0000FF"/>
                </a:solidFill>
                <a:highlight>
                  <a:srgbClr val="FFFF00"/>
                </a:highlight>
              </a:rPr>
              <a:t>?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 name; 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Any variable where the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?</a:t>
            </a:r>
            <a:r>
              <a:rPr lang="en-US" sz="1600" dirty="0">
                <a:solidFill>
                  <a:srgbClr val="000000"/>
                </a:solidFill>
              </a:rPr>
              <a:t> is not appended to the type name is a non-nullable reference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compiler warns you if you dereference a nullable reference when it may be null.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You can override this behavior by using the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</a:rPr>
              <a:t>null-forgiving operator (!) </a:t>
            </a:r>
            <a:r>
              <a:rPr lang="en-US" sz="1600" dirty="0">
                <a:solidFill>
                  <a:srgbClr val="000000"/>
                </a:solidFill>
              </a:rPr>
              <a:t>following a variable name.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example, if you know the name variable isn't null but the compiler issues a warning, you can write the following code to override the compiler's analysis:</a:t>
            </a: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name</a:t>
            </a:r>
            <a:r>
              <a:rPr lang="en-US" sz="2040" dirty="0">
                <a:solidFill>
                  <a:srgbClr val="0000FF"/>
                </a:solidFill>
                <a:highlight>
                  <a:srgbClr val="FFFF00"/>
                </a:highlight>
              </a:rPr>
              <a:t>!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.Length;</a:t>
            </a:r>
          </a:p>
        </p:txBody>
      </p:sp>
    </p:spTree>
    <p:extLst>
      <p:ext uri="{BB962C8B-B14F-4D97-AF65-F5344CB8AC3E}">
        <p14:creationId xmlns:p14="http://schemas.microsoft.com/office/powerpoint/2010/main" val="33284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C# 8.0: </a:t>
            </a:r>
            <a:r>
              <a:rPr lang="en-US" b="1" dirty="0"/>
              <a:t>Async streams and disposables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5638" y="1748118"/>
            <a:ext cx="11505358" cy="3508155"/>
          </a:xfrm>
        </p:spPr>
        <p:txBody>
          <a:bodyPr>
            <a:noAutofit/>
          </a:bodyPr>
          <a:lstStyle/>
          <a:p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IAsyncEnumerable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&gt; people = database.GetPeopleAsync(); 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public static async System.Collections.Generic.IAsyncEnumerable</a:t>
            </a:r>
            <a:r>
              <a:rPr lang="en-US" sz="2040" dirty="0">
                <a:solidFill>
                  <a:schemeClr val="tx1"/>
                </a:solidFill>
                <a:highlight>
                  <a:srgbClr val="FFFFFF"/>
                </a:highlight>
              </a:rPr>
              <a:t>&lt;</a:t>
            </a:r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int</a:t>
            </a:r>
            <a:r>
              <a:rPr lang="en-US" sz="2040" dirty="0">
                <a:solidFill>
                  <a:schemeClr val="tx1"/>
                </a:solidFill>
                <a:highlight>
                  <a:srgbClr val="FFFFFF"/>
                </a:highlight>
              </a:rPr>
              <a:t>&gt;</a:t>
            </a:r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 </a:t>
            </a:r>
            <a:r>
              <a:rPr lang="en-US" sz="2040" dirty="0">
                <a:solidFill>
                  <a:schemeClr val="tx1"/>
                </a:solidFill>
                <a:highlight>
                  <a:srgbClr val="FFFFFF"/>
                </a:highlight>
              </a:rPr>
              <a:t>GenerateSequence() {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… }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await foreach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var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in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people) { … }</a:t>
            </a: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await using 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040" dirty="0">
                <a:solidFill>
                  <a:srgbClr val="2B91AF"/>
                </a:solidFill>
                <a:highlight>
                  <a:srgbClr val="FFFFFF"/>
                </a:highlight>
              </a:rPr>
              <a:t>IAsyncDisposable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resource = </a:t>
            </a:r>
            <a:r>
              <a:rPr lang="en-US" sz="2040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sz="2040" dirty="0">
                <a:solidFill>
                  <a:srgbClr val="000000"/>
                </a:solidFill>
                <a:highlight>
                  <a:srgbClr val="FFFFFF"/>
                </a:highlight>
              </a:rPr>
              <a:t> store.GetRecordAsync(…)) { … }</a:t>
            </a:r>
          </a:p>
        </p:txBody>
      </p:sp>
    </p:spTree>
    <p:extLst>
      <p:ext uri="{BB962C8B-B14F-4D97-AF65-F5344CB8AC3E}">
        <p14:creationId xmlns:p14="http://schemas.microsoft.com/office/powerpoint/2010/main" val="7426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8.0: Records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531" y="2125662"/>
            <a:ext cx="12146106" cy="280589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US" sz="1836" dirty="0" err="1">
                <a:solidFill>
                  <a:srgbClr val="2B91AF"/>
                </a:solidFill>
                <a:highlight>
                  <a:srgbClr val="FFFFFF"/>
                </a:highlight>
              </a:rPr>
              <a:t>IEquatable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 {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 {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get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Person(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First,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Last) =&gt; (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 = (First,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 void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Deconstruct(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out 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First,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out string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Last)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    =&gt; (First, Last) = (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1836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Equals(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other)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    =&gt; other !=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null 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&amp;&amp; First ==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other.First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&amp;&amp; Last ==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other.Last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36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Equals(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obj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) =&gt;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obj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other ? Equals(other) :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GetHashCode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() =&gt; </a:t>
            </a:r>
            <a:r>
              <a:rPr lang="en-US" sz="1836" dirty="0" err="1">
                <a:solidFill>
                  <a:srgbClr val="000000"/>
                </a:solidFill>
                <a:highlight>
                  <a:srgbClr val="FFFFFF"/>
                </a:highlight>
              </a:rPr>
              <a:t>GreatHashFunction</a:t>
            </a: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(First, Last);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    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36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80000"/>
              </a:lnSpc>
            </a:pPr>
            <a:endParaRPr lang="en-US" sz="204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0837" y="1439862"/>
            <a:ext cx="11883828" cy="2131051"/>
          </a:xfrm>
          <a:prstGeom prst="rect">
            <a:avLst/>
          </a:prstGeom>
        </p:spPr>
        <p:txBody>
          <a:bodyPr vert="horz" lIns="93247" tIns="46623" rIns="93247" bIns="46623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class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Person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string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First, 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string</a:t>
            </a:r>
            <a:r>
              <a:rPr kumimoji="0" lang="en-US" sz="20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</a:rPr>
              <a:t> Last);</a:t>
            </a:r>
          </a:p>
        </p:txBody>
      </p:sp>
    </p:spTree>
    <p:extLst>
      <p:ext uri="{BB962C8B-B14F-4D97-AF65-F5344CB8AC3E}">
        <p14:creationId xmlns:p14="http://schemas.microsoft.com/office/powerpoint/2010/main" val="2575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Server-side 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8" y="1861968"/>
            <a:ext cx="10724938" cy="4693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templates in VS 2019</a:t>
            </a:r>
          </a:p>
          <a:p>
            <a:r>
              <a:rPr lang="en-US" dirty="0"/>
              <a:t>.razor files</a:t>
            </a:r>
          </a:p>
          <a:p>
            <a:r>
              <a:rPr lang="en-US" dirty="0"/>
              <a:t>Hosting on server and client (</a:t>
            </a:r>
            <a:r>
              <a:rPr lang="en-US" dirty="0" err="1"/>
              <a:t>Blazor</a:t>
            </a:r>
            <a:r>
              <a:rPr lang="en-US" dirty="0"/>
              <a:t>)</a:t>
            </a:r>
          </a:p>
          <a:p>
            <a:r>
              <a:rPr lang="en-US" dirty="0"/>
              <a:t>JavaScript interop - </a:t>
            </a:r>
            <a:r>
              <a:rPr lang="en-US" dirty="0" err="1"/>
              <a:t>IJSRuntime</a:t>
            </a:r>
            <a:r>
              <a:rPr lang="en-US" dirty="0"/>
              <a:t> interface</a:t>
            </a:r>
          </a:p>
          <a:p>
            <a:r>
              <a:rPr lang="en-US" dirty="0"/>
              <a:t>Class libraries for sharing components</a:t>
            </a:r>
          </a:p>
          <a:p>
            <a:r>
              <a:rPr lang="en-US" dirty="0"/>
              <a:t>MVC and Razor Pages integration</a:t>
            </a:r>
            <a:r>
              <a:rPr lang="sr-Latn-BA" dirty="0"/>
              <a:t> (</a:t>
            </a:r>
            <a:r>
              <a:rPr lang="en-US" dirty="0"/>
              <a:t>&lt;Counter&gt;</a:t>
            </a:r>
            <a:r>
              <a:rPr lang="sr-Latn-BA" dirty="0"/>
              <a:t>)</a:t>
            </a:r>
            <a:endParaRPr lang="en-US" dirty="0"/>
          </a:p>
          <a:p>
            <a:r>
              <a:rPr lang="en-US" dirty="0"/>
              <a:t>Server-side </a:t>
            </a:r>
            <a:r>
              <a:rPr lang="en-US" dirty="0" err="1"/>
              <a:t>prerendering</a:t>
            </a:r>
            <a:endParaRPr lang="sr-Latn-BA" dirty="0"/>
          </a:p>
          <a:p>
            <a:r>
              <a:rPr lang="sr-Latn-BA" dirty="0"/>
              <a:t>Reconnect interface</a:t>
            </a:r>
            <a:endParaRPr lang="en-US" dirty="0"/>
          </a:p>
          <a:p>
            <a:r>
              <a:rPr lang="en-US" dirty="0"/>
              <a:t>Integrated with Endpoint routing</a:t>
            </a:r>
          </a:p>
          <a:p>
            <a:r>
              <a:rPr lang="en-US" dirty="0"/>
              <a:t>Built in support for forms and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60" y="236368"/>
            <a:ext cx="4321511" cy="2738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02" y="4412653"/>
            <a:ext cx="2760669" cy="2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0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Endpoint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BA" dirty="0">
                <a:latin typeface="Consolas" panose="020B0609020204030204" pitchFamily="49" charset="0"/>
              </a:rPr>
              <a:t>app.UseRouting();</a:t>
            </a:r>
            <a:br>
              <a:rPr lang="sr-Latn-BA" dirty="0">
                <a:latin typeface="Consolas" panose="020B0609020204030204" pitchFamily="49" charset="0"/>
              </a:rPr>
            </a:b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app.UseAuthentication();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app.UseAuthorization();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app.UseCors();</a:t>
            </a:r>
            <a:br>
              <a:rPr lang="sr-Latn-BA" dirty="0">
                <a:latin typeface="Consolas" panose="020B0609020204030204" pitchFamily="49" charset="0"/>
              </a:rPr>
            </a:b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app.UseEndpoints(endpoints =&gt; 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{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endpoints.MapControllers();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endpoints.MapRazorPages();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endpoints.MapBlazorHub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endpoints.MapHub&lt;ChatHub&gt;(„hubs/chat“);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    endpoints.MapGrpcService&lt;CalculatorService&gt;();</a:t>
            </a:r>
            <a:br>
              <a:rPr lang="sr-Latn-BA" dirty="0">
                <a:latin typeface="Consolas" panose="020B0609020204030204" pitchFamily="49" charset="0"/>
              </a:rPr>
            </a:br>
            <a:r>
              <a:rPr lang="sr-Latn-BA" dirty="0">
                <a:latin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4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Json.NET removed from shared framework</a:t>
            </a:r>
          </a:p>
          <a:p>
            <a:pPr lvl="1"/>
            <a:r>
              <a:rPr lang="en-US" dirty="0" err="1"/>
              <a:t>services.AddMvc</a:t>
            </a:r>
            <a:r>
              <a:rPr lang="en-US" dirty="0"/>
              <a:t>().</a:t>
            </a:r>
            <a:r>
              <a:rPr lang="en-US" dirty="0" err="1"/>
              <a:t>AddNewtonsoftJson</a:t>
            </a:r>
            <a:r>
              <a:rPr lang="en-US" dirty="0"/>
              <a:t>();</a:t>
            </a:r>
          </a:p>
          <a:p>
            <a:r>
              <a:rPr lang="en-US" dirty="0"/>
              <a:t>Runtime compilation removed</a:t>
            </a:r>
          </a:p>
          <a:p>
            <a:pPr lvl="1"/>
            <a:r>
              <a:rPr lang="en-US" dirty="0"/>
              <a:t>not depending on Roslyn, but can be added manually</a:t>
            </a:r>
          </a:p>
          <a:p>
            <a:r>
              <a:rPr lang="en-US" dirty="0" err="1"/>
              <a:t>System.IO.Pipelines</a:t>
            </a:r>
            <a:r>
              <a:rPr lang="en-US" dirty="0"/>
              <a:t>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Generic host inside templates</a:t>
            </a:r>
            <a:r>
              <a:rPr lang="sr-Latn-BA" dirty="0"/>
              <a:t> [</a:t>
            </a:r>
            <a:r>
              <a:rPr lang="sr-Latn-BA" dirty="0">
                <a:hlinkClick r:id="rId3"/>
              </a:rPr>
              <a:t>docs</a:t>
            </a:r>
            <a:r>
              <a:rPr lang="sr-Latn-BA" dirty="0"/>
              <a:t>]</a:t>
            </a:r>
            <a:endParaRPr lang="en-US" dirty="0"/>
          </a:p>
          <a:p>
            <a:pPr lvl="1"/>
            <a:r>
              <a:rPr lang="en-US" dirty="0" err="1"/>
              <a:t>HostBuilder</a:t>
            </a:r>
            <a:r>
              <a:rPr lang="en-US" dirty="0"/>
              <a:t> instead </a:t>
            </a:r>
            <a:r>
              <a:rPr lang="en-US" dirty="0" err="1"/>
              <a:t>WebHostBuilder</a:t>
            </a:r>
            <a:endParaRPr lang="en-US" dirty="0"/>
          </a:p>
          <a:p>
            <a:r>
              <a:rPr lang="sr-Latn-BA" dirty="0"/>
              <a:t>More options for MVC service registration</a:t>
            </a:r>
          </a:p>
          <a:p>
            <a:pPr lvl="1"/>
            <a:r>
              <a:rPr lang="sr-Latn-BA" dirty="0"/>
              <a:t>AddControllers()</a:t>
            </a:r>
          </a:p>
          <a:p>
            <a:pPr lvl="1"/>
            <a:r>
              <a:rPr lang="sr-Latn-BA" dirty="0"/>
              <a:t>AddControllersWithViews()</a:t>
            </a:r>
          </a:p>
          <a:p>
            <a:pPr lvl="1"/>
            <a:r>
              <a:rPr lang="sr-Latn-BA" dirty="0"/>
              <a:t>AddRazorPages()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3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  <a:r>
              <a:rPr lang="en-US" dirty="0"/>
              <a:t> - most </a:t>
            </a:r>
            <a:r>
              <a:rPr lang="en-US" i="1" dirty="0"/>
              <a:t>loved</a:t>
            </a:r>
            <a:r>
              <a:rPr lang="en-US" dirty="0"/>
              <a:t> technologies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69239" y="6236146"/>
            <a:ext cx="11653523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sz="2000" dirty="0">
                <a:hlinkClick r:id="rId2"/>
              </a:rPr>
              <a:t>https://insights.stackoverflow.com/survey/2019#most-loved-dreaded-and-wanted</a:t>
            </a: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01362-53CE-42B8-881C-1E30EDA2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37" y="1104215"/>
            <a:ext cx="5734050" cy="49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templates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3016210"/>
          </a:xfrm>
        </p:spPr>
        <p:txBody>
          <a:bodyPr/>
          <a:lstStyle/>
          <a:p>
            <a:r>
              <a:rPr lang="en-US" dirty="0"/>
              <a:t>Upgraded Angular to version 7</a:t>
            </a:r>
          </a:p>
          <a:p>
            <a:r>
              <a:rPr lang="en-US" dirty="0"/>
              <a:t>SPA authentication with </a:t>
            </a:r>
            <a:r>
              <a:rPr lang="en-US" dirty="0" err="1"/>
              <a:t>IdentityServer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services.AddIdentityServer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AddApiAuthorization</a:t>
            </a:r>
            <a:r>
              <a:rPr lang="en-US" dirty="0"/>
              <a:t>&lt;</a:t>
            </a:r>
            <a:r>
              <a:rPr lang="en-US" dirty="0" err="1"/>
              <a:t>ApplicationUser</a:t>
            </a:r>
            <a:r>
              <a:rPr lang="en-US" dirty="0"/>
              <a:t>, </a:t>
            </a:r>
            <a:r>
              <a:rPr lang="en-US" dirty="0" err="1"/>
              <a:t>ApplicationDbContext</a:t>
            </a:r>
            <a:r>
              <a:rPr lang="en-US" dirty="0"/>
              <a:t>&gt;();</a:t>
            </a:r>
          </a:p>
          <a:p>
            <a:pPr lvl="1"/>
            <a:r>
              <a:rPr lang="en-US" dirty="0" err="1"/>
              <a:t>services.AddAuthentication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AddIdentityServerJwt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255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2850011"/>
          </a:xfrm>
        </p:spPr>
        <p:txBody>
          <a:bodyPr/>
          <a:lstStyle/>
          <a:p>
            <a:r>
              <a:rPr lang="sr-Latn-BA" dirty="0"/>
              <a:t>C</a:t>
            </a:r>
            <a:r>
              <a:rPr lang="en-US" dirty="0" err="1"/>
              <a:t>lient</a:t>
            </a:r>
            <a:r>
              <a:rPr lang="en-US" dirty="0"/>
              <a:t>-to-server streaming</a:t>
            </a:r>
            <a:r>
              <a:rPr lang="sr-Latn-BA" dirty="0"/>
              <a:t>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]</a:t>
            </a:r>
            <a:endParaRPr lang="sr-Latn-BA" dirty="0"/>
          </a:p>
          <a:p>
            <a:pPr lvl="1"/>
            <a:r>
              <a:rPr lang="sr-Latn-BA" dirty="0">
                <a:hlinkClick r:id="rId3"/>
              </a:rPr>
              <a:t>https://streamr.azurewebsites.net/</a:t>
            </a:r>
            <a:r>
              <a:rPr lang="sr-Latn-BA" dirty="0"/>
              <a:t> </a:t>
            </a:r>
          </a:p>
          <a:p>
            <a:r>
              <a:rPr lang="en-US" dirty="0"/>
              <a:t>Endpoint Routing support</a:t>
            </a:r>
            <a:endParaRPr lang="sr-Latn-BA" dirty="0"/>
          </a:p>
          <a:p>
            <a:r>
              <a:rPr lang="en-US" dirty="0"/>
              <a:t>Long Polling for Java clients</a:t>
            </a:r>
            <a:endParaRPr lang="sr-Latn-BA" dirty="0"/>
          </a:p>
          <a:p>
            <a:pPr lvl="1"/>
            <a:r>
              <a:rPr lang="en-US" dirty="0"/>
              <a:t>if </a:t>
            </a:r>
            <a:r>
              <a:rPr lang="en-US" dirty="0" err="1"/>
              <a:t>WebSockets</a:t>
            </a:r>
            <a:r>
              <a:rPr lang="en-US" dirty="0"/>
              <a:t> aren’t supported</a:t>
            </a:r>
          </a:p>
        </p:txBody>
      </p:sp>
    </p:spTree>
    <p:extLst>
      <p:ext uri="{BB962C8B-B14F-4D97-AF65-F5344CB8AC3E}">
        <p14:creationId xmlns:p14="http://schemas.microsoft.com/office/powerpoint/2010/main" val="368618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1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2850011"/>
          </a:xfrm>
        </p:spPr>
        <p:txBody>
          <a:bodyPr/>
          <a:lstStyle/>
          <a:p>
            <a:r>
              <a:rPr lang="en-US" dirty="0"/>
              <a:t>Long running background processes</a:t>
            </a:r>
          </a:p>
          <a:p>
            <a:pPr lvl="1"/>
            <a:r>
              <a:rPr lang="en-US" dirty="0"/>
              <a:t>Windows Service</a:t>
            </a:r>
            <a:r>
              <a:rPr lang="sr-Latn-BA" dirty="0"/>
              <a:t> or</a:t>
            </a:r>
            <a:r>
              <a:rPr lang="en-US" dirty="0"/>
              <a:t> Linux Daemon</a:t>
            </a:r>
          </a:p>
          <a:p>
            <a:r>
              <a:rPr lang="en-US" dirty="0"/>
              <a:t>Logging, DI, Configuration… </a:t>
            </a:r>
            <a:endParaRPr lang="sr-Latn-BA" dirty="0"/>
          </a:p>
          <a:p>
            <a:pPr lvl="1"/>
            <a:r>
              <a:rPr lang="en-US" dirty="0"/>
              <a:t>but without web dependencies</a:t>
            </a:r>
            <a:endParaRPr lang="sr-Latn-BA" dirty="0"/>
          </a:p>
          <a:p>
            <a:r>
              <a:rPr lang="sr-Latn-BA" dirty="0"/>
              <a:t>Microsoft.NET.Sdk.Worker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26" y="3398364"/>
            <a:ext cx="4985835" cy="33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HTTP/2 transport</a:t>
            </a:r>
          </a:p>
          <a:p>
            <a:r>
              <a:rPr lang="en-US" dirty="0"/>
              <a:t>Protocol Buffers</a:t>
            </a:r>
            <a:endParaRPr lang="sr-Latn-BA" dirty="0"/>
          </a:p>
          <a:p>
            <a:r>
              <a:rPr lang="sr-Latn-BA" dirty="0"/>
              <a:t>Design-time code generation</a:t>
            </a:r>
            <a:endParaRPr lang="en-US" dirty="0"/>
          </a:p>
          <a:p>
            <a:r>
              <a:rPr lang="en-US" sz="2040" dirty="0">
                <a:hlinkClick r:id="rId2"/>
              </a:rPr>
              <a:t>https://github.com/grpc/grpc-dotnet/</a:t>
            </a:r>
            <a:r>
              <a:rPr lang="en-US" sz="204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77" y="3255181"/>
            <a:ext cx="5064969" cy="34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2985433"/>
          </a:xfrm>
        </p:spPr>
        <p:txBody>
          <a:bodyPr/>
          <a:lstStyle/>
          <a:p>
            <a:r>
              <a:rPr lang="en-US" dirty="0"/>
              <a:t>Memory limits fix</a:t>
            </a:r>
            <a:endParaRPr lang="sr-Latn-BA" dirty="0"/>
          </a:p>
          <a:p>
            <a:r>
              <a:rPr lang="sr-Latn-BA" dirty="0"/>
              <a:t>Better CPU limits (--cpus)</a:t>
            </a:r>
            <a:endParaRPr lang="en-US" dirty="0"/>
          </a:p>
          <a:p>
            <a:r>
              <a:rPr lang="en-US" dirty="0"/>
              <a:t>Switch to Microsoft Container Registry (MCR)</a:t>
            </a:r>
          </a:p>
          <a:p>
            <a:pPr lvl="1"/>
            <a:r>
              <a:rPr lang="en-US" dirty="0"/>
              <a:t>FROM mcr.microsoft.com/dotnet/core/sdk:3.0</a:t>
            </a:r>
            <a:endParaRPr lang="sr-Latn-BA" dirty="0"/>
          </a:p>
          <a:p>
            <a:r>
              <a:rPr lang="sr-Latn-BA" dirty="0">
                <a:hlinkClick r:id="rId2"/>
              </a:rPr>
              <a:t>PowerShell Core</a:t>
            </a:r>
            <a:r>
              <a:rPr lang="sr-Latn-BA" dirty="0"/>
              <a:t> in SDK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1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EF 6.3 ported to .NET Core</a:t>
            </a:r>
          </a:p>
          <a:p>
            <a:r>
              <a:rPr lang="en-US" dirty="0"/>
              <a:t>Lots of </a:t>
            </a:r>
            <a:r>
              <a:rPr lang="en-US" dirty="0">
                <a:hlinkClick r:id="rId2"/>
              </a:rPr>
              <a:t>breaking changes</a:t>
            </a:r>
            <a:endParaRPr lang="en-US" dirty="0"/>
          </a:p>
          <a:p>
            <a:r>
              <a:rPr lang="en-US" dirty="0"/>
              <a:t>Cosmos DB support</a:t>
            </a:r>
          </a:p>
          <a:p>
            <a:r>
              <a:rPr lang="en-US" dirty="0"/>
              <a:t>LINQ improvements</a:t>
            </a:r>
          </a:p>
          <a:p>
            <a:r>
              <a:rPr lang="en-US" dirty="0"/>
              <a:t>C# 8 support 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async</a:t>
            </a:r>
            <a:r>
              <a:rPr lang="en-US" dirty="0"/>
              <a:t> streams and </a:t>
            </a:r>
            <a:r>
              <a:rPr lang="en-US" dirty="0" err="1"/>
              <a:t>nullable</a:t>
            </a:r>
            <a:r>
              <a:rPr lang="en-US" dirty="0"/>
              <a:t> reference types</a:t>
            </a:r>
          </a:p>
          <a:p>
            <a:r>
              <a:rPr lang="en-US" dirty="0"/>
              <a:t>Database views reverse engineering</a:t>
            </a:r>
            <a:endParaRPr lang="sr-Latn-BA" dirty="0"/>
          </a:p>
          <a:p>
            <a:pPr lvl="1"/>
            <a:r>
              <a:rPr lang="en-US" dirty="0"/>
              <a:t>using </a:t>
            </a:r>
            <a:r>
              <a:rPr lang="en-US" strike="sngStrike" dirty="0"/>
              <a:t>Query types</a:t>
            </a:r>
            <a:r>
              <a:rPr lang="sr-Latn-BA" dirty="0"/>
              <a:t> Entities without keys</a:t>
            </a:r>
            <a:endParaRPr lang="en-US" dirty="0"/>
          </a:p>
          <a:p>
            <a:r>
              <a:rPr lang="en-US" dirty="0"/>
              <a:t>Property bag entities</a:t>
            </a:r>
            <a:endParaRPr lang="sr-Latn-BA" dirty="0"/>
          </a:p>
          <a:p>
            <a:r>
              <a:rPr lang="en-US" dirty="0"/>
              <a:t>EF Core no longer part of ASP.NET Core shared framework</a:t>
            </a:r>
            <a:endParaRPr lang="sr-Latn-BA" dirty="0"/>
          </a:p>
          <a:p>
            <a:r>
              <a:rPr lang="sr-Latn-BA" dirty="0"/>
              <a:t>Targets .NET Standard 2.1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6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Client-side Blazor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3120854"/>
          </a:xfrm>
        </p:spPr>
        <p:txBody>
          <a:bodyPr/>
          <a:lstStyle/>
          <a:p>
            <a:r>
              <a:rPr lang="sr-Latn-BA" dirty="0"/>
              <a:t>Full stack web development with C# and WebAssembly</a:t>
            </a:r>
          </a:p>
          <a:p>
            <a:r>
              <a:rPr lang="en-US" dirty="0">
                <a:hlinkClick r:id="rId3"/>
              </a:rPr>
              <a:t>https://blazor.net/</a:t>
            </a:r>
            <a:r>
              <a:rPr lang="sr-Latn-BA" dirty="0"/>
              <a:t> </a:t>
            </a:r>
          </a:p>
          <a:p>
            <a:r>
              <a:rPr lang="sr-Latn-BA" dirty="0"/>
              <a:t>First preview is out! [</a:t>
            </a:r>
            <a:r>
              <a:rPr lang="sr-Latn-BA" dirty="0">
                <a:hlinkClick r:id="rId4"/>
              </a:rPr>
              <a:t>announcement</a:t>
            </a:r>
            <a:r>
              <a:rPr lang="sr-Latn-BA" dirty="0"/>
              <a:t>]</a:t>
            </a:r>
          </a:p>
          <a:p>
            <a:r>
              <a:rPr lang="sr-Latn-BA" dirty="0"/>
              <a:t>Released with future .NET Core (&gt; 3.0)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3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Current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683264"/>
          </a:xfrm>
        </p:spPr>
        <p:txBody>
          <a:bodyPr/>
          <a:lstStyle/>
          <a:p>
            <a:r>
              <a:rPr lang="en-US" dirty="0">
                <a:hlinkClick r:id="rId3"/>
              </a:rPr>
              <a:t>ASP.NET Core: Saturating 10GbE at 7+ million request/s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87" y="2590539"/>
            <a:ext cx="5906488" cy="1874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9" y="2589728"/>
            <a:ext cx="4403265" cy="1875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0" y="4987551"/>
            <a:ext cx="4490892" cy="1661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87" y="4530792"/>
            <a:ext cx="4366645" cy="21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5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  <a:r>
              <a:rPr lang="en-US" dirty="0"/>
              <a:t> - most </a:t>
            </a:r>
            <a:r>
              <a:rPr lang="en-US" i="1" dirty="0"/>
              <a:t>popular development environments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69239" y="6236146"/>
            <a:ext cx="11653523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sz="2000" dirty="0">
                <a:hlinkClick r:id="rId2"/>
              </a:rPr>
              <a:t>https://insights.stackoverflow.com/survey/2019#development-environments-and-tools</a:t>
            </a: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76079-25FE-4332-842E-13899A8A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7" y="1363662"/>
            <a:ext cx="7086600" cy="4602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5E48FE-EE52-4C3C-A6AC-025C25D8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16" y="2130424"/>
            <a:ext cx="2847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Future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68326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https://aka.ms/aspnet/benchmarks</a:t>
            </a:r>
            <a:r>
              <a:rPr lang="sr-Latn-BA" dirty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97282" y="2524983"/>
            <a:ext cx="5128924" cy="1927063"/>
            <a:chOff x="838198" y="2584854"/>
            <a:chExt cx="5028813" cy="18894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2584854"/>
              <a:ext cx="4746797" cy="151460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38198" y="4099457"/>
              <a:ext cx="502881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BA" sz="1836" dirty="0"/>
                <a:t>6 minutes, 64 connections, 120.000.000 requests</a:t>
              </a:r>
              <a:endParaRPr lang="en-US" sz="1836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4" y="2524983"/>
            <a:ext cx="4221234" cy="200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6" y="4776874"/>
            <a:ext cx="3995905" cy="1892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64" y="4776874"/>
            <a:ext cx="4139642" cy="18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27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Announcing .NET Standard 2.1</a:t>
            </a:r>
            <a:endParaRPr lang="sr-Latn-BA" dirty="0"/>
          </a:p>
          <a:p>
            <a:r>
              <a:rPr lang="sr-Latn-BA" dirty="0"/>
              <a:t>.NET Core announcements</a:t>
            </a:r>
          </a:p>
          <a:p>
            <a:pPr lvl="1"/>
            <a:r>
              <a:rPr lang="en-US" dirty="0">
                <a:hlinkClick r:id="rId3"/>
              </a:rPr>
              <a:t>Preview 1</a:t>
            </a:r>
            <a:r>
              <a:rPr lang="sr-Latn-BA" dirty="0"/>
              <a:t>, </a:t>
            </a:r>
            <a:r>
              <a:rPr lang="en-US" dirty="0">
                <a:hlinkClick r:id="rId4"/>
              </a:rPr>
              <a:t>Preview 2</a:t>
            </a:r>
            <a:r>
              <a:rPr lang="sr-Latn-BA" dirty="0"/>
              <a:t>, </a:t>
            </a:r>
            <a:r>
              <a:rPr lang="en-US" dirty="0">
                <a:hlinkClick r:id="rId5"/>
              </a:rPr>
              <a:t>Preview 3</a:t>
            </a:r>
            <a:r>
              <a:rPr lang="sr-Latn-BA" dirty="0"/>
              <a:t>, </a:t>
            </a:r>
            <a:r>
              <a:rPr lang="sr-Latn-BA" dirty="0">
                <a:hlinkClick r:id="rId6"/>
              </a:rPr>
              <a:t>Preview 4</a:t>
            </a:r>
            <a:r>
              <a:rPr lang="sr-Latn-BA" dirty="0"/>
              <a:t>, </a:t>
            </a:r>
            <a:r>
              <a:rPr lang="sr-Latn-BA" dirty="0">
                <a:hlinkClick r:id="rId7"/>
              </a:rPr>
              <a:t>Preview 5</a:t>
            </a:r>
            <a:endParaRPr lang="en-US" dirty="0"/>
          </a:p>
          <a:p>
            <a:r>
              <a:rPr lang="sr-Latn-BA" dirty="0"/>
              <a:t>ASP.NET Core announcements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Preview 2</a:t>
            </a:r>
            <a:r>
              <a:rPr lang="sr-Latn-BA" dirty="0"/>
              <a:t>, </a:t>
            </a:r>
            <a:r>
              <a:rPr lang="en-US" dirty="0">
                <a:hlinkClick r:id="rId9"/>
              </a:rPr>
              <a:t>Preview 3</a:t>
            </a:r>
            <a:r>
              <a:rPr lang="sr-Latn-BA" dirty="0"/>
              <a:t>, </a:t>
            </a:r>
            <a:r>
              <a:rPr lang="sr-Latn-BA" dirty="0">
                <a:hlinkClick r:id="rId10"/>
              </a:rPr>
              <a:t>Preview 4</a:t>
            </a:r>
            <a:r>
              <a:rPr lang="sr-Latn-BA" dirty="0"/>
              <a:t>, </a:t>
            </a:r>
            <a:r>
              <a:rPr lang="sr-Latn-BA" dirty="0">
                <a:hlinkClick r:id="rId11"/>
              </a:rPr>
              <a:t>Preview 5</a:t>
            </a:r>
            <a:endParaRPr lang="en-US" dirty="0"/>
          </a:p>
          <a:p>
            <a:r>
              <a:rPr lang="sr-Latn-BA" dirty="0"/>
              <a:t>Entity Framework Core announcements</a:t>
            </a:r>
          </a:p>
          <a:p>
            <a:pPr lvl="1"/>
            <a:r>
              <a:rPr lang="en-US" dirty="0">
                <a:hlinkClick r:id="rId12"/>
              </a:rPr>
              <a:t>What is new in EF Core 3.0</a:t>
            </a:r>
            <a:r>
              <a:rPr lang="sr-Latn-BA" dirty="0"/>
              <a:t>, </a:t>
            </a:r>
            <a:r>
              <a:rPr lang="sr-Latn-BA" dirty="0">
                <a:hlinkClick r:id="rId13"/>
              </a:rPr>
              <a:t>Preview 4</a:t>
            </a:r>
            <a:endParaRPr lang="en-US" dirty="0"/>
          </a:p>
          <a:p>
            <a:r>
              <a:rPr lang="en-US" dirty="0"/>
              <a:t>ASP.NET Community Standup</a:t>
            </a:r>
            <a:endParaRPr lang="sr-Latn-BA" dirty="0"/>
          </a:p>
          <a:p>
            <a:pPr lvl="1"/>
            <a:r>
              <a:rPr lang="sr-Latn-BA" dirty="0">
                <a:hlinkClick r:id="rId14"/>
              </a:rPr>
              <a:t>https://live.asp.net/</a:t>
            </a:r>
            <a:r>
              <a:rPr lang="en-US" dirty="0"/>
              <a:t> 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85185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.NET 5!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8" y="1945680"/>
            <a:ext cx="6138233" cy="32712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21" y="2140135"/>
            <a:ext cx="5568587" cy="3076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6471" y="5832015"/>
            <a:ext cx="8267763" cy="478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48" dirty="0">
                <a:hlinkClick r:id="rId4"/>
              </a:rPr>
              <a:t>https://devblogs.microsoft.com/dotnet/introducing-net-5/</a:t>
            </a:r>
            <a:r>
              <a:rPr lang="sr-Latn-BA" sz="2448" dirty="0"/>
              <a:t> </a:t>
            </a:r>
            <a:endParaRPr lang="en-US" sz="2448" dirty="0"/>
          </a:p>
        </p:txBody>
      </p:sp>
    </p:spTree>
    <p:extLst>
      <p:ext uri="{BB962C8B-B14F-4D97-AF65-F5344CB8AC3E}">
        <p14:creationId xmlns:p14="http://schemas.microsoft.com/office/powerpoint/2010/main" val="2381146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new features</a:t>
            </a:r>
          </a:p>
          <a:p>
            <a:r>
              <a:rPr lang="en-US" dirty="0"/>
              <a:t>Performance, performance, performance</a:t>
            </a:r>
          </a:p>
          <a:p>
            <a:r>
              <a:rPr lang="en-US" dirty="0"/>
              <a:t>Play with it:</a:t>
            </a:r>
          </a:p>
          <a:p>
            <a:pPr lvl="1"/>
            <a:r>
              <a:rPr lang="en-US" dirty="0">
                <a:hlinkClick r:id="rId2"/>
              </a:rPr>
              <a:t>https://dotnet.microsoft.com/download/dotnet-core/3.0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https://visualstudio.microsoft.com/vs/preview/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Options &gt; Projects and Solutions &gt; .NET Core &gt; Use previews of .NET Core SDK</a:t>
            </a:r>
          </a:p>
          <a:p>
            <a:r>
              <a:rPr lang="en-US" dirty="0">
                <a:hlinkClick r:id="rId4"/>
              </a:rPr>
              <a:t>https://github.com/miroslavpopovic/what-is-new-in-dotnet-core-3</a:t>
            </a:r>
            <a:r>
              <a:rPr lang="sr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291" y="5881280"/>
            <a:ext cx="2761782" cy="657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836" dirty="0">
                <a:solidFill>
                  <a:srgbClr val="FF6F61"/>
                </a:solidFill>
              </a:rPr>
              <a:t>@</a:t>
            </a:r>
            <a:r>
              <a:rPr lang="en-US" sz="1836" dirty="0">
                <a:solidFill>
                  <a:srgbClr val="FF6F61"/>
                </a:solidFill>
              </a:rPr>
              <a:t>nithinmohantk</a:t>
            </a:r>
            <a:endParaRPr lang="sr-Latn-BA" sz="1836" dirty="0">
              <a:solidFill>
                <a:srgbClr val="FF6F61"/>
              </a:solidFill>
            </a:endParaRPr>
          </a:p>
          <a:p>
            <a:r>
              <a:rPr lang="sr-Latn-BA" sz="1836" dirty="0">
                <a:solidFill>
                  <a:srgbClr val="FF6F61"/>
                </a:solidFill>
                <a:hlinkClick r:id="rId2"/>
              </a:rPr>
              <a:t>https://</a:t>
            </a:r>
            <a:r>
              <a:rPr lang="en-US" sz="1836" dirty="0">
                <a:solidFill>
                  <a:srgbClr val="FF6F61"/>
                </a:solidFill>
                <a:hlinkClick r:id="rId2"/>
              </a:rPr>
              <a:t>www.thingx.cloud</a:t>
            </a:r>
            <a:r>
              <a:rPr lang="en-US" sz="1836" dirty="0">
                <a:solidFill>
                  <a:srgbClr val="FF6F61"/>
                </a:solidFill>
              </a:rPr>
              <a:t> </a:t>
            </a:r>
            <a:endParaRPr lang="sr-Latn-BA" sz="1836" dirty="0">
              <a:solidFill>
                <a:srgbClr val="FF6F6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89EFC-45C7-4A0F-8076-CCAA982ED906}"/>
              </a:ext>
            </a:extLst>
          </p:cNvPr>
          <p:cNvSpPr/>
          <p:nvPr/>
        </p:nvSpPr>
        <p:spPr>
          <a:xfrm>
            <a:off x="848530" y="6538639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https://github.com/nithinmohantk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Language Strategy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6395" y="4912169"/>
            <a:ext cx="11775265" cy="1553162"/>
            <a:chOff x="456395" y="4908201"/>
            <a:chExt cx="11775265" cy="1553162"/>
          </a:xfrm>
        </p:grpSpPr>
        <p:sp>
          <p:nvSpPr>
            <p:cNvPr id="7" name="Pentagon 6"/>
            <p:cNvSpPr/>
            <p:nvPr/>
          </p:nvSpPr>
          <p:spPr bwMode="auto">
            <a:xfrm>
              <a:off x="456395" y="4954221"/>
              <a:ext cx="3384427" cy="1507142"/>
            </a:xfrm>
            <a:prstGeom prst="homePlate">
              <a:avLst>
                <a:gd name="adj" fmla="val 19347"/>
              </a:avLst>
            </a:prstGeom>
            <a:solidFill>
              <a:srgbClr val="D83B01"/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F#</a:t>
              </a:r>
            </a:p>
          </p:txBody>
        </p:sp>
        <p:sp>
          <p:nvSpPr>
            <p:cNvPr id="8" name="Chevron 7"/>
            <p:cNvSpPr/>
            <p:nvPr/>
          </p:nvSpPr>
          <p:spPr bwMode="auto">
            <a:xfrm>
              <a:off x="3749384" y="4954221"/>
              <a:ext cx="8482276" cy="1507142"/>
            </a:xfrm>
            <a:prstGeom prst="chevron">
              <a:avLst>
                <a:gd name="adj" fmla="val 21616"/>
              </a:avLst>
            </a:prstGeom>
            <a:solidFill>
              <a:srgbClr val="E6E6E6">
                <a:alpha val="80000"/>
              </a:srgbClr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10,000’s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Tens of thousands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1865852" y="4908201"/>
              <a:ext cx="365808" cy="1553162"/>
            </a:xfrm>
            <a:prstGeom prst="rect">
              <a:avLst/>
            </a:prstGeom>
            <a:solidFill>
              <a:srgbClr val="F8F8F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8773" y="3207092"/>
            <a:ext cx="11782886" cy="1553162"/>
            <a:chOff x="456395" y="3210365"/>
            <a:chExt cx="11201479" cy="1553162"/>
          </a:xfrm>
        </p:grpSpPr>
        <p:sp>
          <p:nvSpPr>
            <p:cNvPr id="11" name="Pentagon 10"/>
            <p:cNvSpPr/>
            <p:nvPr/>
          </p:nvSpPr>
          <p:spPr bwMode="auto">
            <a:xfrm>
              <a:off x="456395" y="3210365"/>
              <a:ext cx="3224674" cy="1507142"/>
            </a:xfrm>
            <a:prstGeom prst="homePlate">
              <a:avLst>
                <a:gd name="adj" fmla="val 19347"/>
              </a:avLst>
            </a:prstGeom>
            <a:solidFill>
              <a:srgbClr val="D83B01"/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VB</a:t>
              </a:r>
            </a:p>
          </p:txBody>
        </p:sp>
        <p:sp>
          <p:nvSpPr>
            <p:cNvPr id="12" name="Chevron 11"/>
            <p:cNvSpPr/>
            <p:nvPr/>
          </p:nvSpPr>
          <p:spPr bwMode="auto">
            <a:xfrm>
              <a:off x="3594143" y="3210365"/>
              <a:ext cx="8063731" cy="1507142"/>
            </a:xfrm>
            <a:prstGeom prst="chevron">
              <a:avLst>
                <a:gd name="adj" fmla="val 21616"/>
              </a:avLst>
            </a:prstGeom>
            <a:solidFill>
              <a:srgbClr val="E6E6E6">
                <a:alpha val="80000"/>
              </a:srgbClr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100,000’s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Hundreds of thousands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292066" y="3210365"/>
              <a:ext cx="365808" cy="1553162"/>
            </a:xfrm>
            <a:prstGeom prst="rect">
              <a:avLst/>
            </a:prstGeom>
            <a:solidFill>
              <a:srgbClr val="F8F8F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6397" y="1455996"/>
            <a:ext cx="11775262" cy="1553162"/>
            <a:chOff x="456396" y="1452028"/>
            <a:chExt cx="10733761" cy="1553162"/>
          </a:xfrm>
        </p:grpSpPr>
        <p:sp>
          <p:nvSpPr>
            <p:cNvPr id="15" name="Pentagon 14"/>
            <p:cNvSpPr/>
            <p:nvPr/>
          </p:nvSpPr>
          <p:spPr bwMode="auto">
            <a:xfrm>
              <a:off x="456396" y="1452028"/>
              <a:ext cx="3085080" cy="1507142"/>
            </a:xfrm>
            <a:prstGeom prst="homePlate">
              <a:avLst>
                <a:gd name="adj" fmla="val 19347"/>
              </a:avLst>
            </a:prstGeom>
            <a:solidFill>
              <a:srgbClr val="D83B01"/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all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 Semilight" panose="020B0402040204020203" pitchFamily="34" charset="0"/>
                </a:rPr>
                <a:t>C#</a:t>
              </a:r>
              <a:endParaRPr kumimoji="0" lang="en-US" sz="3600" b="0" i="0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Chevron 15"/>
            <p:cNvSpPr/>
            <p:nvPr/>
          </p:nvSpPr>
          <p:spPr bwMode="auto">
            <a:xfrm>
              <a:off x="3458124" y="1452028"/>
              <a:ext cx="7732033" cy="1507142"/>
            </a:xfrm>
            <a:prstGeom prst="chevron">
              <a:avLst>
                <a:gd name="adj" fmla="val 21616"/>
              </a:avLst>
            </a:prstGeom>
            <a:solidFill>
              <a:srgbClr val="E6E6E6"/>
            </a:solidFill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72" tIns="146138" rIns="182672" bIns="14613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1,000,000’s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Millions</a:t>
              </a:r>
            </a:p>
            <a:p>
              <a:pPr marL="0" marR="0" lvl="0" indent="0" algn="l" defTabSz="931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0824349" y="1452028"/>
              <a:ext cx="365808" cy="1553162"/>
            </a:xfrm>
            <a:prstGeom prst="rect">
              <a:avLst/>
            </a:prstGeom>
            <a:solidFill>
              <a:srgbClr val="F8F8F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298018" y="2582873"/>
            <a:ext cx="7497998" cy="365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98018" y="4320213"/>
            <a:ext cx="749808" cy="365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98018" y="6057554"/>
            <a:ext cx="73152" cy="365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Languages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4339650"/>
          </a:xfrm>
        </p:spPr>
        <p:txBody>
          <a:bodyPr/>
          <a:lstStyle/>
          <a:p>
            <a:r>
              <a:rPr lang="en-US" dirty="0"/>
              <a:t>Span&lt;T&gt;</a:t>
            </a:r>
          </a:p>
          <a:p>
            <a:r>
              <a:rPr lang="en-US" dirty="0"/>
              <a:t>Index and Range</a:t>
            </a:r>
          </a:p>
          <a:p>
            <a:r>
              <a:rPr lang="en-US" dirty="0" err="1"/>
              <a:t>IAsyncEnumerable</a:t>
            </a:r>
            <a:r>
              <a:rPr lang="en-US" dirty="0"/>
              <a:t>&lt;T&gt;</a:t>
            </a:r>
          </a:p>
          <a:p>
            <a:r>
              <a:rPr lang="en-US" dirty="0"/>
              <a:t>Reflection emit </a:t>
            </a:r>
            <a:r>
              <a:rPr lang="sr-Latn-BA" dirty="0"/>
              <a:t>and</a:t>
            </a:r>
            <a:r>
              <a:rPr lang="en-US" dirty="0"/>
              <a:t> capability APIs</a:t>
            </a:r>
          </a:p>
          <a:p>
            <a:r>
              <a:rPr lang="en-US" dirty="0"/>
              <a:t>SIMD</a:t>
            </a:r>
            <a:r>
              <a:rPr lang="sr-Latn-BA" dirty="0"/>
              <a:t> Hardware Intrinsics API [</a:t>
            </a:r>
            <a:r>
              <a:rPr lang="sr-Latn-BA" dirty="0">
                <a:hlinkClick r:id="rId3"/>
              </a:rPr>
              <a:t>post 1</a:t>
            </a:r>
            <a:r>
              <a:rPr lang="sr-Latn-BA" dirty="0"/>
              <a:t>, </a:t>
            </a:r>
            <a:r>
              <a:rPr lang="sr-Latn-BA" dirty="0">
                <a:hlinkClick r:id="rId4"/>
              </a:rPr>
              <a:t>post 2</a:t>
            </a:r>
            <a:r>
              <a:rPr lang="sr-Latn-BA" dirty="0"/>
              <a:t>]</a:t>
            </a:r>
            <a:endParaRPr lang="en-US" dirty="0"/>
          </a:p>
          <a:p>
            <a:r>
              <a:rPr lang="en-US" dirty="0" err="1"/>
              <a:t>DbProviderFactories</a:t>
            </a:r>
            <a:endParaRPr lang="en-US" dirty="0"/>
          </a:p>
          <a:p>
            <a:r>
              <a:rPr lang="en-US" dirty="0"/>
              <a:t>No support in full .NET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2" y="586825"/>
            <a:ext cx="5180404" cy="25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5312223"/>
          </a:xfrm>
        </p:spPr>
        <p:txBody>
          <a:bodyPr/>
          <a:lstStyle/>
          <a:p>
            <a:r>
              <a:rPr lang="en-US" dirty="0"/>
              <a:t>Index and Range</a:t>
            </a:r>
          </a:p>
          <a:p>
            <a:r>
              <a:rPr lang="en-US" dirty="0" err="1"/>
              <a:t>Async</a:t>
            </a:r>
            <a:r>
              <a:rPr lang="en-US" dirty="0"/>
              <a:t> streams [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]</a:t>
            </a:r>
          </a:p>
          <a:p>
            <a:r>
              <a:rPr lang="en-US" dirty="0"/>
              <a:t>Using declarations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reader = </a:t>
            </a:r>
            <a:r>
              <a:rPr lang="en-US" dirty="0" err="1"/>
              <a:t>file.OpenText</a:t>
            </a:r>
            <a:r>
              <a:rPr lang="en-US" dirty="0"/>
              <a:t>();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Default implementation for interface members</a:t>
            </a:r>
          </a:p>
          <a:p>
            <a:r>
              <a:rPr lang="en-US" dirty="0"/>
              <a:t>IEEE 754-2008 floating point API improvements [</a:t>
            </a:r>
            <a:r>
              <a:rPr lang="en-US" dirty="0">
                <a:hlinkClick r:id="rId4"/>
              </a:rPr>
              <a:t>introduction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26" y="85500"/>
            <a:ext cx="3798167" cy="37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0" y="1212851"/>
            <a:ext cx="11887198" cy="1292662"/>
          </a:xfrm>
        </p:spPr>
        <p:txBody>
          <a:bodyPr/>
          <a:lstStyle/>
          <a:p>
            <a:r>
              <a:rPr lang="en-US" dirty="0"/>
              <a:t>F# 4.6 [</a:t>
            </a:r>
            <a:r>
              <a:rPr lang="en-US" dirty="0">
                <a:hlinkClick r:id="rId2"/>
              </a:rPr>
              <a:t>announcement</a:t>
            </a:r>
            <a:r>
              <a:rPr lang="en-US" dirty="0"/>
              <a:t>]</a:t>
            </a:r>
          </a:p>
          <a:p>
            <a:r>
              <a:rPr lang="en-US" dirty="0"/>
              <a:t>dotnet </a:t>
            </a:r>
            <a:r>
              <a:rPr lang="en-US" dirty="0" err="1"/>
              <a:t>fsi</a:t>
            </a:r>
            <a:r>
              <a:rPr lang="en-US" dirty="0"/>
              <a:t> - F# interactive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31" y="0"/>
            <a:ext cx="4049252" cy="40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4745"/>
      </p:ext>
    </p:extLst>
  </p:cSld>
  <p:clrMapOvr>
    <a:masterClrMapping/>
  </p:clrMapOvr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2017-05-10T07:00:00+00:00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>Dustin Campbell;Mads Torgersen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2017-05-12T07:00:00+00:00</Presentation_x0020_Date>
    <fc15c16204564de583b4c942b10d19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_ip_UnifiedCompliancePolicyProperties xmlns="http://schemas.microsoft.com/sharepoint/v3" xsi:nil="true"/>
    <Session_x0020_Code xmlns="01c77077-aee4-4b5f-bd4e-9cd40a6fff29">B8104</Session_x0020_Code>
    <Event_x0020_End_x0020_Date xmlns="01c77077-aee4-4b5f-bd4e-9cd40a6fff29">2017-05-12T07:00:00+00:00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NumberofDownloads xmlns="230e9df3-be65-4c73-a93b-d1236ebd677e" xsi:nil="true"/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2017</TermName>
          <TermId xmlns="http://schemas.microsoft.com/office/infopath/2007/PartnerControls">0407fc0d-d203-4d0a-848e-0398e286e7e2</TermId>
        </TermInfo>
      </Terms>
    </TaxKeywordTaxHTField>
    <TaxCatchAll xmlns="230e9df3-be65-4c73-a93b-d1236ebd677e">
      <Value>47</Value>
      <Value>53</Value>
      <Value>52</Value>
      <Value>316</Value>
      <Value>315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d383a91d1b86d4650368c84defa1a2c1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2cfdfd5a193d92c0d7e2d70576dfb5f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08956B-D258-40C7-8C24-091EC53E3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Microsoft_Build2017_Template</Template>
  <TotalTime>241</TotalTime>
  <Words>1947</Words>
  <Application>Microsoft Office PowerPoint</Application>
  <PresentationFormat>Custom</PresentationFormat>
  <Paragraphs>353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5-50111_Build 2017_LIGHT GRAY TEMPLATE</vt:lpstr>
      <vt:lpstr>5-50111_Build 2017_DARK GRAY TEMPLATE</vt:lpstr>
      <vt:lpstr>What’s new in  .NET Core 3.0 / C# 8.0</vt:lpstr>
      <vt:lpstr>Stack Overflow - most popular technologies</vt:lpstr>
      <vt:lpstr>Stack Overflow - most loved technologies</vt:lpstr>
      <vt:lpstr>Stack Overflow - most popular development environments</vt:lpstr>
      <vt:lpstr>.NET Language Strategy</vt:lpstr>
      <vt:lpstr>Standards and Languages</vt:lpstr>
      <vt:lpstr>.NET Standard 2.1</vt:lpstr>
      <vt:lpstr>C# 8</vt:lpstr>
      <vt:lpstr>F#</vt:lpstr>
      <vt:lpstr>.NET Core BCL and tools</vt:lpstr>
      <vt:lpstr>JSON</vt:lpstr>
      <vt:lpstr>BCL improvements</vt:lpstr>
      <vt:lpstr>.NET Core tools</vt:lpstr>
      <vt:lpstr>.NET Core other</vt:lpstr>
      <vt:lpstr>Windows Desktop</vt:lpstr>
      <vt:lpstr>Windows Desktop</vt:lpstr>
      <vt:lpstr>Tools</vt:lpstr>
      <vt:lpstr>C# 8.0</vt:lpstr>
      <vt:lpstr>.NET Core 3.0</vt:lpstr>
      <vt:lpstr>C#: The road ahead</vt:lpstr>
      <vt:lpstr>C# 8.0: Default interface members  </vt:lpstr>
      <vt:lpstr>C# 8.0: ReadOnly members  </vt:lpstr>
      <vt:lpstr>C# 8.0: Nullable Reference Types</vt:lpstr>
      <vt:lpstr>C# 8.0: Async streams and disposables</vt:lpstr>
      <vt:lpstr>C# 8.0: Records</vt:lpstr>
      <vt:lpstr>ASP.NET Core</vt:lpstr>
      <vt:lpstr>Server-side Blazor</vt:lpstr>
      <vt:lpstr>Endpoint routing</vt:lpstr>
      <vt:lpstr>ASP.NET Core</vt:lpstr>
      <vt:lpstr>SPA templates improvements</vt:lpstr>
      <vt:lpstr>SignalR improvements</vt:lpstr>
      <vt:lpstr>Templates</vt:lpstr>
      <vt:lpstr>Worker Service template</vt:lpstr>
      <vt:lpstr>gRPC template</vt:lpstr>
      <vt:lpstr>Docker</vt:lpstr>
      <vt:lpstr>Other</vt:lpstr>
      <vt:lpstr>Entity Framework Core</vt:lpstr>
      <vt:lpstr>Client-side Blazor</vt:lpstr>
      <vt:lpstr>Current performance</vt:lpstr>
      <vt:lpstr>Future performance</vt:lpstr>
      <vt:lpstr>References</vt:lpstr>
      <vt:lpstr>.NET 5!</vt:lpstr>
      <vt:lpstr>Conclusion</vt:lpstr>
      <vt:lpstr>Thank you!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subject>Microsoft Build 2017</dc:subject>
  <dc:creator>MS Events</dc:creator>
  <cp:keywords>Microsoft Build 2017</cp:keywords>
  <dc:description>Template: Mitchell Derrey, Silver Fox Productions_x000d_
Formatting: _x000d_
Audience Type:</dc:description>
  <cp:lastModifiedBy>Nithin Mohan</cp:lastModifiedBy>
  <cp:revision>20</cp:revision>
  <dcterms:created xsi:type="dcterms:W3CDTF">2017-05-12T15:11:31Z</dcterms:created>
  <dcterms:modified xsi:type="dcterms:W3CDTF">2019-05-20T15:11:33Z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315;#Microsoft Build 2017|0407fc0d-d203-4d0a-848e-0398e286e7e2</vt:lpwstr>
  </property>
  <property fmtid="{D5CDD505-2E9C-101B-9397-08002B2CF9AE}" pid="12" name="Audience1">
    <vt:lpwstr>316;#developers|8e4a08dc-5d95-4156-ab65-f22579a1592a</vt:lpwstr>
  </property>
  <property fmtid="{D5CDD505-2E9C-101B-9397-08002B2CF9AE}" pid="13" name="Event Name">
    <vt:lpwstr>47;#Build|58542b36-5bf5-46a6-a53f-a41fb7a73785</vt:lpwstr>
  </property>
</Properties>
</file>