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4" r:id="rId2"/>
    <p:sldId id="342" r:id="rId3"/>
    <p:sldId id="343" r:id="rId4"/>
    <p:sldId id="266" r:id="rId5"/>
    <p:sldId id="272" r:id="rId6"/>
    <p:sldId id="324" r:id="rId7"/>
    <p:sldId id="333" r:id="rId8"/>
    <p:sldId id="334" r:id="rId9"/>
    <p:sldId id="325" r:id="rId10"/>
    <p:sldId id="326" r:id="rId11"/>
    <p:sldId id="335" r:id="rId12"/>
    <p:sldId id="340" r:id="rId13"/>
    <p:sldId id="327" r:id="rId14"/>
    <p:sldId id="328" r:id="rId15"/>
    <p:sldId id="337" r:id="rId16"/>
    <p:sldId id="336" r:id="rId17"/>
    <p:sldId id="286" r:id="rId18"/>
    <p:sldId id="293" r:id="rId19"/>
    <p:sldId id="339" r:id="rId20"/>
    <p:sldId id="341" r:id="rId21"/>
    <p:sldId id="329" r:id="rId22"/>
    <p:sldId id="332" r:id="rId23"/>
    <p:sldId id="338" r:id="rId24"/>
    <p:sldId id="331" r:id="rId25"/>
    <p:sldId id="330" r:id="rId26"/>
    <p:sldId id="29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3" d="100"/>
          <a:sy n="113" d="100"/>
        </p:scale>
        <p:origin x="5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CB05C3-466E-4345-AC3B-4D0141478115}"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26CB62AE-664A-49C3-845C-FDE6532E1A93}">
      <dgm:prSet/>
      <dgm:spPr/>
      <dgm:t>
        <a:bodyPr/>
        <a:lstStyle/>
        <a:p>
          <a:r>
            <a:rPr lang="en-US" dirty="0">
              <a:latin typeface="Times New Roman" panose="02020603050405020304" pitchFamily="18" charset="0"/>
              <a:cs typeface="Times New Roman" panose="02020603050405020304" pitchFamily="18" charset="0"/>
            </a:rPr>
            <a:t>4.1 Domain Name System (DNS)</a:t>
          </a:r>
        </a:p>
      </dgm:t>
    </dgm:pt>
    <dgm:pt modelId="{759814AC-ECD8-4313-91AC-8EA34012C9A2}" type="parTrans" cxnId="{6FD866A9-0F56-448B-9FDD-EE49B82456E4}">
      <dgm:prSet/>
      <dgm:spPr/>
      <dgm:t>
        <a:bodyPr/>
        <a:lstStyle/>
        <a:p>
          <a:endParaRPr lang="en-US"/>
        </a:p>
      </dgm:t>
    </dgm:pt>
    <dgm:pt modelId="{3AD9D831-A4AF-45EA-AE27-5E02DDC85020}" type="sibTrans" cxnId="{6FD866A9-0F56-448B-9FDD-EE49B82456E4}">
      <dgm:prSet/>
      <dgm:spPr/>
      <dgm:t>
        <a:bodyPr/>
        <a:lstStyle/>
        <a:p>
          <a:endParaRPr lang="en-US"/>
        </a:p>
      </dgm:t>
    </dgm:pt>
    <dgm:pt modelId="{FBC735C5-E23B-844D-9C10-F2E81D6B1807}">
      <dgm:prSet/>
      <dgm:spPr/>
      <dgm:t>
        <a:bodyPr/>
        <a:lstStyle/>
        <a:p>
          <a:r>
            <a:rPr lang="en-US" dirty="0">
              <a:latin typeface="Times New Roman" panose="02020603050405020304" pitchFamily="18" charset="0"/>
              <a:cs typeface="Times New Roman" panose="02020603050405020304" pitchFamily="18" charset="0"/>
            </a:rPr>
            <a:t>4.2 Dynamic Host Configuration Protocol (DHCP)</a:t>
          </a:r>
        </a:p>
      </dgm:t>
    </dgm:pt>
    <dgm:pt modelId="{AD49F68F-12BC-6B43-B323-BDAA0FFB03DE}" type="parTrans" cxnId="{96F5592A-59BC-DB43-818A-B93B1A3C5252}">
      <dgm:prSet/>
      <dgm:spPr/>
      <dgm:t>
        <a:bodyPr/>
        <a:lstStyle/>
        <a:p>
          <a:endParaRPr lang="en-GB"/>
        </a:p>
      </dgm:t>
    </dgm:pt>
    <dgm:pt modelId="{53A15B8B-3082-0240-9DFF-1EA130FCF395}" type="sibTrans" cxnId="{96F5592A-59BC-DB43-818A-B93B1A3C5252}">
      <dgm:prSet/>
      <dgm:spPr/>
      <dgm:t>
        <a:bodyPr/>
        <a:lstStyle/>
        <a:p>
          <a:endParaRPr lang="en-GB"/>
        </a:p>
      </dgm:t>
    </dgm:pt>
    <dgm:pt modelId="{3D6E8C88-D404-ED45-AD94-AD05B7ABDC3F}">
      <dgm:prSet/>
      <dgm:spPr/>
      <dgm:t>
        <a:bodyPr/>
        <a:lstStyle/>
        <a:p>
          <a:r>
            <a:rPr lang="en-US" dirty="0">
              <a:latin typeface="Times New Roman" panose="02020603050405020304" pitchFamily="18" charset="0"/>
              <a:cs typeface="Times New Roman" panose="02020603050405020304" pitchFamily="18" charset="0"/>
            </a:rPr>
            <a:t>4.3 Simple Mail Transfer Protocol (SMTP)</a:t>
          </a:r>
        </a:p>
      </dgm:t>
    </dgm:pt>
    <dgm:pt modelId="{F75550B8-DF15-0644-8924-930D15CA6601}" type="parTrans" cxnId="{F8F67FCB-9298-5E44-B2BE-6D95C8798714}">
      <dgm:prSet/>
      <dgm:spPr/>
      <dgm:t>
        <a:bodyPr/>
        <a:lstStyle/>
        <a:p>
          <a:endParaRPr lang="en-GB"/>
        </a:p>
      </dgm:t>
    </dgm:pt>
    <dgm:pt modelId="{04287AB8-F703-8445-9FFB-BFA86CE08333}" type="sibTrans" cxnId="{F8F67FCB-9298-5E44-B2BE-6D95C8798714}">
      <dgm:prSet/>
      <dgm:spPr/>
      <dgm:t>
        <a:bodyPr/>
        <a:lstStyle/>
        <a:p>
          <a:endParaRPr lang="en-GB"/>
        </a:p>
      </dgm:t>
    </dgm:pt>
    <dgm:pt modelId="{D842FBD6-08D4-9146-BBA2-0D4C76E6A119}">
      <dgm:prSet/>
      <dgm:spPr/>
      <dgm:t>
        <a:bodyPr/>
        <a:lstStyle/>
        <a:p>
          <a:r>
            <a:rPr lang="en-US" dirty="0">
              <a:latin typeface="Times New Roman" panose="02020603050405020304" pitchFamily="18" charset="0"/>
              <a:cs typeface="Times New Roman" panose="02020603050405020304" pitchFamily="18" charset="0"/>
            </a:rPr>
            <a:t>4.4 File Transfer Protocol (FTP)</a:t>
          </a:r>
        </a:p>
      </dgm:t>
    </dgm:pt>
    <dgm:pt modelId="{23BAD76D-12C8-794E-98E9-688C412144F7}" type="parTrans" cxnId="{4EC3D4A2-05D8-794B-AA54-404FDBF836A7}">
      <dgm:prSet/>
      <dgm:spPr/>
      <dgm:t>
        <a:bodyPr/>
        <a:lstStyle/>
        <a:p>
          <a:endParaRPr lang="en-GB"/>
        </a:p>
      </dgm:t>
    </dgm:pt>
    <dgm:pt modelId="{F7A95595-51D4-2142-95DE-A16A8074E6C7}" type="sibTrans" cxnId="{4EC3D4A2-05D8-794B-AA54-404FDBF836A7}">
      <dgm:prSet/>
      <dgm:spPr/>
      <dgm:t>
        <a:bodyPr/>
        <a:lstStyle/>
        <a:p>
          <a:endParaRPr lang="en-GB"/>
        </a:p>
      </dgm:t>
    </dgm:pt>
    <dgm:pt modelId="{D4076B9F-920E-B245-9A84-432E27178892}">
      <dgm:prSet/>
      <dgm:spPr/>
      <dgm:t>
        <a:bodyPr/>
        <a:lstStyle/>
        <a:p>
          <a:r>
            <a:rPr lang="en-US" dirty="0">
              <a:latin typeface="Times New Roman" panose="02020603050405020304" pitchFamily="18" charset="0"/>
              <a:cs typeface="Times New Roman" panose="02020603050405020304" pitchFamily="18" charset="0"/>
            </a:rPr>
            <a:t>4.5 Secure Shell (SSH)</a:t>
          </a:r>
        </a:p>
      </dgm:t>
    </dgm:pt>
    <dgm:pt modelId="{7DB8EE1C-CF06-4C4B-8D8A-60C93074512B}" type="parTrans" cxnId="{ADBE7180-1045-3A47-80DB-70150F5472AA}">
      <dgm:prSet/>
      <dgm:spPr/>
      <dgm:t>
        <a:bodyPr/>
        <a:lstStyle/>
        <a:p>
          <a:endParaRPr lang="en-GB"/>
        </a:p>
      </dgm:t>
    </dgm:pt>
    <dgm:pt modelId="{F3F788EF-8E9D-D44E-BBE0-B1A3E47E2791}" type="sibTrans" cxnId="{ADBE7180-1045-3A47-80DB-70150F5472AA}">
      <dgm:prSet/>
      <dgm:spPr/>
      <dgm:t>
        <a:bodyPr/>
        <a:lstStyle/>
        <a:p>
          <a:endParaRPr lang="en-GB"/>
        </a:p>
      </dgm:t>
    </dgm:pt>
    <dgm:pt modelId="{4646BE1F-FD95-F446-9497-05D6AAC7C628}" type="pres">
      <dgm:prSet presAssocID="{D5CB05C3-466E-4345-AC3B-4D0141478115}" presName="linear" presStyleCnt="0">
        <dgm:presLayoutVars>
          <dgm:animLvl val="lvl"/>
          <dgm:resizeHandles val="exact"/>
        </dgm:presLayoutVars>
      </dgm:prSet>
      <dgm:spPr/>
    </dgm:pt>
    <dgm:pt modelId="{4C32CA31-0C20-5C40-8E8E-D1AD4B84C9E0}" type="pres">
      <dgm:prSet presAssocID="{26CB62AE-664A-49C3-845C-FDE6532E1A93}" presName="parentText" presStyleLbl="node1" presStyleIdx="0" presStyleCnt="5">
        <dgm:presLayoutVars>
          <dgm:chMax val="0"/>
          <dgm:bulletEnabled val="1"/>
        </dgm:presLayoutVars>
      </dgm:prSet>
      <dgm:spPr/>
    </dgm:pt>
    <dgm:pt modelId="{A1028670-2440-4E47-AD10-9104EE5C6119}" type="pres">
      <dgm:prSet presAssocID="{3AD9D831-A4AF-45EA-AE27-5E02DDC85020}" presName="spacer" presStyleCnt="0"/>
      <dgm:spPr/>
    </dgm:pt>
    <dgm:pt modelId="{9F1066E6-1A25-FA46-8D7A-8A08156E090C}" type="pres">
      <dgm:prSet presAssocID="{FBC735C5-E23B-844D-9C10-F2E81D6B1807}" presName="parentText" presStyleLbl="node1" presStyleIdx="1" presStyleCnt="5">
        <dgm:presLayoutVars>
          <dgm:chMax val="0"/>
          <dgm:bulletEnabled val="1"/>
        </dgm:presLayoutVars>
      </dgm:prSet>
      <dgm:spPr/>
    </dgm:pt>
    <dgm:pt modelId="{8FE4CCA4-BF10-6440-A0F9-37AA4F8F4AE0}" type="pres">
      <dgm:prSet presAssocID="{53A15B8B-3082-0240-9DFF-1EA130FCF395}" presName="spacer" presStyleCnt="0"/>
      <dgm:spPr/>
    </dgm:pt>
    <dgm:pt modelId="{E22A251E-F6FD-0D42-91F1-4E3638F2DCBA}" type="pres">
      <dgm:prSet presAssocID="{3D6E8C88-D404-ED45-AD94-AD05B7ABDC3F}" presName="parentText" presStyleLbl="node1" presStyleIdx="2" presStyleCnt="5">
        <dgm:presLayoutVars>
          <dgm:chMax val="0"/>
          <dgm:bulletEnabled val="1"/>
        </dgm:presLayoutVars>
      </dgm:prSet>
      <dgm:spPr/>
    </dgm:pt>
    <dgm:pt modelId="{3B8AE258-DD8C-A749-AC83-E25470729212}" type="pres">
      <dgm:prSet presAssocID="{04287AB8-F703-8445-9FFB-BFA86CE08333}" presName="spacer" presStyleCnt="0"/>
      <dgm:spPr/>
    </dgm:pt>
    <dgm:pt modelId="{33486C8B-B016-F540-87D4-EABACCBD44A1}" type="pres">
      <dgm:prSet presAssocID="{D842FBD6-08D4-9146-BBA2-0D4C76E6A119}" presName="parentText" presStyleLbl="node1" presStyleIdx="3" presStyleCnt="5">
        <dgm:presLayoutVars>
          <dgm:chMax val="0"/>
          <dgm:bulletEnabled val="1"/>
        </dgm:presLayoutVars>
      </dgm:prSet>
      <dgm:spPr/>
    </dgm:pt>
    <dgm:pt modelId="{913A15DB-85AC-524C-B150-9552DCA7AC0B}" type="pres">
      <dgm:prSet presAssocID="{F7A95595-51D4-2142-95DE-A16A8074E6C7}" presName="spacer" presStyleCnt="0"/>
      <dgm:spPr/>
    </dgm:pt>
    <dgm:pt modelId="{D7147EFC-C72B-BE43-941C-C2C45CE5C4F7}" type="pres">
      <dgm:prSet presAssocID="{D4076B9F-920E-B245-9A84-432E27178892}" presName="parentText" presStyleLbl="node1" presStyleIdx="4" presStyleCnt="5">
        <dgm:presLayoutVars>
          <dgm:chMax val="0"/>
          <dgm:bulletEnabled val="1"/>
        </dgm:presLayoutVars>
      </dgm:prSet>
      <dgm:spPr/>
    </dgm:pt>
  </dgm:ptLst>
  <dgm:cxnLst>
    <dgm:cxn modelId="{87BA9A29-4760-8A44-9B67-C89DC31A82B1}" type="presOf" srcId="{3D6E8C88-D404-ED45-AD94-AD05B7ABDC3F}" destId="{E22A251E-F6FD-0D42-91F1-4E3638F2DCBA}" srcOrd="0" destOrd="0" presId="urn:microsoft.com/office/officeart/2005/8/layout/vList2"/>
    <dgm:cxn modelId="{96F5592A-59BC-DB43-818A-B93B1A3C5252}" srcId="{D5CB05C3-466E-4345-AC3B-4D0141478115}" destId="{FBC735C5-E23B-844D-9C10-F2E81D6B1807}" srcOrd="1" destOrd="0" parTransId="{AD49F68F-12BC-6B43-B323-BDAA0FFB03DE}" sibTransId="{53A15B8B-3082-0240-9DFF-1EA130FCF395}"/>
    <dgm:cxn modelId="{A11F9D2B-F143-3449-AEAC-B504737DEED8}" type="presOf" srcId="{D4076B9F-920E-B245-9A84-432E27178892}" destId="{D7147EFC-C72B-BE43-941C-C2C45CE5C4F7}" srcOrd="0" destOrd="0" presId="urn:microsoft.com/office/officeart/2005/8/layout/vList2"/>
    <dgm:cxn modelId="{51FA2138-B60D-574A-9F91-05C11CB10728}" type="presOf" srcId="{26CB62AE-664A-49C3-845C-FDE6532E1A93}" destId="{4C32CA31-0C20-5C40-8E8E-D1AD4B84C9E0}" srcOrd="0" destOrd="0" presId="urn:microsoft.com/office/officeart/2005/8/layout/vList2"/>
    <dgm:cxn modelId="{ADBE7180-1045-3A47-80DB-70150F5472AA}" srcId="{D5CB05C3-466E-4345-AC3B-4D0141478115}" destId="{D4076B9F-920E-B245-9A84-432E27178892}" srcOrd="4" destOrd="0" parTransId="{7DB8EE1C-CF06-4C4B-8D8A-60C93074512B}" sibTransId="{F3F788EF-8E9D-D44E-BBE0-B1A3E47E2791}"/>
    <dgm:cxn modelId="{4EC3D4A2-05D8-794B-AA54-404FDBF836A7}" srcId="{D5CB05C3-466E-4345-AC3B-4D0141478115}" destId="{D842FBD6-08D4-9146-BBA2-0D4C76E6A119}" srcOrd="3" destOrd="0" parTransId="{23BAD76D-12C8-794E-98E9-688C412144F7}" sibTransId="{F7A95595-51D4-2142-95DE-A16A8074E6C7}"/>
    <dgm:cxn modelId="{6FD866A9-0F56-448B-9FDD-EE49B82456E4}" srcId="{D5CB05C3-466E-4345-AC3B-4D0141478115}" destId="{26CB62AE-664A-49C3-845C-FDE6532E1A93}" srcOrd="0" destOrd="0" parTransId="{759814AC-ECD8-4313-91AC-8EA34012C9A2}" sibTransId="{3AD9D831-A4AF-45EA-AE27-5E02DDC85020}"/>
    <dgm:cxn modelId="{E09654B6-35D2-654C-A6DF-4A21B1B011E8}" type="presOf" srcId="{D842FBD6-08D4-9146-BBA2-0D4C76E6A119}" destId="{33486C8B-B016-F540-87D4-EABACCBD44A1}" srcOrd="0" destOrd="0" presId="urn:microsoft.com/office/officeart/2005/8/layout/vList2"/>
    <dgm:cxn modelId="{F8F67FCB-9298-5E44-B2BE-6D95C8798714}" srcId="{D5CB05C3-466E-4345-AC3B-4D0141478115}" destId="{3D6E8C88-D404-ED45-AD94-AD05B7ABDC3F}" srcOrd="2" destOrd="0" parTransId="{F75550B8-DF15-0644-8924-930D15CA6601}" sibTransId="{04287AB8-F703-8445-9FFB-BFA86CE08333}"/>
    <dgm:cxn modelId="{8D34C5CC-C8A3-3044-B1BE-42BFE82C7BA2}" type="presOf" srcId="{FBC735C5-E23B-844D-9C10-F2E81D6B1807}" destId="{9F1066E6-1A25-FA46-8D7A-8A08156E090C}" srcOrd="0" destOrd="0" presId="urn:microsoft.com/office/officeart/2005/8/layout/vList2"/>
    <dgm:cxn modelId="{001171DF-1CA2-5E42-AAD9-23BC32B2D761}" type="presOf" srcId="{D5CB05C3-466E-4345-AC3B-4D0141478115}" destId="{4646BE1F-FD95-F446-9497-05D6AAC7C628}" srcOrd="0" destOrd="0" presId="urn:microsoft.com/office/officeart/2005/8/layout/vList2"/>
    <dgm:cxn modelId="{8676C499-BCB9-0241-AB93-1FE0A05DEB66}" type="presParOf" srcId="{4646BE1F-FD95-F446-9497-05D6AAC7C628}" destId="{4C32CA31-0C20-5C40-8E8E-D1AD4B84C9E0}" srcOrd="0" destOrd="0" presId="urn:microsoft.com/office/officeart/2005/8/layout/vList2"/>
    <dgm:cxn modelId="{C5C4F297-89A6-454B-9499-FC16A7F1214E}" type="presParOf" srcId="{4646BE1F-FD95-F446-9497-05D6AAC7C628}" destId="{A1028670-2440-4E47-AD10-9104EE5C6119}" srcOrd="1" destOrd="0" presId="urn:microsoft.com/office/officeart/2005/8/layout/vList2"/>
    <dgm:cxn modelId="{8947E741-E289-254F-A610-282F4C82882F}" type="presParOf" srcId="{4646BE1F-FD95-F446-9497-05D6AAC7C628}" destId="{9F1066E6-1A25-FA46-8D7A-8A08156E090C}" srcOrd="2" destOrd="0" presId="urn:microsoft.com/office/officeart/2005/8/layout/vList2"/>
    <dgm:cxn modelId="{D30B74B6-F224-C144-B321-80C83C3AB4C6}" type="presParOf" srcId="{4646BE1F-FD95-F446-9497-05D6AAC7C628}" destId="{8FE4CCA4-BF10-6440-A0F9-37AA4F8F4AE0}" srcOrd="3" destOrd="0" presId="urn:microsoft.com/office/officeart/2005/8/layout/vList2"/>
    <dgm:cxn modelId="{29DE91A8-A8DD-3841-99FD-BAD117082F4D}" type="presParOf" srcId="{4646BE1F-FD95-F446-9497-05D6AAC7C628}" destId="{E22A251E-F6FD-0D42-91F1-4E3638F2DCBA}" srcOrd="4" destOrd="0" presId="urn:microsoft.com/office/officeart/2005/8/layout/vList2"/>
    <dgm:cxn modelId="{D3F132D5-DD92-CD4B-AF50-7AE819D9A258}" type="presParOf" srcId="{4646BE1F-FD95-F446-9497-05D6AAC7C628}" destId="{3B8AE258-DD8C-A749-AC83-E25470729212}" srcOrd="5" destOrd="0" presId="urn:microsoft.com/office/officeart/2005/8/layout/vList2"/>
    <dgm:cxn modelId="{EAFD06D8-DC03-1445-AA9B-5C30DCBF1F77}" type="presParOf" srcId="{4646BE1F-FD95-F446-9497-05D6AAC7C628}" destId="{33486C8B-B016-F540-87D4-EABACCBD44A1}" srcOrd="6" destOrd="0" presId="urn:microsoft.com/office/officeart/2005/8/layout/vList2"/>
    <dgm:cxn modelId="{F742A883-6960-5343-AE7C-08BB87661F6A}" type="presParOf" srcId="{4646BE1F-FD95-F446-9497-05D6AAC7C628}" destId="{913A15DB-85AC-524C-B150-9552DCA7AC0B}" srcOrd="7" destOrd="0" presId="urn:microsoft.com/office/officeart/2005/8/layout/vList2"/>
    <dgm:cxn modelId="{86065B0B-7AF5-2947-A4A6-D8D1919D1AB2}" type="presParOf" srcId="{4646BE1F-FD95-F446-9497-05D6AAC7C628}" destId="{D7147EFC-C72B-BE43-941C-C2C45CE5C4F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32CA31-0C20-5C40-8E8E-D1AD4B84C9E0}">
      <dsp:nvSpPr>
        <dsp:cNvPr id="0" name=""/>
        <dsp:cNvSpPr/>
      </dsp:nvSpPr>
      <dsp:spPr>
        <a:xfrm>
          <a:off x="0" y="902951"/>
          <a:ext cx="6545199" cy="547559"/>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4.1 Domain Name System (DNS)</a:t>
          </a:r>
        </a:p>
      </dsp:txBody>
      <dsp:txXfrm>
        <a:off x="26730" y="929681"/>
        <a:ext cx="6491739" cy="494099"/>
      </dsp:txXfrm>
    </dsp:sp>
    <dsp:sp modelId="{9F1066E6-1A25-FA46-8D7A-8A08156E090C}">
      <dsp:nvSpPr>
        <dsp:cNvPr id="0" name=""/>
        <dsp:cNvSpPr/>
      </dsp:nvSpPr>
      <dsp:spPr>
        <a:xfrm>
          <a:off x="0" y="1519631"/>
          <a:ext cx="6545199" cy="547559"/>
        </a:xfrm>
        <a:prstGeom prst="roundRect">
          <a:avLst/>
        </a:prstGeom>
        <a:gradFill rotWithShape="0">
          <a:gsLst>
            <a:gs pos="0">
              <a:schemeClr val="accent2">
                <a:hueOff val="290162"/>
                <a:satOff val="-2586"/>
                <a:lumOff val="-539"/>
                <a:alphaOff val="0"/>
                <a:tint val="96000"/>
                <a:lumMod val="102000"/>
              </a:schemeClr>
            </a:gs>
            <a:gs pos="100000">
              <a:schemeClr val="accent2">
                <a:hueOff val="290162"/>
                <a:satOff val="-2586"/>
                <a:lumOff val="-539"/>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4.2 Dynamic Host Configuration Protocol (DHCP)</a:t>
          </a:r>
        </a:p>
      </dsp:txBody>
      <dsp:txXfrm>
        <a:off x="26730" y="1546361"/>
        <a:ext cx="6491739" cy="494099"/>
      </dsp:txXfrm>
    </dsp:sp>
    <dsp:sp modelId="{E22A251E-F6FD-0D42-91F1-4E3638F2DCBA}">
      <dsp:nvSpPr>
        <dsp:cNvPr id="0" name=""/>
        <dsp:cNvSpPr/>
      </dsp:nvSpPr>
      <dsp:spPr>
        <a:xfrm>
          <a:off x="0" y="2136311"/>
          <a:ext cx="6545199" cy="547559"/>
        </a:xfrm>
        <a:prstGeom prst="roundRect">
          <a:avLst/>
        </a:prstGeom>
        <a:gradFill rotWithShape="0">
          <a:gsLst>
            <a:gs pos="0">
              <a:schemeClr val="accent2">
                <a:hueOff val="580323"/>
                <a:satOff val="-5172"/>
                <a:lumOff val="-1078"/>
                <a:alphaOff val="0"/>
                <a:tint val="96000"/>
                <a:lumMod val="102000"/>
              </a:schemeClr>
            </a:gs>
            <a:gs pos="100000">
              <a:schemeClr val="accent2">
                <a:hueOff val="580323"/>
                <a:satOff val="-5172"/>
                <a:lumOff val="-1078"/>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4.3 Simple Mail Transfer Protocol (SMTP)</a:t>
          </a:r>
        </a:p>
      </dsp:txBody>
      <dsp:txXfrm>
        <a:off x="26730" y="2163041"/>
        <a:ext cx="6491739" cy="494099"/>
      </dsp:txXfrm>
    </dsp:sp>
    <dsp:sp modelId="{33486C8B-B016-F540-87D4-EABACCBD44A1}">
      <dsp:nvSpPr>
        <dsp:cNvPr id="0" name=""/>
        <dsp:cNvSpPr/>
      </dsp:nvSpPr>
      <dsp:spPr>
        <a:xfrm>
          <a:off x="0" y="2752991"/>
          <a:ext cx="6545199" cy="547559"/>
        </a:xfrm>
        <a:prstGeom prst="roundRect">
          <a:avLst/>
        </a:prstGeom>
        <a:gradFill rotWithShape="0">
          <a:gsLst>
            <a:gs pos="0">
              <a:schemeClr val="accent2">
                <a:hueOff val="870485"/>
                <a:satOff val="-7757"/>
                <a:lumOff val="-1618"/>
                <a:alphaOff val="0"/>
                <a:tint val="96000"/>
                <a:lumMod val="102000"/>
              </a:schemeClr>
            </a:gs>
            <a:gs pos="100000">
              <a:schemeClr val="accent2">
                <a:hueOff val="870485"/>
                <a:satOff val="-7757"/>
                <a:lumOff val="-1618"/>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4.4 File Transfer Protocol (FTP)</a:t>
          </a:r>
        </a:p>
      </dsp:txBody>
      <dsp:txXfrm>
        <a:off x="26730" y="2779721"/>
        <a:ext cx="6491739" cy="494099"/>
      </dsp:txXfrm>
    </dsp:sp>
    <dsp:sp modelId="{D7147EFC-C72B-BE43-941C-C2C45CE5C4F7}">
      <dsp:nvSpPr>
        <dsp:cNvPr id="0" name=""/>
        <dsp:cNvSpPr/>
      </dsp:nvSpPr>
      <dsp:spPr>
        <a:xfrm>
          <a:off x="0" y="3369671"/>
          <a:ext cx="6545199" cy="547559"/>
        </a:xfrm>
        <a:prstGeom prst="roundRect">
          <a:avLst/>
        </a:prstGeom>
        <a:gradFill rotWithShape="0">
          <a:gsLst>
            <a:gs pos="0">
              <a:schemeClr val="accent2">
                <a:hueOff val="1160647"/>
                <a:satOff val="-10343"/>
                <a:lumOff val="-2157"/>
                <a:alphaOff val="0"/>
                <a:tint val="96000"/>
                <a:lumMod val="102000"/>
              </a:schemeClr>
            </a:gs>
            <a:gs pos="100000">
              <a:schemeClr val="accent2">
                <a:hueOff val="1160647"/>
                <a:satOff val="-10343"/>
                <a:lumOff val="-2157"/>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4.5 Secure Shell (SSH)</a:t>
          </a:r>
        </a:p>
      </dsp:txBody>
      <dsp:txXfrm>
        <a:off x="26730" y="3396401"/>
        <a:ext cx="6491739" cy="4940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76054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417742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199709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4016305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357906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287090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23205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3329707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068551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961415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D3E9CE-90F5-4D90-8FAF-2E43CD7D1228}"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4045244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941051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D3E9CE-90F5-4D90-8FAF-2E43CD7D1228}" type="datetimeFigureOut">
              <a:rPr lang="en-US" smtClean="0"/>
              <a:t>5/23/24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327821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D3E9CE-90F5-4D90-8FAF-2E43CD7D1228}" type="datetimeFigureOut">
              <a:rPr lang="en-US" smtClean="0"/>
              <a:t>5/23/24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36475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D3E9CE-90F5-4D90-8FAF-2E43CD7D1228}" type="datetimeFigureOut">
              <a:rPr lang="en-US" smtClean="0"/>
              <a:t>5/23/24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2125768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476620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D3E9CE-90F5-4D90-8FAF-2E43CD7D1228}"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D7850F-E1CA-4C80-B9C6-05B9575DE342}" type="slidenum">
              <a:rPr lang="en-US" smtClean="0"/>
              <a:t>‹#›</a:t>
            </a:fld>
            <a:endParaRPr lang="en-US"/>
          </a:p>
        </p:txBody>
      </p:sp>
    </p:spTree>
    <p:extLst>
      <p:ext uri="{BB962C8B-B14F-4D97-AF65-F5344CB8AC3E}">
        <p14:creationId xmlns:p14="http://schemas.microsoft.com/office/powerpoint/2010/main" val="102113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D3E9CE-90F5-4D90-8FAF-2E43CD7D1228}" type="datetimeFigureOut">
              <a:rPr lang="en-US" smtClean="0"/>
              <a:t>5/23/24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D7850F-E1CA-4C80-B9C6-05B9575DE342}" type="slidenum">
              <a:rPr lang="en-US" smtClean="0"/>
              <a:t>‹#›</a:t>
            </a:fld>
            <a:endParaRPr lang="en-US"/>
          </a:p>
        </p:txBody>
      </p:sp>
    </p:spTree>
    <p:extLst>
      <p:ext uri="{BB962C8B-B14F-4D97-AF65-F5344CB8AC3E}">
        <p14:creationId xmlns:p14="http://schemas.microsoft.com/office/powerpoint/2010/main" val="157791231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www.example.com/"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example.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4419" y="1216544"/>
            <a:ext cx="4963162" cy="1138727"/>
          </a:xfrm>
        </p:spPr>
      </p:pic>
      <p:sp>
        <p:nvSpPr>
          <p:cNvPr id="2" name="Content Placeholder 2">
            <a:extLst>
              <a:ext uri="{FF2B5EF4-FFF2-40B4-BE49-F238E27FC236}">
                <a16:creationId xmlns:a16="http://schemas.microsoft.com/office/drawing/2014/main" id="{EB8785F2-76B6-AC5F-7D64-6C56CE1DAA4A}"/>
              </a:ext>
            </a:extLst>
          </p:cNvPr>
          <p:cNvSpPr txBox="1">
            <a:spLocks/>
          </p:cNvSpPr>
          <p:nvPr/>
        </p:nvSpPr>
        <p:spPr>
          <a:xfrm>
            <a:off x="1667508" y="2147455"/>
            <a:ext cx="8856984" cy="40870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5400" dirty="0">
                <a:latin typeface="Times New Roman" panose="02020603050405020304" pitchFamily="18" charset="0"/>
                <a:cs typeface="Times New Roman" panose="02020603050405020304" pitchFamily="18" charset="0"/>
              </a:rPr>
              <a:t>                                        </a:t>
            </a:r>
            <a:r>
              <a:rPr lang="en-GB" sz="5400" b="1" dirty="0">
                <a:solidFill>
                  <a:schemeClr val="tx2"/>
                </a:solidFill>
                <a:latin typeface="Times New Roman" panose="02020603050405020304" pitchFamily="18" charset="0"/>
                <a:cs typeface="Times New Roman" panose="02020603050405020304" pitchFamily="18" charset="0"/>
              </a:rPr>
              <a:t>Network &amp; System Administration</a:t>
            </a:r>
          </a:p>
          <a:p>
            <a:pPr marL="0" indent="0" algn="ctr">
              <a:buFont typeface="Arial" panose="020B0604020202020204" pitchFamily="34" charset="0"/>
              <a:buNone/>
            </a:pPr>
            <a:endParaRPr lang="en-GB" sz="5400"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r>
              <a:rPr lang="en-US" sz="3600" dirty="0">
                <a:latin typeface="Times New Roman" panose="02020603050405020304" pitchFamily="18" charset="0"/>
                <a:cs typeface="Times New Roman" panose="02020603050405020304" pitchFamily="18" charset="0"/>
              </a:rPr>
              <a:t>Network Services and Protocols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630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1366DE-34F1-ED4D-BCAF-EC3CA50A4CB3}"/>
              </a:ext>
            </a:extLst>
          </p:cNvPr>
          <p:cNvSpPr txBox="1"/>
          <p:nvPr/>
        </p:nvSpPr>
        <p:spPr>
          <a:xfrm>
            <a:off x="1713456" y="1538001"/>
            <a:ext cx="9485523" cy="3781997"/>
          </a:xfrm>
          <a:prstGeom prst="rect">
            <a:avLst/>
          </a:prstGeom>
          <a:noFill/>
        </p:spPr>
        <p:txBody>
          <a:bodyPr wrap="square" rtlCol="0">
            <a:spAutoFit/>
          </a:bodyPr>
          <a:lstStyle/>
          <a:p>
            <a:pPr>
              <a:lnSpc>
                <a:spcPct val="150000"/>
              </a:lnSpc>
            </a:pPr>
            <a:r>
              <a:rPr lang="en-GB" dirty="0">
                <a:latin typeface="Times New Roman" panose="02020603050405020304" pitchFamily="18" charset="0"/>
                <a:cs typeface="Times New Roman" panose="02020603050405020304" pitchFamily="18" charset="0"/>
              </a:rPr>
              <a:t>A DHCP server is a type of network server that gives IP addresses, default gateways, and other network settings to client devices automatically. In order to reply to client broadcast inquiries, it uses the standard protocol known as Dynamic Host Configuration Protocol, or DHCP.</a:t>
            </a:r>
          </a:p>
          <a:p>
            <a:pPr>
              <a:lnSpc>
                <a:spcPct val="150000"/>
              </a:lnSpc>
            </a:pPr>
            <a:endParaRPr lang="en-GB" dirty="0">
              <a:latin typeface="Times New Roman" panose="02020603050405020304" pitchFamily="18" charset="0"/>
              <a:cs typeface="Times New Roman" panose="02020603050405020304" pitchFamily="18" charset="0"/>
            </a:endParaRPr>
          </a:p>
          <a:p>
            <a:pPr>
              <a:lnSpc>
                <a:spcPct val="150000"/>
              </a:lnSpc>
            </a:pPr>
            <a:r>
              <a:rPr lang="en-GB" dirty="0">
                <a:latin typeface="Times New Roman" panose="02020603050405020304" pitchFamily="18" charset="0"/>
                <a:cs typeface="Times New Roman" panose="02020603050405020304" pitchFamily="18" charset="0"/>
              </a:rPr>
              <a:t>The necessary network parameters are automatically sent by a DHCP server to clients so they can connect to the network and interact correctly. Without it, each new client joining the network must be manually configured by the network administrator, which can be laborious, particularly in big networks. Every client is typically assigned a distinct dynamic IP address by DHCP servers, and this IP address changes after the client's lease expires.</a:t>
            </a:r>
          </a:p>
        </p:txBody>
      </p:sp>
      <p:sp>
        <p:nvSpPr>
          <p:cNvPr id="3" name="TextBox 2">
            <a:extLst>
              <a:ext uri="{FF2B5EF4-FFF2-40B4-BE49-F238E27FC236}">
                <a16:creationId xmlns:a16="http://schemas.microsoft.com/office/drawing/2014/main" id="{508E5DA3-6401-AF42-9509-6F62855CC60F}"/>
              </a:ext>
            </a:extLst>
          </p:cNvPr>
          <p:cNvSpPr txBox="1"/>
          <p:nvPr/>
        </p:nvSpPr>
        <p:spPr>
          <a:xfrm>
            <a:off x="1568067" y="900854"/>
            <a:ext cx="6268597" cy="369332"/>
          </a:xfrm>
          <a:prstGeom prst="rect">
            <a:avLst/>
          </a:prstGeom>
          <a:noFill/>
        </p:spPr>
        <p:txBody>
          <a:bodyPr wrap="square" rtlCol="0">
            <a:spAutoFit/>
          </a:bodyPr>
          <a:lstStyle/>
          <a:p>
            <a:r>
              <a:rPr lang="en-CH" b="1" dirty="0">
                <a:latin typeface="Times New Roman" panose="02020603050405020304" pitchFamily="18" charset="0"/>
                <a:cs typeface="Times New Roman" panose="02020603050405020304" pitchFamily="18" charset="0"/>
              </a:rPr>
              <a:t>What is an DHCP? </a:t>
            </a:r>
          </a:p>
        </p:txBody>
      </p:sp>
    </p:spTree>
    <p:extLst>
      <p:ext uri="{BB962C8B-B14F-4D97-AF65-F5344CB8AC3E}">
        <p14:creationId xmlns:p14="http://schemas.microsoft.com/office/powerpoint/2010/main" val="3895075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1366DE-34F1-ED4D-BCAF-EC3CA50A4CB3}"/>
              </a:ext>
            </a:extLst>
          </p:cNvPr>
          <p:cNvSpPr txBox="1"/>
          <p:nvPr/>
        </p:nvSpPr>
        <p:spPr>
          <a:xfrm>
            <a:off x="1620982" y="1449529"/>
            <a:ext cx="5289933" cy="4612994"/>
          </a:xfrm>
          <a:prstGeom prst="rect">
            <a:avLst/>
          </a:prstGeom>
          <a:noFill/>
        </p:spPr>
        <p:txBody>
          <a:bodyPr wrap="square" rtlCol="0">
            <a:spAutoFit/>
          </a:bodyPr>
          <a:lstStyle/>
          <a:p>
            <a:pPr>
              <a:lnSpc>
                <a:spcPct val="150000"/>
              </a:lnSpc>
            </a:pPr>
            <a:r>
              <a:rPr lang="en-GB" dirty="0">
                <a:latin typeface="Times New Roman" panose="02020603050405020304" pitchFamily="18" charset="0"/>
                <a:cs typeface="Times New Roman" panose="02020603050405020304" pitchFamily="18" charset="0"/>
              </a:rPr>
              <a:t>1. Simple configuration and management of several devices within a network.</a:t>
            </a:r>
          </a:p>
          <a:p>
            <a:pPr>
              <a:lnSpc>
                <a:spcPct val="150000"/>
              </a:lnSpc>
            </a:pPr>
            <a:r>
              <a:rPr lang="en-GB" dirty="0">
                <a:latin typeface="Times New Roman" panose="02020603050405020304" pitchFamily="18" charset="0"/>
                <a:cs typeface="Times New Roman" panose="02020603050405020304" pitchFamily="18" charset="0"/>
              </a:rPr>
              <a:t>2. Appropriate IP configuration.</a:t>
            </a:r>
          </a:p>
          <a:p>
            <a:pPr lvl="1">
              <a:lnSpc>
                <a:spcPct val="150000"/>
              </a:lnSpc>
            </a:pPr>
            <a:r>
              <a:rPr lang="en-GB" dirty="0">
                <a:latin typeface="Times New Roman" panose="02020603050405020304" pitchFamily="18" charset="0"/>
                <a:cs typeface="Times New Roman" panose="02020603050405020304" pitchFamily="18" charset="0"/>
              </a:rPr>
              <a:t>IPs like "</a:t>
            </a:r>
            <a:r>
              <a:rPr lang="en-GB" dirty="0" err="1">
                <a:latin typeface="Times New Roman" panose="02020603050405020304" pitchFamily="18" charset="0"/>
                <a:cs typeface="Times New Roman" panose="02020603050405020304" pitchFamily="18" charset="0"/>
              </a:rPr>
              <a:t>xxx.xx.xxx.x</a:t>
            </a:r>
            <a:r>
              <a:rPr lang="en-GB" dirty="0">
                <a:latin typeface="Times New Roman" panose="02020603050405020304" pitchFamily="18" charset="0"/>
                <a:cs typeface="Times New Roman" panose="02020603050405020304" pitchFamily="18" charset="0"/>
              </a:rPr>
              <a:t>" are far more prone to errors when they are used.</a:t>
            </a:r>
          </a:p>
          <a:p>
            <a:pPr lvl="1">
              <a:lnSpc>
                <a:spcPct val="150000"/>
              </a:lnSpc>
            </a:pPr>
            <a:r>
              <a:rPr lang="en-GB" dirty="0">
                <a:latin typeface="Times New Roman" panose="02020603050405020304" pitchFamily="18" charset="0"/>
                <a:cs typeface="Times New Roman" panose="02020603050405020304" pitchFamily="18" charset="0"/>
              </a:rPr>
              <a:t>These kinds are exceedingly challenging to identify and eliminate. For this, DHCP is useful.</a:t>
            </a:r>
          </a:p>
          <a:p>
            <a:pPr>
              <a:lnSpc>
                <a:spcPct val="150000"/>
              </a:lnSpc>
            </a:pPr>
            <a:r>
              <a:rPr lang="en-GB" dirty="0">
                <a:latin typeface="Times New Roman" panose="02020603050405020304" pitchFamily="18" charset="0"/>
                <a:cs typeface="Times New Roman" panose="02020603050405020304" pitchFamily="18" charset="0"/>
              </a:rPr>
              <a:t>3. Reduced IP address conflict.</a:t>
            </a:r>
          </a:p>
          <a:p>
            <a:pPr lvl="1">
              <a:lnSpc>
                <a:spcPct val="150000"/>
              </a:lnSpc>
            </a:pPr>
            <a:r>
              <a:rPr lang="en-GB" dirty="0">
                <a:latin typeface="Times New Roman" panose="02020603050405020304" pitchFamily="18" charset="0"/>
                <a:cs typeface="Times New Roman" panose="02020603050405020304" pitchFamily="18" charset="0"/>
              </a:rPr>
              <a:t>By ensuring that each device has a distinct IP address, DHCP resolves the issue of conflicting IP addresses.</a:t>
            </a:r>
          </a:p>
        </p:txBody>
      </p:sp>
      <p:sp>
        <p:nvSpPr>
          <p:cNvPr id="3" name="TextBox 2">
            <a:extLst>
              <a:ext uri="{FF2B5EF4-FFF2-40B4-BE49-F238E27FC236}">
                <a16:creationId xmlns:a16="http://schemas.microsoft.com/office/drawing/2014/main" id="{508E5DA3-6401-AF42-9509-6F62855CC60F}"/>
              </a:ext>
            </a:extLst>
          </p:cNvPr>
          <p:cNvSpPr txBox="1"/>
          <p:nvPr/>
        </p:nvSpPr>
        <p:spPr>
          <a:xfrm>
            <a:off x="1620982" y="795477"/>
            <a:ext cx="5835267" cy="461665"/>
          </a:xfrm>
          <a:prstGeom prst="rect">
            <a:avLst/>
          </a:prstGeom>
          <a:noFill/>
        </p:spPr>
        <p:txBody>
          <a:bodyPr wrap="square" rtlCol="0">
            <a:spAutoFit/>
          </a:bodyPr>
          <a:lstStyle/>
          <a:p>
            <a:r>
              <a:rPr lang="en-CH" sz="2400" b="1" dirty="0">
                <a:latin typeface="Times New Roman" panose="02020603050405020304" pitchFamily="18" charset="0"/>
                <a:cs typeface="Times New Roman" panose="02020603050405020304" pitchFamily="18" charset="0"/>
              </a:rPr>
              <a:t>Ben</a:t>
            </a:r>
            <a:r>
              <a:rPr lang="en-GB" sz="2400" b="1" dirty="0">
                <a:latin typeface="Times New Roman" panose="02020603050405020304" pitchFamily="18" charset="0"/>
                <a:cs typeface="Times New Roman" panose="02020603050405020304" pitchFamily="18" charset="0"/>
              </a:rPr>
              <a:t>e</a:t>
            </a:r>
            <a:r>
              <a:rPr lang="en-CH" sz="2400" b="1" dirty="0">
                <a:latin typeface="Times New Roman" panose="02020603050405020304" pitchFamily="18" charset="0"/>
                <a:cs typeface="Times New Roman" panose="02020603050405020304" pitchFamily="18" charset="0"/>
              </a:rPr>
              <a:t>fits of DHCP </a:t>
            </a:r>
          </a:p>
        </p:txBody>
      </p:sp>
      <p:pic>
        <p:nvPicPr>
          <p:cNvPr id="8" name="Picture 7">
            <a:extLst>
              <a:ext uri="{FF2B5EF4-FFF2-40B4-BE49-F238E27FC236}">
                <a16:creationId xmlns:a16="http://schemas.microsoft.com/office/drawing/2014/main" id="{9CD6C547-5428-0E48-9530-7E71154DC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0510" y="1723080"/>
            <a:ext cx="4508694" cy="3411840"/>
          </a:xfrm>
          <a:prstGeom prst="rect">
            <a:avLst/>
          </a:prstGeom>
        </p:spPr>
      </p:pic>
    </p:spTree>
    <p:extLst>
      <p:ext uri="{BB962C8B-B14F-4D97-AF65-F5344CB8AC3E}">
        <p14:creationId xmlns:p14="http://schemas.microsoft.com/office/powerpoint/2010/main" val="2446555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Text&#10;&#10;Description automatically generated">
            <a:extLst>
              <a:ext uri="{FF2B5EF4-FFF2-40B4-BE49-F238E27FC236}">
                <a16:creationId xmlns:a16="http://schemas.microsoft.com/office/drawing/2014/main" id="{605FED39-E3BD-434D-B6E4-3E40E8C7F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7974" y="108182"/>
            <a:ext cx="1932471" cy="443378"/>
          </a:xfrm>
          <a:prstGeom prst="rect">
            <a:avLst/>
          </a:prstGeom>
        </p:spPr>
      </p:pic>
      <p:pic>
        <p:nvPicPr>
          <p:cNvPr id="4" name="Picture 3">
            <a:extLst>
              <a:ext uri="{FF2B5EF4-FFF2-40B4-BE49-F238E27FC236}">
                <a16:creationId xmlns:a16="http://schemas.microsoft.com/office/drawing/2014/main" id="{03B8A5E2-B6DC-7548-BFDD-9A9859E8E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3038" y="2175760"/>
            <a:ext cx="5305923" cy="2506479"/>
          </a:xfrm>
          <a:prstGeom prst="rect">
            <a:avLst/>
          </a:prstGeom>
        </p:spPr>
      </p:pic>
    </p:spTree>
    <p:extLst>
      <p:ext uri="{BB962C8B-B14F-4D97-AF65-F5344CB8AC3E}">
        <p14:creationId xmlns:p14="http://schemas.microsoft.com/office/powerpoint/2010/main" val="2574597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838199" y="1093788"/>
            <a:ext cx="10506455" cy="2967208"/>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pt-BR" sz="3200" b="1" dirty="0">
                <a:latin typeface="Times New Roman" panose="02020603050405020304" pitchFamily="18" charset="0"/>
                <a:ea typeface="+mj-ea"/>
                <a:cs typeface="Times New Roman" panose="02020603050405020304" pitchFamily="18" charset="0"/>
              </a:rPr>
              <a:t>4.3 Simple Mail Transfer Protocol (SMTP)</a:t>
            </a:r>
          </a:p>
        </p:txBody>
      </p:sp>
      <p:pic>
        <p:nvPicPr>
          <p:cNvPr id="2" name="Content Placeholder 4" descr="Text&#10;&#10;Description automatically generated">
            <a:extLst>
              <a:ext uri="{FF2B5EF4-FFF2-40B4-BE49-F238E27FC236}">
                <a16:creationId xmlns:a16="http://schemas.microsoft.com/office/drawing/2014/main" id="{9523A1BB-1ABB-7D30-0CFF-0C19AB899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190" y="1978545"/>
            <a:ext cx="1932471" cy="443378"/>
          </a:xfrm>
          <a:prstGeom prst="rect">
            <a:avLst/>
          </a:prstGeom>
        </p:spPr>
      </p:pic>
    </p:spTree>
    <p:extLst>
      <p:ext uri="{BB962C8B-B14F-4D97-AF65-F5344CB8AC3E}">
        <p14:creationId xmlns:p14="http://schemas.microsoft.com/office/powerpoint/2010/main" val="2742727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A92F32-0164-9148-83E9-8608A010E3A4}"/>
              </a:ext>
            </a:extLst>
          </p:cNvPr>
          <p:cNvSpPr txBox="1"/>
          <p:nvPr/>
        </p:nvSpPr>
        <p:spPr>
          <a:xfrm>
            <a:off x="1551542" y="1084707"/>
            <a:ext cx="9749928" cy="1704506"/>
          </a:xfrm>
          <a:prstGeom prst="rect">
            <a:avLst/>
          </a:prstGeom>
          <a:noFill/>
        </p:spPr>
        <p:txBody>
          <a:bodyPr wrap="square" rtlCol="0">
            <a:spAutoFit/>
          </a:bodyPr>
          <a:lstStyle/>
          <a:p>
            <a:pPr>
              <a:lnSpc>
                <a:spcPct val="150000"/>
              </a:lnSpc>
            </a:pPr>
            <a:r>
              <a:rPr lang="en-GB" dirty="0">
                <a:latin typeface="Times New Roman" panose="02020603050405020304" pitchFamily="18" charset="0"/>
                <a:cs typeface="Times New Roman" panose="02020603050405020304" pitchFamily="18" charset="0"/>
              </a:rPr>
              <a:t>One of the most useful services available on the internet right now is email. SMTP is the protocol used by most internet systems to move mail between users. POP (post office protocol) or IMAP (internet message access protocol) are used to get emails from the recipient's end, while SMTP (send mail) is a push protocol.</a:t>
            </a:r>
            <a:endParaRPr lang="en-CH"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BF41D5D-9B9F-DB45-9BC7-04DB8CD4AD6D}"/>
              </a:ext>
            </a:extLst>
          </p:cNvPr>
          <p:cNvSpPr txBox="1"/>
          <p:nvPr/>
        </p:nvSpPr>
        <p:spPr>
          <a:xfrm>
            <a:off x="1551542" y="3429000"/>
            <a:ext cx="9749928" cy="2120004"/>
          </a:xfrm>
          <a:prstGeom prst="rect">
            <a:avLst/>
          </a:prstGeom>
          <a:noFill/>
        </p:spPr>
        <p:txBody>
          <a:bodyPr wrap="square" rtlCol="0">
            <a:spAutoFit/>
          </a:bodyPr>
          <a:lstStyle/>
          <a:p>
            <a:pPr>
              <a:lnSpc>
                <a:spcPct val="150000"/>
              </a:lnSpc>
            </a:pPr>
            <a:r>
              <a:rPr lang="en-GB" dirty="0">
                <a:latin typeface="Times New Roman" panose="02020603050405020304" pitchFamily="18" charset="0"/>
                <a:cs typeface="Times New Roman" panose="02020603050405020304" pitchFamily="18" charset="0"/>
              </a:rPr>
              <a:t>An application layer protocol is SMTP. When sending email, the client establishes a TCP connection with the SMTP server and sends the message across it. The SMTP server </a:t>
            </a:r>
            <a:r>
              <a:rPr lang="en-US" dirty="0">
                <a:latin typeface="Times New Roman" panose="02020603050405020304" pitchFamily="18" charset="0"/>
                <a:cs typeface="Times New Roman" panose="02020603050405020304" pitchFamily="18" charset="0"/>
              </a:rPr>
              <a:t>is always in an active state</a:t>
            </a:r>
            <a:r>
              <a:rPr lang="en-GB" dirty="0">
                <a:latin typeface="Times New Roman" panose="02020603050405020304" pitchFamily="18" charset="0"/>
                <a:cs typeface="Times New Roman" panose="02020603050405020304" pitchFamily="18" charset="0"/>
              </a:rPr>
              <a:t>. As soon as it checks for a TCP connection from any client, the SMTP process begins a connection through port 25. Instantaneously upon establishing a successful TCP connection, the client process sends the message. </a:t>
            </a:r>
            <a:endParaRPr lang="en-CH"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848AB0F-7A8A-BD49-BFBC-0E7511E069C9}"/>
              </a:ext>
            </a:extLst>
          </p:cNvPr>
          <p:cNvSpPr txBox="1"/>
          <p:nvPr/>
        </p:nvSpPr>
        <p:spPr>
          <a:xfrm>
            <a:off x="1551542" y="483312"/>
            <a:ext cx="6081311" cy="461665"/>
          </a:xfrm>
          <a:prstGeom prst="rect">
            <a:avLst/>
          </a:prstGeom>
          <a:noFill/>
        </p:spPr>
        <p:txBody>
          <a:bodyPr wrap="square" rtlCol="0">
            <a:spAutoFit/>
          </a:bodyPr>
          <a:lstStyle/>
          <a:p>
            <a:r>
              <a:rPr lang="en-CH" sz="2400" b="1" dirty="0">
                <a:latin typeface="Times New Roman" panose="02020603050405020304" pitchFamily="18" charset="0"/>
                <a:cs typeface="Times New Roman" panose="02020603050405020304" pitchFamily="18" charset="0"/>
              </a:rPr>
              <a:t>SMTP </a:t>
            </a:r>
          </a:p>
        </p:txBody>
      </p:sp>
      <p:sp>
        <p:nvSpPr>
          <p:cNvPr id="6" name="TextBox 5">
            <a:extLst>
              <a:ext uri="{FF2B5EF4-FFF2-40B4-BE49-F238E27FC236}">
                <a16:creationId xmlns:a16="http://schemas.microsoft.com/office/drawing/2014/main" id="{5091C398-7D20-B049-8FA9-4378983F5705}"/>
              </a:ext>
            </a:extLst>
          </p:cNvPr>
          <p:cNvSpPr txBox="1"/>
          <p:nvPr/>
        </p:nvSpPr>
        <p:spPr>
          <a:xfrm>
            <a:off x="1295651" y="2960210"/>
            <a:ext cx="6081311" cy="369332"/>
          </a:xfrm>
          <a:prstGeom prst="rect">
            <a:avLst/>
          </a:prstGeom>
          <a:noFill/>
        </p:spPr>
        <p:txBody>
          <a:bodyPr wrap="square" rtlCol="0">
            <a:spAutoFit/>
          </a:bodyPr>
          <a:lstStyle/>
          <a:p>
            <a:r>
              <a:rPr lang="en-CH" b="1" dirty="0">
                <a:latin typeface="Times New Roman" panose="02020603050405020304" pitchFamily="18" charset="0"/>
                <a:cs typeface="Times New Roman" panose="02020603050405020304" pitchFamily="18" charset="0"/>
              </a:rPr>
              <a:t>What is an SMTP Protocal?</a:t>
            </a:r>
          </a:p>
        </p:txBody>
      </p:sp>
    </p:spTree>
    <p:extLst>
      <p:ext uri="{BB962C8B-B14F-4D97-AF65-F5344CB8AC3E}">
        <p14:creationId xmlns:p14="http://schemas.microsoft.com/office/powerpoint/2010/main" val="635946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A92F32-0164-9148-83E9-8608A010E3A4}"/>
              </a:ext>
            </a:extLst>
          </p:cNvPr>
          <p:cNvSpPr txBox="1"/>
          <p:nvPr/>
        </p:nvSpPr>
        <p:spPr>
          <a:xfrm>
            <a:off x="1519660" y="1219484"/>
            <a:ext cx="5379904" cy="4612994"/>
          </a:xfrm>
          <a:prstGeom prst="rect">
            <a:avLst/>
          </a:prstGeom>
          <a:noFill/>
        </p:spPr>
        <p:txBody>
          <a:bodyPr wrap="square" rtlCol="0">
            <a:spAutoFit/>
          </a:bodyPr>
          <a:lstStyle/>
          <a:p>
            <a:pPr>
              <a:lnSpc>
                <a:spcPct val="150000"/>
              </a:lnSpc>
            </a:pPr>
            <a:r>
              <a:rPr lang="en-GB" b="1" dirty="0">
                <a:latin typeface="Times New Roman" panose="02020603050405020304" pitchFamily="18" charset="0"/>
                <a:cs typeface="Times New Roman" panose="02020603050405020304" pitchFamily="18" charset="0"/>
              </a:rPr>
              <a:t>SMTP Components:</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SMTP Client:</a:t>
            </a:r>
          </a:p>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customer who emails the recipient. Usually, a server application or the user's email client (such as Outlook or Thunderbird) is sending the email.</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SMTP Server:</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server that gets the email from the client and routes it to either the recipient's mail server or the next server in line.</a:t>
            </a:r>
            <a:endParaRPr lang="en-CH"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0484447-6E6F-DD4A-8C5F-67D5B1B29D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8937" y="1961426"/>
            <a:ext cx="3735642" cy="2935147"/>
          </a:xfrm>
          <a:prstGeom prst="rect">
            <a:avLst/>
          </a:prstGeom>
        </p:spPr>
      </p:pic>
    </p:spTree>
    <p:extLst>
      <p:ext uri="{BB962C8B-B14F-4D97-AF65-F5344CB8AC3E}">
        <p14:creationId xmlns:p14="http://schemas.microsoft.com/office/powerpoint/2010/main" val="2456491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F41D5D-9B9F-DB45-9BC7-04DB8CD4AD6D}"/>
              </a:ext>
            </a:extLst>
          </p:cNvPr>
          <p:cNvSpPr txBox="1"/>
          <p:nvPr/>
        </p:nvSpPr>
        <p:spPr>
          <a:xfrm>
            <a:off x="1608462" y="789994"/>
            <a:ext cx="9710702" cy="4612994"/>
          </a:xfrm>
          <a:prstGeom prst="rect">
            <a:avLst/>
          </a:prstGeom>
          <a:noFill/>
        </p:spPr>
        <p:txBody>
          <a:bodyPr wrap="square" rtlCol="0">
            <a:spAutoFit/>
          </a:bodyPr>
          <a:lstStyle/>
          <a:p>
            <a:pPr>
              <a:lnSpc>
                <a:spcPct val="150000"/>
              </a:lnSpc>
            </a:pPr>
            <a:r>
              <a:rPr lang="en-GB" b="1" dirty="0">
                <a:latin typeface="Times New Roman" panose="02020603050405020304" pitchFamily="18" charset="0"/>
                <a:cs typeface="Times New Roman" panose="02020603050405020304" pitchFamily="18" charset="0"/>
              </a:rPr>
              <a:t>SMTP Procedure </a:t>
            </a:r>
          </a:p>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Sending Emails: Emails are sent to the local SMTP server via port 25, 465 (SSL/TLS), or 587 (STARTTLS) via the email client (SMTP client).</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Mail Routing: After processing the email, the SMTP server ascertains the domain of the recipient.</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server transfers the email to the recipient's SMTP server if the recipient's domain differs from the sender's domain.</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Delivery of Mail: Emails are sent to the receiver's SMTP server, which accepts them and holds them until the recipient uses POP3 or IMAP to retrieve them.</a:t>
            </a:r>
            <a:br>
              <a:rPr lang="en-GB" dirty="0">
                <a:latin typeface="Times New Roman" panose="02020603050405020304" pitchFamily="18" charset="0"/>
                <a:cs typeface="Times New Roman" panose="02020603050405020304" pitchFamily="18" charset="0"/>
              </a:rPr>
            </a:br>
            <a:endParaRPr lang="en-C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539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838199" y="1093788"/>
            <a:ext cx="10506455" cy="2967208"/>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200" kern="1200" dirty="0">
                <a:solidFill>
                  <a:schemeClr val="tx1"/>
                </a:solidFill>
                <a:latin typeface="Times New Roman" panose="02020603050405020304" pitchFamily="18" charset="0"/>
                <a:ea typeface="+mj-ea"/>
                <a:cs typeface="Times New Roman" panose="02020603050405020304" pitchFamily="18" charset="0"/>
              </a:rPr>
              <a:t>Q&amp;Q Session on Lesson learned</a:t>
            </a:r>
          </a:p>
        </p:txBody>
      </p:sp>
      <p:pic>
        <p:nvPicPr>
          <p:cNvPr id="2" name="Content Placeholder 4" descr="Text&#10;&#10;Description automatically generated">
            <a:extLst>
              <a:ext uri="{FF2B5EF4-FFF2-40B4-BE49-F238E27FC236}">
                <a16:creationId xmlns:a16="http://schemas.microsoft.com/office/drawing/2014/main" id="{9523A1BB-1ABB-7D30-0CFF-0C19AB899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7974" y="108182"/>
            <a:ext cx="1932471" cy="443378"/>
          </a:xfrm>
          <a:prstGeom prst="rect">
            <a:avLst/>
          </a:prstGeom>
        </p:spPr>
      </p:pic>
    </p:spTree>
    <p:extLst>
      <p:ext uri="{BB962C8B-B14F-4D97-AF65-F5344CB8AC3E}">
        <p14:creationId xmlns:p14="http://schemas.microsoft.com/office/powerpoint/2010/main" val="1136752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Text&#10;&#10;Description automatically generated">
            <a:extLst>
              <a:ext uri="{FF2B5EF4-FFF2-40B4-BE49-F238E27FC236}">
                <a16:creationId xmlns:a16="http://schemas.microsoft.com/office/drawing/2014/main" id="{7CC79B1F-EC65-671F-5582-6257B1496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7974" y="108182"/>
            <a:ext cx="1932471" cy="443378"/>
          </a:xfrm>
          <a:prstGeom prst="rect">
            <a:avLst/>
          </a:prstGeom>
        </p:spPr>
      </p:pic>
      <p:sp>
        <p:nvSpPr>
          <p:cNvPr id="3" name="TextBox 2">
            <a:extLst>
              <a:ext uri="{FF2B5EF4-FFF2-40B4-BE49-F238E27FC236}">
                <a16:creationId xmlns:a16="http://schemas.microsoft.com/office/drawing/2014/main" id="{F705B9E4-BE40-62F0-F8BF-F61D721966E3}"/>
              </a:ext>
            </a:extLst>
          </p:cNvPr>
          <p:cNvSpPr txBox="1"/>
          <p:nvPr/>
        </p:nvSpPr>
        <p:spPr>
          <a:xfrm>
            <a:off x="1648693" y="1296816"/>
            <a:ext cx="5430982" cy="400110"/>
          </a:xfrm>
          <a:prstGeom prst="rect">
            <a:avLst/>
          </a:prstGeom>
          <a:noFill/>
        </p:spPr>
        <p:txBody>
          <a:bodyPr wrap="square" rtlCol="0">
            <a:spAutoFit/>
          </a:bodyPr>
          <a:lstStyle/>
          <a:p>
            <a:r>
              <a:rPr lang="en-GB" sz="2000" b="1" i="0" u="none" strike="noStrike" dirty="0">
                <a:effectLst/>
                <a:latin typeface="Times New Roman" panose="02020603050405020304" pitchFamily="18" charset="0"/>
                <a:cs typeface="Times New Roman" panose="02020603050405020304" pitchFamily="18" charset="0"/>
              </a:rPr>
              <a:t>Q1: What is DNS and why is it important?</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5FFB8FD-7BAC-FF20-FAAA-8651EF701E22}"/>
              </a:ext>
            </a:extLst>
          </p:cNvPr>
          <p:cNvSpPr txBox="1"/>
          <p:nvPr/>
        </p:nvSpPr>
        <p:spPr>
          <a:xfrm>
            <a:off x="1648693" y="3601487"/>
            <a:ext cx="8645236" cy="400110"/>
          </a:xfrm>
          <a:prstGeom prst="rect">
            <a:avLst/>
          </a:prstGeom>
          <a:noFill/>
        </p:spPr>
        <p:txBody>
          <a:bodyPr wrap="square" rtlCol="0">
            <a:spAutoFit/>
          </a:bodyPr>
          <a:lstStyle/>
          <a:p>
            <a:r>
              <a:rPr lang="en-GB" sz="2000" b="1" i="0" u="none" strike="noStrike" dirty="0">
                <a:effectLst/>
                <a:latin typeface="Times New Roman" panose="02020603050405020304" pitchFamily="18" charset="0"/>
                <a:cs typeface="Times New Roman" panose="02020603050405020304" pitchFamily="18" charset="0"/>
              </a:rPr>
              <a:t>Q2: What is DHCP and its primary purpose?</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D6FD43F-83BB-BA4F-B3C5-E0EDF5A9AE05}"/>
              </a:ext>
            </a:extLst>
          </p:cNvPr>
          <p:cNvSpPr txBox="1"/>
          <p:nvPr/>
        </p:nvSpPr>
        <p:spPr>
          <a:xfrm>
            <a:off x="3082636" y="545923"/>
            <a:ext cx="6026728"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Q&amp;Q Session </a:t>
            </a:r>
          </a:p>
        </p:txBody>
      </p:sp>
      <p:sp>
        <p:nvSpPr>
          <p:cNvPr id="9" name="TextBox 8">
            <a:extLst>
              <a:ext uri="{FF2B5EF4-FFF2-40B4-BE49-F238E27FC236}">
                <a16:creationId xmlns:a16="http://schemas.microsoft.com/office/drawing/2014/main" id="{FB937D53-0787-BC49-AE7C-E6CC5ABC7D7D}"/>
              </a:ext>
            </a:extLst>
          </p:cNvPr>
          <p:cNvSpPr txBox="1"/>
          <p:nvPr/>
        </p:nvSpPr>
        <p:spPr>
          <a:xfrm>
            <a:off x="2272648" y="1696926"/>
            <a:ext cx="8978747" cy="1704506"/>
          </a:xfrm>
          <a:prstGeom prst="rect">
            <a:avLst/>
          </a:prstGeom>
          <a:noFill/>
        </p:spPr>
        <p:txBody>
          <a:bodyPr wrap="square" rtlCol="0">
            <a:spAutoFit/>
          </a:bodyPr>
          <a:lstStyle/>
          <a:p>
            <a:pPr>
              <a:lnSpc>
                <a:spcPct val="150000"/>
              </a:lnSpc>
            </a:pPr>
            <a:r>
              <a:rPr lang="en-GB" b="1" i="0" u="none" strike="noStrike" dirty="0">
                <a:effectLst/>
                <a:latin typeface="Times New Roman" panose="02020603050405020304" pitchFamily="18" charset="0"/>
                <a:cs typeface="Times New Roman" panose="02020603050405020304" pitchFamily="18" charset="0"/>
              </a:rPr>
              <a:t>A1:</a:t>
            </a:r>
            <a:r>
              <a:rPr lang="en-GB" b="0" i="0" u="none" strike="noStrike" dirty="0">
                <a:effectLst/>
                <a:latin typeface="Times New Roman" panose="02020603050405020304" pitchFamily="18" charset="0"/>
                <a:cs typeface="Times New Roman" panose="02020603050405020304" pitchFamily="18" charset="0"/>
              </a:rPr>
              <a:t> DNS stands for Domain Name System. It is crucial because it translates human-readable domain names (like </a:t>
            </a:r>
            <a:r>
              <a:rPr lang="en-GB"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www.example.com</a:t>
            </a:r>
            <a:r>
              <a:rPr lang="en-GB" b="0" i="0" u="none" strike="noStrike" dirty="0">
                <a:effectLst/>
                <a:latin typeface="Times New Roman" panose="02020603050405020304" pitchFamily="18" charset="0"/>
                <a:cs typeface="Times New Roman" panose="02020603050405020304" pitchFamily="18" charset="0"/>
              </a:rPr>
              <a:t>) into IP addresses that computers use to identify each other on the network. Without DNS, users would need to remember numerical IP addresses to access websites.</a:t>
            </a:r>
            <a:endParaRPr lang="en-CH"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AFADA88-B8EF-8D42-A7D3-E54DDEF2B468}"/>
              </a:ext>
            </a:extLst>
          </p:cNvPr>
          <p:cNvSpPr txBox="1"/>
          <p:nvPr/>
        </p:nvSpPr>
        <p:spPr>
          <a:xfrm>
            <a:off x="2146955" y="4038447"/>
            <a:ext cx="8978747" cy="1289007"/>
          </a:xfrm>
          <a:prstGeom prst="rect">
            <a:avLst/>
          </a:prstGeom>
          <a:noFill/>
        </p:spPr>
        <p:txBody>
          <a:bodyPr wrap="square" rtlCol="0">
            <a:spAutoFit/>
          </a:bodyPr>
          <a:lstStyle/>
          <a:p>
            <a:pPr>
              <a:lnSpc>
                <a:spcPct val="150000"/>
              </a:lnSpc>
            </a:pPr>
            <a:r>
              <a:rPr lang="en-GB" b="1" i="0" u="none" strike="noStrike" dirty="0">
                <a:effectLst/>
                <a:latin typeface="Times New Roman" panose="02020603050405020304" pitchFamily="18" charset="0"/>
                <a:cs typeface="Times New Roman" panose="02020603050405020304" pitchFamily="18" charset="0"/>
              </a:rPr>
              <a:t>A2:</a:t>
            </a:r>
            <a:r>
              <a:rPr lang="en-GB" b="0" i="0" u="none" strike="noStrike" dirty="0">
                <a:effectLst/>
                <a:latin typeface="Times New Roman" panose="02020603050405020304" pitchFamily="18" charset="0"/>
                <a:cs typeface="Times New Roman" panose="02020603050405020304" pitchFamily="18" charset="0"/>
              </a:rPr>
              <a:t> DHCP stands for Dynamic Host Configuration Protocol. Its primary purpose is to automate the process of assigning IP addresses, subnet masks, gateways, and other network settings to devices on a network, reducing the need for manual configuration.</a:t>
            </a:r>
            <a:endParaRPr lang="en-C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147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Text&#10;&#10;Description automatically generated">
            <a:extLst>
              <a:ext uri="{FF2B5EF4-FFF2-40B4-BE49-F238E27FC236}">
                <a16:creationId xmlns:a16="http://schemas.microsoft.com/office/drawing/2014/main" id="{7CC79B1F-EC65-671F-5582-6257B14966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7974" y="108182"/>
            <a:ext cx="1932471" cy="443378"/>
          </a:xfrm>
          <a:prstGeom prst="rect">
            <a:avLst/>
          </a:prstGeom>
        </p:spPr>
      </p:pic>
      <p:sp>
        <p:nvSpPr>
          <p:cNvPr id="3" name="TextBox 2">
            <a:extLst>
              <a:ext uri="{FF2B5EF4-FFF2-40B4-BE49-F238E27FC236}">
                <a16:creationId xmlns:a16="http://schemas.microsoft.com/office/drawing/2014/main" id="{F705B9E4-BE40-62F0-F8BF-F61D721966E3}"/>
              </a:ext>
            </a:extLst>
          </p:cNvPr>
          <p:cNvSpPr txBox="1"/>
          <p:nvPr/>
        </p:nvSpPr>
        <p:spPr>
          <a:xfrm>
            <a:off x="1551710" y="1296816"/>
            <a:ext cx="6837469" cy="400110"/>
          </a:xfrm>
          <a:prstGeom prst="rect">
            <a:avLst/>
          </a:prstGeom>
          <a:noFill/>
        </p:spPr>
        <p:txBody>
          <a:bodyPr wrap="square" rtlCol="0">
            <a:spAutoFit/>
          </a:bodyPr>
          <a:lstStyle/>
          <a:p>
            <a:r>
              <a:rPr lang="en-GB" sz="2000" b="1" i="0" u="none" strike="noStrike" dirty="0">
                <a:effectLst/>
                <a:latin typeface="Times New Roman" panose="02020603050405020304" pitchFamily="18" charset="0"/>
                <a:cs typeface="Times New Roman" panose="02020603050405020304" pitchFamily="18" charset="0"/>
              </a:rPr>
              <a:t>Q3: What is SMTP and its role in email communication?</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5FFB8FD-7BAC-FF20-FAAA-8651EF701E22}"/>
              </a:ext>
            </a:extLst>
          </p:cNvPr>
          <p:cNvSpPr txBox="1"/>
          <p:nvPr/>
        </p:nvSpPr>
        <p:spPr>
          <a:xfrm>
            <a:off x="1551711" y="3601487"/>
            <a:ext cx="8645236" cy="400110"/>
          </a:xfrm>
          <a:prstGeom prst="rect">
            <a:avLst/>
          </a:prstGeom>
          <a:noFill/>
        </p:spPr>
        <p:txBody>
          <a:bodyPr wrap="square" rtlCol="0">
            <a:spAutoFit/>
          </a:bodyPr>
          <a:lstStyle/>
          <a:p>
            <a:r>
              <a:rPr lang="en-GB" sz="2000" b="1" i="0" u="none" strike="noStrike" dirty="0">
                <a:effectLst/>
                <a:latin typeface="Times New Roman" panose="02020603050405020304" pitchFamily="18" charset="0"/>
                <a:cs typeface="Times New Roman" panose="02020603050405020304" pitchFamily="18" charset="0"/>
              </a:rPr>
              <a:t>Q4: What is FTP and what is it used for?</a:t>
            </a:r>
            <a:endParaRPr lang="en-US"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D6FD43F-83BB-BA4F-B3C5-E0EDF5A9AE05}"/>
              </a:ext>
            </a:extLst>
          </p:cNvPr>
          <p:cNvSpPr txBox="1"/>
          <p:nvPr/>
        </p:nvSpPr>
        <p:spPr>
          <a:xfrm>
            <a:off x="3082636" y="545923"/>
            <a:ext cx="6026728"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Q&amp;Q Session </a:t>
            </a:r>
          </a:p>
        </p:txBody>
      </p:sp>
      <p:sp>
        <p:nvSpPr>
          <p:cNvPr id="9" name="TextBox 8">
            <a:extLst>
              <a:ext uri="{FF2B5EF4-FFF2-40B4-BE49-F238E27FC236}">
                <a16:creationId xmlns:a16="http://schemas.microsoft.com/office/drawing/2014/main" id="{FB937D53-0787-BC49-AE7C-E6CC5ABC7D7D}"/>
              </a:ext>
            </a:extLst>
          </p:cNvPr>
          <p:cNvSpPr txBox="1"/>
          <p:nvPr/>
        </p:nvSpPr>
        <p:spPr>
          <a:xfrm>
            <a:off x="2175666" y="1808924"/>
            <a:ext cx="8978747" cy="1294393"/>
          </a:xfrm>
          <a:prstGeom prst="rect">
            <a:avLst/>
          </a:prstGeom>
          <a:noFill/>
        </p:spPr>
        <p:txBody>
          <a:bodyPr wrap="square" rtlCol="0">
            <a:spAutoFit/>
          </a:bodyPr>
          <a:lstStyle/>
          <a:p>
            <a:pPr>
              <a:lnSpc>
                <a:spcPct val="150000"/>
              </a:lnSpc>
            </a:pPr>
            <a:r>
              <a:rPr lang="en-GB" b="1" i="0" u="none" strike="noStrike" dirty="0">
                <a:effectLst/>
                <a:latin typeface="Times New Roman" panose="02020603050405020304" pitchFamily="18" charset="0"/>
                <a:cs typeface="Times New Roman" panose="02020603050405020304" pitchFamily="18" charset="0"/>
              </a:rPr>
              <a:t>A3:</a:t>
            </a:r>
            <a:r>
              <a:rPr lang="en-GB" b="0" i="0" u="none" strike="noStrike" dirty="0">
                <a:effectLst/>
                <a:latin typeface="Times New Roman" panose="02020603050405020304" pitchFamily="18" charset="0"/>
                <a:cs typeface="Times New Roman" panose="02020603050405020304" pitchFamily="18" charset="0"/>
              </a:rPr>
              <a:t> SMTP stands for Simple Mail Transfer Protocol. It is used for sending emails from a client to a server or between servers. SMTP handles the transmission of messages to the mail server and between mail servers, ensuring emails reach their intended destination.</a:t>
            </a:r>
            <a:endParaRPr lang="en-CH"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AFADA88-B8EF-8D42-A7D3-E54DDEF2B468}"/>
              </a:ext>
            </a:extLst>
          </p:cNvPr>
          <p:cNvSpPr txBox="1"/>
          <p:nvPr/>
        </p:nvSpPr>
        <p:spPr>
          <a:xfrm>
            <a:off x="2175665" y="4170649"/>
            <a:ext cx="8978747" cy="1289007"/>
          </a:xfrm>
          <a:prstGeom prst="rect">
            <a:avLst/>
          </a:prstGeom>
          <a:noFill/>
        </p:spPr>
        <p:txBody>
          <a:bodyPr wrap="square" rtlCol="0">
            <a:spAutoFit/>
          </a:bodyPr>
          <a:lstStyle/>
          <a:p>
            <a:pPr>
              <a:lnSpc>
                <a:spcPct val="150000"/>
              </a:lnSpc>
            </a:pPr>
            <a:r>
              <a:rPr lang="en-GB" b="1" i="0" u="none" strike="noStrike" dirty="0">
                <a:effectLst/>
                <a:latin typeface="Times New Roman" panose="02020603050405020304" pitchFamily="18" charset="0"/>
                <a:cs typeface="Times New Roman" panose="02020603050405020304" pitchFamily="18" charset="0"/>
              </a:rPr>
              <a:t>A4:</a:t>
            </a:r>
            <a:r>
              <a:rPr lang="en-GB" b="0" i="0" u="none" strike="noStrike" dirty="0">
                <a:effectLst/>
                <a:latin typeface="Times New Roman" panose="02020603050405020304" pitchFamily="18" charset="0"/>
                <a:cs typeface="Times New Roman" panose="02020603050405020304" pitchFamily="18" charset="0"/>
              </a:rPr>
              <a:t> FTP stands for File Transfer Protocol. It is used for transferring files between a client and a server over a network. FTP enables the uploading and downloading of files, making it useful for website management, file sharing, and backup.</a:t>
            </a:r>
            <a:endParaRPr lang="en-C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881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6091" y="736376"/>
            <a:ext cx="1684685" cy="386527"/>
          </a:xfrm>
          <a:prstGeom prst="rect">
            <a:avLst/>
          </a:prstGeom>
        </p:spPr>
      </p:pic>
      <p:graphicFrame>
        <p:nvGraphicFramePr>
          <p:cNvPr id="3" name="Table 2">
            <a:extLst>
              <a:ext uri="{FF2B5EF4-FFF2-40B4-BE49-F238E27FC236}">
                <a16:creationId xmlns:a16="http://schemas.microsoft.com/office/drawing/2014/main" id="{4A2C9271-D4A6-F14A-B4A2-FFF7C8599017}"/>
              </a:ext>
            </a:extLst>
          </p:cNvPr>
          <p:cNvGraphicFramePr>
            <a:graphicFrameLocks noGrp="1"/>
          </p:cNvGraphicFramePr>
          <p:nvPr>
            <p:extLst>
              <p:ext uri="{D42A27DB-BD31-4B8C-83A1-F6EECF244321}">
                <p14:modId xmlns:p14="http://schemas.microsoft.com/office/powerpoint/2010/main" val="3450680021"/>
              </p:ext>
            </p:extLst>
          </p:nvPr>
        </p:nvGraphicFramePr>
        <p:xfrm>
          <a:off x="1150350" y="1921924"/>
          <a:ext cx="10730426" cy="4602091"/>
        </p:xfrm>
        <a:graphic>
          <a:graphicData uri="http://schemas.openxmlformats.org/drawingml/2006/table">
            <a:tbl>
              <a:tblPr firstRow="1" bandRow="1">
                <a:tableStyleId>{5C22544A-7EE6-4342-B048-85BDC9FD1C3A}</a:tableStyleId>
              </a:tblPr>
              <a:tblGrid>
                <a:gridCol w="3099900">
                  <a:extLst>
                    <a:ext uri="{9D8B030D-6E8A-4147-A177-3AD203B41FA5}">
                      <a16:colId xmlns:a16="http://schemas.microsoft.com/office/drawing/2014/main" val="3346797078"/>
                    </a:ext>
                  </a:extLst>
                </a:gridCol>
                <a:gridCol w="3815263">
                  <a:extLst>
                    <a:ext uri="{9D8B030D-6E8A-4147-A177-3AD203B41FA5}">
                      <a16:colId xmlns:a16="http://schemas.microsoft.com/office/drawing/2014/main" val="4182335318"/>
                    </a:ext>
                  </a:extLst>
                </a:gridCol>
                <a:gridCol w="3815263">
                  <a:extLst>
                    <a:ext uri="{9D8B030D-6E8A-4147-A177-3AD203B41FA5}">
                      <a16:colId xmlns:a16="http://schemas.microsoft.com/office/drawing/2014/main" val="1145152386"/>
                    </a:ext>
                  </a:extLst>
                </a:gridCol>
              </a:tblGrid>
              <a:tr h="352291">
                <a:tc>
                  <a:txBody>
                    <a:bodyPr/>
                    <a:lstStyle/>
                    <a:p>
                      <a:pPr algn="ctr"/>
                      <a:r>
                        <a:rPr lang="en-US" sz="1600" dirty="0">
                          <a:latin typeface="Times New Roman" panose="02020603050405020304" pitchFamily="18" charset="0"/>
                          <a:cs typeface="Times New Roman" panose="02020603050405020304" pitchFamily="18" charset="0"/>
                        </a:rPr>
                        <a:t>TIME</a:t>
                      </a:r>
                    </a:p>
                  </a:txBody>
                  <a:tcPr/>
                </a:tc>
                <a:tc>
                  <a:txBody>
                    <a:bodyPr/>
                    <a:lstStyle/>
                    <a:p>
                      <a:pPr algn="ctr"/>
                      <a:r>
                        <a:rPr lang="en-US" sz="1600" dirty="0">
                          <a:latin typeface="Times New Roman" panose="02020603050405020304" pitchFamily="18" charset="0"/>
                          <a:cs typeface="Times New Roman" panose="02020603050405020304" pitchFamily="18" charset="0"/>
                        </a:rPr>
                        <a:t>TOPIC &amp; ACTIVITY</a:t>
                      </a:r>
                    </a:p>
                  </a:txBody>
                  <a:tcPr/>
                </a:tc>
                <a:tc>
                  <a:txBody>
                    <a:bodyPr/>
                    <a:lstStyle/>
                    <a:p>
                      <a:pPr algn="ctr"/>
                      <a:r>
                        <a:rPr lang="en-US" sz="1600" dirty="0">
                          <a:latin typeface="Times New Roman" panose="02020603050405020304" pitchFamily="18" charset="0"/>
                          <a:cs typeface="Times New Roman" panose="02020603050405020304" pitchFamily="18" charset="0"/>
                        </a:rPr>
                        <a:t>CPMPLETED-</a:t>
                      </a:r>
                    </a:p>
                  </a:txBody>
                  <a:tcPr/>
                </a:tc>
                <a:extLst>
                  <a:ext uri="{0D108BD9-81ED-4DB2-BD59-A6C34878D82A}">
                    <a16:rowId xmlns:a16="http://schemas.microsoft.com/office/drawing/2014/main" val="3014963887"/>
                  </a:ext>
                </a:extLst>
              </a:tr>
              <a:tr h="616509">
                <a:tc>
                  <a:txBody>
                    <a:bodyPr/>
                    <a:lstStyle/>
                    <a:p>
                      <a:r>
                        <a:rPr lang="en-US" sz="1600" dirty="0">
                          <a:latin typeface="Times New Roman" panose="02020603050405020304" pitchFamily="18" charset="0"/>
                          <a:cs typeface="Times New Roman" panose="02020603050405020304" pitchFamily="18" charset="0"/>
                        </a:rPr>
                        <a:t>30 Mins</a:t>
                      </a:r>
                    </a:p>
                  </a:txBody>
                  <a:tcPr/>
                </a:tc>
                <a:tc>
                  <a:txBody>
                    <a:bodyPr/>
                    <a:lstStyle/>
                    <a:p>
                      <a:pPr lvl="0"/>
                      <a:r>
                        <a:rPr lang="en-US" sz="1600" dirty="0">
                          <a:latin typeface="Times New Roman" panose="02020603050405020304" pitchFamily="18" charset="0"/>
                          <a:cs typeface="Times New Roman" panose="02020603050405020304" pitchFamily="18" charset="0"/>
                        </a:rPr>
                        <a:t>Domain Name System (DNS)</a:t>
                      </a:r>
                      <a:endParaRPr lang="en-GB" sz="1600" dirty="0"/>
                    </a:p>
                  </a:txBody>
                  <a:tcPr/>
                </a:tc>
                <a:tc>
                  <a:txBody>
                    <a:bodyPr/>
                    <a:lstStyle/>
                    <a:p>
                      <a:r>
                        <a:rPr lang="en-US" sz="1600" dirty="0">
                          <a:latin typeface="Times New Roman" panose="02020603050405020304" pitchFamily="18" charset="0"/>
                          <a:cs typeface="Times New Roman" panose="02020603050405020304" pitchFamily="18" charset="0"/>
                        </a:rPr>
                        <a:t>Yes/No</a:t>
                      </a:r>
                    </a:p>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22638507"/>
                  </a:ext>
                </a:extLst>
              </a:tr>
              <a:tr h="616509">
                <a:tc>
                  <a:txBody>
                    <a:bodyPr/>
                    <a:lstStyle/>
                    <a:p>
                      <a:pPr>
                        <a:lnSpc>
                          <a:spcPct val="200000"/>
                        </a:lnSpc>
                      </a:pPr>
                      <a:r>
                        <a:rPr lang="en-US" sz="1600" dirty="0">
                          <a:latin typeface="Times New Roman" panose="02020603050405020304" pitchFamily="18" charset="0"/>
                          <a:cs typeface="Times New Roman" panose="02020603050405020304" pitchFamily="18" charset="0"/>
                        </a:rPr>
                        <a:t>60 Mins</a:t>
                      </a:r>
                    </a:p>
                  </a:txBody>
                  <a:tcPr/>
                </a:tc>
                <a:tc>
                  <a:txBody>
                    <a:bodyPr/>
                    <a:lstStyle/>
                    <a:p>
                      <a:pPr lvl="0"/>
                      <a:r>
                        <a:rPr lang="en-US" sz="1600" dirty="0">
                          <a:latin typeface="Times New Roman" panose="02020603050405020304" pitchFamily="18" charset="0"/>
                          <a:cs typeface="Times New Roman" panose="02020603050405020304" pitchFamily="18" charset="0"/>
                        </a:rPr>
                        <a:t>Dynamic Host Configuration Protocol (DHCP)</a:t>
                      </a:r>
                      <a:endParaRPr lang="en-GB" sz="1600" dirty="0"/>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58778542"/>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Break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941008977"/>
                  </a:ext>
                </a:extLst>
              </a:tr>
              <a:tr h="784658">
                <a:tc>
                  <a:txBody>
                    <a:bodyPr/>
                    <a:lstStyle/>
                    <a:p>
                      <a:pPr>
                        <a:lnSpc>
                          <a:spcPct val="200000"/>
                        </a:lnSpc>
                      </a:pPr>
                      <a:r>
                        <a:rPr lang="en-US" sz="1600" dirty="0">
                          <a:latin typeface="Times New Roman" panose="02020603050405020304" pitchFamily="18" charset="0"/>
                          <a:cs typeface="Times New Roman" panose="02020603050405020304" pitchFamily="18" charset="0"/>
                        </a:rPr>
                        <a:t>45 Mins</a:t>
                      </a:r>
                    </a:p>
                  </a:txBody>
                  <a:tcPr/>
                </a:tc>
                <a:tc>
                  <a:txBody>
                    <a:bodyPr/>
                    <a:lstStyle/>
                    <a:p>
                      <a:pPr lvl="0">
                        <a:lnSpc>
                          <a:spcPct val="200000"/>
                        </a:lnSpc>
                      </a:pPr>
                      <a:r>
                        <a:rPr lang="en-US" sz="1600" dirty="0">
                          <a:latin typeface="Times New Roman" panose="02020603050405020304" pitchFamily="18" charset="0"/>
                          <a:cs typeface="Times New Roman" panose="02020603050405020304" pitchFamily="18" charset="0"/>
                        </a:rPr>
                        <a:t>Simple Mail Transfer Protocol (SMTP)</a:t>
                      </a:r>
                      <a:endParaRPr lang="en-GB" sz="1600" dirty="0"/>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975540922"/>
                  </a:ext>
                </a:extLst>
              </a:tr>
              <a:tr h="352291">
                <a:tc>
                  <a:txBody>
                    <a:bodyPr/>
                    <a:lstStyle/>
                    <a:p>
                      <a:r>
                        <a:rPr lang="en-US" sz="1600" dirty="0">
                          <a:latin typeface="Times New Roman" panose="02020603050405020304" pitchFamily="18" charset="0"/>
                          <a:cs typeface="Times New Roman" panose="02020603050405020304" pitchFamily="18" charset="0"/>
                        </a:rPr>
                        <a:t>30 Mins</a:t>
                      </a:r>
                    </a:p>
                  </a:txBody>
                  <a:tcPr/>
                </a:tc>
                <a:tc>
                  <a:txBody>
                    <a:bodyPr/>
                    <a:lstStyle/>
                    <a:p>
                      <a:r>
                        <a:rPr lang="en-US" sz="1600" dirty="0">
                          <a:latin typeface="Times New Roman" panose="02020603050405020304" pitchFamily="18" charset="0"/>
                          <a:cs typeface="Times New Roman" panose="02020603050405020304" pitchFamily="18" charset="0"/>
                        </a:rPr>
                        <a:t>Q&amp;A Session on lesson learnt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118851400"/>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Break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4246141444"/>
                  </a:ext>
                </a:extLst>
              </a:tr>
              <a:tr h="616509">
                <a:tc>
                  <a:txBody>
                    <a:bodyPr/>
                    <a:lstStyle/>
                    <a:p>
                      <a:pPr>
                        <a:lnSpc>
                          <a:spcPct val="200000"/>
                        </a:lnSpc>
                      </a:pPr>
                      <a:r>
                        <a:rPr lang="en-US" sz="1600" dirty="0">
                          <a:latin typeface="Times New Roman" panose="02020603050405020304" pitchFamily="18" charset="0"/>
                          <a:cs typeface="Times New Roman" panose="02020603050405020304" pitchFamily="18" charset="0"/>
                        </a:rPr>
                        <a:t>60 Mins</a:t>
                      </a:r>
                    </a:p>
                  </a:txBody>
                  <a:tcPr/>
                </a:tc>
                <a:tc>
                  <a:txBody>
                    <a:bodyPr/>
                    <a:lstStyle/>
                    <a:p>
                      <a:pPr lvl="0"/>
                      <a:r>
                        <a:rPr lang="en-US" sz="1600" dirty="0">
                          <a:latin typeface="Times New Roman" panose="02020603050405020304" pitchFamily="18" charset="0"/>
                          <a:cs typeface="Times New Roman" panose="02020603050405020304" pitchFamily="18" charset="0"/>
                        </a:rPr>
                        <a:t>File Transfer Protocol (FTP)</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Secure Shell (SSH)</a:t>
                      </a:r>
                      <a:endParaRPr lang="en-GB" sz="1600" dirty="0"/>
                    </a:p>
                    <a:p>
                      <a:pPr lvl="0"/>
                      <a:endParaRPr lang="en-GB" sz="1600" dirty="0"/>
                    </a:p>
                  </a:txBody>
                  <a:tcPr/>
                </a:tc>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361777598"/>
                  </a:ext>
                </a:extLst>
              </a:tr>
              <a:tr h="352291">
                <a:tc>
                  <a:txBody>
                    <a:bodyPr/>
                    <a:lstStyle/>
                    <a:p>
                      <a:r>
                        <a:rPr lang="en-US" sz="1600" dirty="0">
                          <a:latin typeface="Times New Roman" panose="02020603050405020304" pitchFamily="18" charset="0"/>
                          <a:cs typeface="Times New Roman" panose="02020603050405020304" pitchFamily="18" charset="0"/>
                        </a:rPr>
                        <a:t>15 Mins</a:t>
                      </a:r>
                    </a:p>
                  </a:txBody>
                  <a:tcPr/>
                </a:tc>
                <a:tc>
                  <a:txBody>
                    <a:bodyPr/>
                    <a:lstStyle/>
                    <a:p>
                      <a:r>
                        <a:rPr lang="en-US" sz="1600" dirty="0">
                          <a:latin typeface="Times New Roman" panose="02020603050405020304" pitchFamily="18" charset="0"/>
                          <a:cs typeface="Times New Roman" panose="02020603050405020304" pitchFamily="18" charset="0"/>
                        </a:rPr>
                        <a:t>Group Discussion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Yes/No</a:t>
                      </a:r>
                    </a:p>
                  </a:txBody>
                  <a:tcPr/>
                </a:tc>
                <a:extLst>
                  <a:ext uri="{0D108BD9-81ED-4DB2-BD59-A6C34878D82A}">
                    <a16:rowId xmlns:a16="http://schemas.microsoft.com/office/drawing/2014/main" val="3673146287"/>
                  </a:ext>
                </a:extLst>
              </a:tr>
            </a:tbl>
          </a:graphicData>
        </a:graphic>
      </p:graphicFrame>
      <p:graphicFrame>
        <p:nvGraphicFramePr>
          <p:cNvPr id="4" name="Table 3">
            <a:extLst>
              <a:ext uri="{FF2B5EF4-FFF2-40B4-BE49-F238E27FC236}">
                <a16:creationId xmlns:a16="http://schemas.microsoft.com/office/drawing/2014/main" id="{F0C4AD31-9D69-7A4C-BC92-C6EC77BBAAFB}"/>
              </a:ext>
            </a:extLst>
          </p:cNvPr>
          <p:cNvGraphicFramePr>
            <a:graphicFrameLocks noGrp="1"/>
          </p:cNvGraphicFramePr>
          <p:nvPr>
            <p:extLst>
              <p:ext uri="{D42A27DB-BD31-4B8C-83A1-F6EECF244321}">
                <p14:modId xmlns:p14="http://schemas.microsoft.com/office/powerpoint/2010/main" val="4239949869"/>
              </p:ext>
            </p:extLst>
          </p:nvPr>
        </p:nvGraphicFramePr>
        <p:xfrm>
          <a:off x="1150350" y="916084"/>
          <a:ext cx="3829034" cy="1005840"/>
        </p:xfrm>
        <a:graphic>
          <a:graphicData uri="http://schemas.openxmlformats.org/drawingml/2006/table">
            <a:tbl>
              <a:tblPr firstRow="1" bandRow="1">
                <a:tableStyleId>{9D7B26C5-4107-4FEC-AEDC-1716B250A1EF}</a:tableStyleId>
              </a:tblPr>
              <a:tblGrid>
                <a:gridCol w="1914517">
                  <a:extLst>
                    <a:ext uri="{9D8B030D-6E8A-4147-A177-3AD203B41FA5}">
                      <a16:colId xmlns:a16="http://schemas.microsoft.com/office/drawing/2014/main" val="3183407851"/>
                    </a:ext>
                  </a:extLst>
                </a:gridCol>
                <a:gridCol w="1914517">
                  <a:extLst>
                    <a:ext uri="{9D8B030D-6E8A-4147-A177-3AD203B41FA5}">
                      <a16:colId xmlns:a16="http://schemas.microsoft.com/office/drawing/2014/main" val="1711719583"/>
                    </a:ext>
                  </a:extLst>
                </a:gridCol>
              </a:tblGrid>
              <a:tr h="299630">
                <a:tc>
                  <a:txBody>
                    <a:bodyPr/>
                    <a:lstStyle/>
                    <a:p>
                      <a:r>
                        <a:rPr lang="en-US" sz="1600" dirty="0">
                          <a:latin typeface="Times New Roman" panose="02020603050405020304" pitchFamily="18" charset="0"/>
                          <a:cs typeface="Times New Roman" panose="02020603050405020304" pitchFamily="18" charset="0"/>
                        </a:rPr>
                        <a:t>Week</a:t>
                      </a:r>
                    </a:p>
                  </a:txBody>
                  <a:tcPr/>
                </a:tc>
                <a:tc>
                  <a:txBody>
                    <a:bodyPr/>
                    <a:lstStyle/>
                    <a:p>
                      <a:r>
                        <a:rPr lang="en-US" sz="1600" dirty="0">
                          <a:latin typeface="Times New Roman" panose="02020603050405020304" pitchFamily="18" charset="0"/>
                          <a:cs typeface="Times New Roman" panose="02020603050405020304" pitchFamily="18" charset="0"/>
                        </a:rPr>
                        <a:t>4</a:t>
                      </a:r>
                      <a:r>
                        <a:rPr lang="en-US" sz="1600" dirty="0">
                          <a:effectLst/>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Week</a:t>
                      </a:r>
                    </a:p>
                  </a:txBody>
                  <a:tcPr/>
                </a:tc>
                <a:extLst>
                  <a:ext uri="{0D108BD9-81ED-4DB2-BD59-A6C34878D82A}">
                    <a16:rowId xmlns:a16="http://schemas.microsoft.com/office/drawing/2014/main" val="4232816482"/>
                  </a:ext>
                </a:extLst>
              </a:tr>
              <a:tr h="299630">
                <a:tc>
                  <a:txBody>
                    <a:bodyPr/>
                    <a:lstStyle/>
                    <a:p>
                      <a:r>
                        <a:rPr lang="en-US" sz="1600" dirty="0">
                          <a:latin typeface="Times New Roman" panose="02020603050405020304" pitchFamily="18" charset="0"/>
                          <a:cs typeface="Times New Roman" panose="02020603050405020304" pitchFamily="18" charset="0"/>
                        </a:rPr>
                        <a:t>Day</a:t>
                      </a:r>
                    </a:p>
                  </a:txBody>
                  <a:tcPr/>
                </a:tc>
                <a:tc>
                  <a:txBody>
                    <a:bodyPr/>
                    <a:lstStyle/>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6763396"/>
                  </a:ext>
                </a:extLst>
              </a:tr>
              <a:tr h="299630">
                <a:tc>
                  <a:txBody>
                    <a:bodyPr/>
                    <a:lstStyle/>
                    <a:p>
                      <a:r>
                        <a:rPr lang="en-US" sz="1600" dirty="0">
                          <a:latin typeface="Times New Roman" panose="02020603050405020304" pitchFamily="18" charset="0"/>
                          <a:cs typeface="Times New Roman" panose="02020603050405020304" pitchFamily="18" charset="0"/>
                        </a:rPr>
                        <a:t>Duration</a:t>
                      </a:r>
                    </a:p>
                  </a:txBody>
                  <a:tcPr/>
                </a:tc>
                <a:tc>
                  <a:txBody>
                    <a:bodyPr/>
                    <a:lstStyle/>
                    <a:p>
                      <a:r>
                        <a:rPr lang="en-US" sz="1600" dirty="0">
                          <a:latin typeface="Times New Roman" panose="02020603050405020304" pitchFamily="18" charset="0"/>
                          <a:cs typeface="Times New Roman" panose="02020603050405020304" pitchFamily="18" charset="0"/>
                        </a:rPr>
                        <a:t>4hrs</a:t>
                      </a:r>
                    </a:p>
                  </a:txBody>
                  <a:tcPr/>
                </a:tc>
                <a:extLst>
                  <a:ext uri="{0D108BD9-81ED-4DB2-BD59-A6C34878D82A}">
                    <a16:rowId xmlns:a16="http://schemas.microsoft.com/office/drawing/2014/main" val="1171133392"/>
                  </a:ext>
                </a:extLst>
              </a:tr>
            </a:tbl>
          </a:graphicData>
        </a:graphic>
      </p:graphicFrame>
      <p:sp>
        <p:nvSpPr>
          <p:cNvPr id="6" name="TextBox 5">
            <a:extLst>
              <a:ext uri="{FF2B5EF4-FFF2-40B4-BE49-F238E27FC236}">
                <a16:creationId xmlns:a16="http://schemas.microsoft.com/office/drawing/2014/main" id="{5728DE67-528F-BA4C-97DF-4E8857DCBFDF}"/>
              </a:ext>
            </a:extLst>
          </p:cNvPr>
          <p:cNvSpPr txBox="1"/>
          <p:nvPr/>
        </p:nvSpPr>
        <p:spPr>
          <a:xfrm>
            <a:off x="3553613" y="916084"/>
            <a:ext cx="5084773" cy="413639"/>
          </a:xfrm>
          <a:prstGeom prst="rect">
            <a:avLst/>
          </a:prstGeom>
          <a:noFill/>
        </p:spPr>
        <p:txBody>
          <a:bodyPr wrap="square" rtlCol="0">
            <a:spAutoFit/>
          </a:bodyPr>
          <a:lstStyle/>
          <a:p>
            <a:pPr algn="ctr" defTabSz="397764">
              <a:spcAft>
                <a:spcPts val="600"/>
              </a:spcAft>
            </a:pPr>
            <a:r>
              <a:rPr lang="en-US" sz="2088" b="1" kern="1200" dirty="0">
                <a:solidFill>
                  <a:schemeClr val="tx1"/>
                </a:solidFill>
                <a:latin typeface="Times New Roman" panose="02020603050405020304" pitchFamily="18" charset="0"/>
                <a:ea typeface="+mn-ea"/>
                <a:cs typeface="Times New Roman" panose="02020603050405020304" pitchFamily="18" charset="0"/>
              </a:rPr>
              <a:t>Agenda</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5630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Text&#10;&#10;Description automatically generated">
            <a:extLst>
              <a:ext uri="{FF2B5EF4-FFF2-40B4-BE49-F238E27FC236}">
                <a16:creationId xmlns:a16="http://schemas.microsoft.com/office/drawing/2014/main" id="{C10B1687-6A48-F546-AF62-824D7E089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7974" y="108182"/>
            <a:ext cx="1932471" cy="443378"/>
          </a:xfrm>
          <a:prstGeom prst="rect">
            <a:avLst/>
          </a:prstGeom>
        </p:spPr>
      </p:pic>
      <p:pic>
        <p:nvPicPr>
          <p:cNvPr id="6" name="Picture 5">
            <a:extLst>
              <a:ext uri="{FF2B5EF4-FFF2-40B4-BE49-F238E27FC236}">
                <a16:creationId xmlns:a16="http://schemas.microsoft.com/office/drawing/2014/main" id="{15233608-9DEB-AB48-BFEA-1BB9EC623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1066" y="1283416"/>
            <a:ext cx="9647061" cy="4291168"/>
          </a:xfrm>
          <a:prstGeom prst="rect">
            <a:avLst/>
          </a:prstGeom>
        </p:spPr>
      </p:pic>
    </p:spTree>
    <p:extLst>
      <p:ext uri="{BB962C8B-B14F-4D97-AF65-F5344CB8AC3E}">
        <p14:creationId xmlns:p14="http://schemas.microsoft.com/office/powerpoint/2010/main" val="51969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838199" y="1093788"/>
            <a:ext cx="10506455" cy="2967208"/>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pt-BR" sz="3200" b="1" dirty="0">
                <a:latin typeface="Times New Roman" panose="02020603050405020304" pitchFamily="18" charset="0"/>
                <a:ea typeface="+mj-ea"/>
                <a:cs typeface="Times New Roman" panose="02020603050405020304" pitchFamily="18" charset="0"/>
              </a:rPr>
              <a:t>4.4 File Transfer Protocol (FTP)</a:t>
            </a:r>
          </a:p>
        </p:txBody>
      </p:sp>
      <p:pic>
        <p:nvPicPr>
          <p:cNvPr id="2" name="Content Placeholder 4" descr="Text&#10;&#10;Description automatically generated">
            <a:extLst>
              <a:ext uri="{FF2B5EF4-FFF2-40B4-BE49-F238E27FC236}">
                <a16:creationId xmlns:a16="http://schemas.microsoft.com/office/drawing/2014/main" id="{9523A1BB-1ABB-7D30-0CFF-0C19AB899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190" y="1881563"/>
            <a:ext cx="1932471" cy="443378"/>
          </a:xfrm>
          <a:prstGeom prst="rect">
            <a:avLst/>
          </a:prstGeom>
        </p:spPr>
      </p:pic>
    </p:spTree>
    <p:extLst>
      <p:ext uri="{BB962C8B-B14F-4D97-AF65-F5344CB8AC3E}">
        <p14:creationId xmlns:p14="http://schemas.microsoft.com/office/powerpoint/2010/main" val="2672204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4ED26A-57B7-F543-81B1-F7D31CAB7FD7}"/>
              </a:ext>
            </a:extLst>
          </p:cNvPr>
          <p:cNvSpPr txBox="1"/>
          <p:nvPr/>
        </p:nvSpPr>
        <p:spPr>
          <a:xfrm>
            <a:off x="1447383" y="1893973"/>
            <a:ext cx="5372559" cy="3781997"/>
          </a:xfrm>
          <a:prstGeom prst="rect">
            <a:avLst/>
          </a:prstGeom>
          <a:noFill/>
        </p:spPr>
        <p:txBody>
          <a:bodyPr wrap="square" rtlCol="0">
            <a:spAutoFit/>
          </a:bodyPr>
          <a:lstStyle/>
          <a:p>
            <a:pPr>
              <a:lnSpc>
                <a:spcPct val="150000"/>
              </a:lnSpc>
            </a:pPr>
            <a:r>
              <a:rPr lang="en-GB" dirty="0">
                <a:latin typeface="Times New Roman" panose="02020603050405020304" pitchFamily="18" charset="0"/>
                <a:cs typeface="Times New Roman" panose="02020603050405020304" pitchFamily="18" charset="0"/>
              </a:rPr>
              <a:t>The process of transferring files between devices via a network is known as file transfer protocol, or FTP. When one party permits another to send or receive files via the Internet, the process functions. It was first intended to facilitate communication and information sharing between two physical devices. These days, it's frequently used to store files on the cloud, which is typically a safe area that can be accessed from a distance.</a:t>
            </a:r>
            <a:r>
              <a:rPr lang="en-GB" i="0" u="none" strike="noStrike" dirty="0">
                <a:solidFill>
                  <a:srgbClr val="111111"/>
                </a:solidFill>
                <a:effectLst/>
                <a:latin typeface="Times New Roman" panose="02020603050405020304" pitchFamily="18" charset="0"/>
                <a:cs typeface="Times New Roman" panose="02020603050405020304" pitchFamily="18" charset="0"/>
              </a:rPr>
              <a:t> </a:t>
            </a:r>
            <a:endParaRPr lang="en-CH"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F9204E0-954A-264E-80AF-EF72D59DCE13}"/>
              </a:ext>
            </a:extLst>
          </p:cNvPr>
          <p:cNvSpPr txBox="1"/>
          <p:nvPr/>
        </p:nvSpPr>
        <p:spPr>
          <a:xfrm>
            <a:off x="738631" y="494308"/>
            <a:ext cx="6081311" cy="461665"/>
          </a:xfrm>
          <a:prstGeom prst="rect">
            <a:avLst/>
          </a:prstGeom>
          <a:noFill/>
        </p:spPr>
        <p:txBody>
          <a:bodyPr wrap="square" rtlCol="0">
            <a:spAutoFit/>
          </a:bodyPr>
          <a:lstStyle/>
          <a:p>
            <a:pPr algn="ctr"/>
            <a:r>
              <a:rPr lang="en-GB" sz="2400" b="1" i="0" strike="noStrike" dirty="0">
                <a:solidFill>
                  <a:srgbClr val="111111"/>
                </a:solidFill>
                <a:effectLst/>
                <a:latin typeface="Times New Roman" panose="02020603050405020304" pitchFamily="18" charset="0"/>
                <a:cs typeface="Times New Roman" panose="02020603050405020304" pitchFamily="18" charset="0"/>
              </a:rPr>
              <a:t>File Transfer Protocol (FTP)</a:t>
            </a:r>
          </a:p>
        </p:txBody>
      </p:sp>
      <p:pic>
        <p:nvPicPr>
          <p:cNvPr id="6" name="Picture 5">
            <a:extLst>
              <a:ext uri="{FF2B5EF4-FFF2-40B4-BE49-F238E27FC236}">
                <a16:creationId xmlns:a16="http://schemas.microsoft.com/office/drawing/2014/main" id="{C2E75028-4600-2049-90D7-558BF10D1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622" y="1446542"/>
            <a:ext cx="3964915" cy="3964915"/>
          </a:xfrm>
          <a:prstGeom prst="rect">
            <a:avLst/>
          </a:prstGeom>
        </p:spPr>
      </p:pic>
    </p:spTree>
    <p:extLst>
      <p:ext uri="{BB962C8B-B14F-4D97-AF65-F5344CB8AC3E}">
        <p14:creationId xmlns:p14="http://schemas.microsoft.com/office/powerpoint/2010/main" val="589667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4ED26A-57B7-F543-81B1-F7D31CAB7FD7}"/>
              </a:ext>
            </a:extLst>
          </p:cNvPr>
          <p:cNvSpPr txBox="1"/>
          <p:nvPr/>
        </p:nvSpPr>
        <p:spPr>
          <a:xfrm>
            <a:off x="1700915" y="679227"/>
            <a:ext cx="9382721" cy="5028492"/>
          </a:xfrm>
          <a:prstGeom prst="rect">
            <a:avLst/>
          </a:prstGeom>
          <a:noFill/>
        </p:spPr>
        <p:txBody>
          <a:bodyPr wrap="square" rtlCol="0">
            <a:spAutoFit/>
          </a:bodyPr>
          <a:lstStyle/>
          <a:p>
            <a:pPr>
              <a:lnSpc>
                <a:spcPct val="150000"/>
              </a:lnSpc>
            </a:pPr>
            <a:r>
              <a:rPr lang="en-GB" b="1" dirty="0">
                <a:latin typeface="Times New Roman" panose="02020603050405020304" pitchFamily="18" charset="0"/>
                <a:cs typeface="Times New Roman" panose="02020603050405020304" pitchFamily="18" charset="0"/>
              </a:rPr>
              <a:t>Benefits and Advantages of FTP</a:t>
            </a:r>
          </a:p>
          <a:p>
            <a:pPr>
              <a:lnSpc>
                <a:spcPct val="150000"/>
              </a:lnSpc>
            </a:pPr>
            <a:br>
              <a:rPr lang="en-GB" b="1"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Data handling via the Internet became significantly simpler and more user-friendly with FTP. We wouldn't be able to share data, play online games, stream video, conduct video chats, or take advantage of cloud storage without File Transfer Protocol (FTP) and its subsequent versions.</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These days, FTP runs in the background, providing millions of clients with data transfers from servers all over the world every second of the day. transferring files between devices via a network is known as file transfer protocol, or FTP. When one party permits another to send or receive files via the Internet, the process functions. It was first intended to facilitate communication and information sharing between two physical devices. These days, it's frequently used to store files on the cloud, which is typically a safe area that can be accessed from a distance.</a:t>
            </a:r>
            <a:r>
              <a:rPr lang="en-GB" i="0" u="none" strike="noStrike" dirty="0">
                <a:solidFill>
                  <a:srgbClr val="111111"/>
                </a:solidFill>
                <a:effectLst/>
                <a:latin typeface="Times New Roman" panose="02020603050405020304" pitchFamily="18" charset="0"/>
                <a:cs typeface="Times New Roman" panose="02020603050405020304" pitchFamily="18" charset="0"/>
              </a:rPr>
              <a:t> </a:t>
            </a:r>
            <a:endParaRPr lang="en-C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752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838199" y="1093788"/>
            <a:ext cx="10506455" cy="2967208"/>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pt-BR" sz="3200" b="1" dirty="0">
                <a:latin typeface="Times New Roman" panose="02020603050405020304" pitchFamily="18" charset="0"/>
                <a:ea typeface="+mj-ea"/>
                <a:cs typeface="Times New Roman" panose="02020603050405020304" pitchFamily="18" charset="0"/>
              </a:rPr>
              <a:t>4.5 Secure Shell (SSH)</a:t>
            </a:r>
          </a:p>
        </p:txBody>
      </p:sp>
      <p:pic>
        <p:nvPicPr>
          <p:cNvPr id="2" name="Content Placeholder 4" descr="Text&#10;&#10;Description automatically generated">
            <a:extLst>
              <a:ext uri="{FF2B5EF4-FFF2-40B4-BE49-F238E27FC236}">
                <a16:creationId xmlns:a16="http://schemas.microsoft.com/office/drawing/2014/main" id="{9523A1BB-1ABB-7D30-0CFF-0C19AB899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190" y="2134014"/>
            <a:ext cx="1932471" cy="443378"/>
          </a:xfrm>
          <a:prstGeom prst="rect">
            <a:avLst/>
          </a:prstGeom>
        </p:spPr>
      </p:pic>
    </p:spTree>
    <p:extLst>
      <p:ext uri="{BB962C8B-B14F-4D97-AF65-F5344CB8AC3E}">
        <p14:creationId xmlns:p14="http://schemas.microsoft.com/office/powerpoint/2010/main" val="3888933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SH simplified protocol diagram">
            <a:extLst>
              <a:ext uri="{FF2B5EF4-FFF2-40B4-BE49-F238E27FC236}">
                <a16:creationId xmlns:a16="http://schemas.microsoft.com/office/drawing/2014/main" id="{A11881D9-2D5F-0143-8FEC-6BE17E18B2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1360" y="4418459"/>
            <a:ext cx="7228094" cy="2137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81C0434-1D11-2C4C-B900-199BA77AAED2}"/>
              </a:ext>
            </a:extLst>
          </p:cNvPr>
          <p:cNvSpPr txBox="1"/>
          <p:nvPr/>
        </p:nvSpPr>
        <p:spPr>
          <a:xfrm>
            <a:off x="1500631" y="645920"/>
            <a:ext cx="6081311" cy="461665"/>
          </a:xfrm>
          <a:prstGeom prst="rect">
            <a:avLst/>
          </a:prstGeom>
          <a:noFill/>
        </p:spPr>
        <p:txBody>
          <a:bodyPr wrap="square" rtlCol="0">
            <a:spAutoFit/>
          </a:bodyPr>
          <a:lstStyle/>
          <a:p>
            <a:r>
              <a:rPr lang="en-GB" sz="2400" b="1" i="0" strike="noStrike" dirty="0">
                <a:solidFill>
                  <a:srgbClr val="111111"/>
                </a:solidFill>
                <a:effectLst/>
                <a:latin typeface="Times New Roman" panose="02020603050405020304" pitchFamily="18" charset="0"/>
                <a:cs typeface="Times New Roman" panose="02020603050405020304" pitchFamily="18" charset="0"/>
              </a:rPr>
              <a:t>SSH</a:t>
            </a:r>
          </a:p>
        </p:txBody>
      </p:sp>
      <p:sp>
        <p:nvSpPr>
          <p:cNvPr id="2" name="TextBox 1">
            <a:extLst>
              <a:ext uri="{FF2B5EF4-FFF2-40B4-BE49-F238E27FC236}">
                <a16:creationId xmlns:a16="http://schemas.microsoft.com/office/drawing/2014/main" id="{5EC697C4-DBC8-7041-A154-9E87D1FF9F84}"/>
              </a:ext>
            </a:extLst>
          </p:cNvPr>
          <p:cNvSpPr txBox="1"/>
          <p:nvPr/>
        </p:nvSpPr>
        <p:spPr>
          <a:xfrm>
            <a:off x="1516474" y="1153064"/>
            <a:ext cx="9581017" cy="295100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SSH (Secure Shell) protocol, software, and associated data can be accessed from this page. A software programme called SSH makes it possible to transfer files and perform secure system management over unreliable networks. It is a staple of almost every big business and data centre.</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Tatu </a:t>
            </a:r>
            <a:r>
              <a:rPr lang="en-GB" dirty="0" err="1">
                <a:latin typeface="Times New Roman" panose="02020603050405020304" pitchFamily="18" charset="0"/>
                <a:cs typeface="Times New Roman" panose="02020603050405020304" pitchFamily="18" charset="0"/>
              </a:rPr>
              <a:t>Ylonen</a:t>
            </a:r>
            <a:r>
              <a:rPr lang="en-GB" dirty="0">
                <a:latin typeface="Times New Roman" panose="02020603050405020304" pitchFamily="18" charset="0"/>
                <a:cs typeface="Times New Roman" panose="02020603050405020304" pitchFamily="18" charset="0"/>
              </a:rPr>
              <a:t> (twitter: @</a:t>
            </a:r>
            <a:r>
              <a:rPr lang="en-GB" dirty="0" err="1">
                <a:latin typeface="Times New Roman" panose="02020603050405020304" pitchFamily="18" charset="0"/>
                <a:cs typeface="Times New Roman" panose="02020603050405020304" pitchFamily="18" charset="0"/>
              </a:rPr>
              <a:t>tjssh</a:t>
            </a:r>
            <a:r>
              <a:rPr lang="en-GB" dirty="0">
                <a:latin typeface="Times New Roman" panose="02020603050405020304" pitchFamily="18" charset="0"/>
                <a:cs typeface="Times New Roman" panose="02020603050405020304" pitchFamily="18" charset="0"/>
              </a:rPr>
              <a:t>), the creator of SSH, developed this page. In addition to writing ssh-1.x and ssh-2.x, he continues to work on related projects. On his free version, the OpenSSH implementation is available as open source.</a:t>
            </a:r>
            <a:endParaRPr lang="en-C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344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nip Diagonal Corner of Rectangle 4">
            <a:extLst>
              <a:ext uri="{FF2B5EF4-FFF2-40B4-BE49-F238E27FC236}">
                <a16:creationId xmlns:a16="http://schemas.microsoft.com/office/drawing/2014/main" id="{3325CAAB-D459-52F5-5B71-0AF32C815729}"/>
              </a:ext>
            </a:extLst>
          </p:cNvPr>
          <p:cNvSpPr/>
          <p:nvPr/>
        </p:nvSpPr>
        <p:spPr>
          <a:xfrm>
            <a:off x="2302933" y="1501422"/>
            <a:ext cx="9211734" cy="4436534"/>
          </a:xfrm>
          <a:prstGeom prst="snip2Diag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CH"/>
          </a:p>
        </p:txBody>
      </p:sp>
      <p:sp>
        <p:nvSpPr>
          <p:cNvPr id="4" name="TextBox 3">
            <a:extLst>
              <a:ext uri="{FF2B5EF4-FFF2-40B4-BE49-F238E27FC236}">
                <a16:creationId xmlns:a16="http://schemas.microsoft.com/office/drawing/2014/main" id="{65395D16-CDE9-CCA6-DF15-85960C3D3CE1}"/>
              </a:ext>
            </a:extLst>
          </p:cNvPr>
          <p:cNvSpPr txBox="1"/>
          <p:nvPr/>
        </p:nvSpPr>
        <p:spPr>
          <a:xfrm>
            <a:off x="2000955" y="1650671"/>
            <a:ext cx="3937001" cy="787218"/>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200" kern="1200" dirty="0">
                <a:solidFill>
                  <a:schemeClr val="tx1"/>
                </a:solidFill>
                <a:latin typeface="Times New Roman" panose="02020603050405020304" pitchFamily="18" charset="0"/>
                <a:ea typeface="+mj-ea"/>
                <a:cs typeface="Times New Roman" panose="02020603050405020304" pitchFamily="18" charset="0"/>
              </a:rPr>
              <a:t>Group Discussion</a:t>
            </a:r>
          </a:p>
        </p:txBody>
      </p:sp>
      <p:sp>
        <p:nvSpPr>
          <p:cNvPr id="3" name="TextBox 2">
            <a:extLst>
              <a:ext uri="{FF2B5EF4-FFF2-40B4-BE49-F238E27FC236}">
                <a16:creationId xmlns:a16="http://schemas.microsoft.com/office/drawing/2014/main" id="{DE16E04D-95E3-7D43-B31D-B89614F1F151}"/>
              </a:ext>
            </a:extLst>
          </p:cNvPr>
          <p:cNvSpPr txBox="1"/>
          <p:nvPr/>
        </p:nvSpPr>
        <p:spPr>
          <a:xfrm>
            <a:off x="2548465" y="3864757"/>
            <a:ext cx="7689774" cy="646331"/>
          </a:xfrm>
          <a:prstGeom prst="rect">
            <a:avLst/>
          </a:prstGeom>
          <a:noFill/>
        </p:spPr>
        <p:txBody>
          <a:bodyPr wrap="square" rtlCol="0">
            <a:spAutoFit/>
          </a:bodyPr>
          <a:lstStyle/>
          <a:p>
            <a:pPr marL="342900" indent="-342900">
              <a:buAutoNum type="arabicPeriod"/>
            </a:pPr>
            <a:r>
              <a:rPr lang="en-CH" dirty="0">
                <a:latin typeface="Times New Roman" panose="02020603050405020304" pitchFamily="18" charset="0"/>
                <a:cs typeface="Times New Roman" panose="02020603050405020304" pitchFamily="18" charset="0"/>
              </a:rPr>
              <a:t>What is DNS, DHCP, FTP, SSH and SMTP.</a:t>
            </a:r>
          </a:p>
          <a:p>
            <a:pPr marL="342900" indent="-342900">
              <a:buAutoNum type="arabicPeriod"/>
            </a:pPr>
            <a:r>
              <a:rPr lang="en-CH" dirty="0">
                <a:latin typeface="Times New Roman" panose="02020603050405020304" pitchFamily="18" charset="0"/>
                <a:cs typeface="Times New Roman" panose="02020603050405020304" pitchFamily="18" charset="0"/>
              </a:rPr>
              <a:t>What ben</a:t>
            </a:r>
            <a:r>
              <a:rPr lang="en-GB" dirty="0">
                <a:latin typeface="Times New Roman" panose="02020603050405020304" pitchFamily="18" charset="0"/>
                <a:cs typeface="Times New Roman" panose="02020603050405020304" pitchFamily="18" charset="0"/>
              </a:rPr>
              <a:t>e</a:t>
            </a:r>
            <a:r>
              <a:rPr lang="en-CH" dirty="0">
                <a:latin typeface="Times New Roman" panose="02020603050405020304" pitchFamily="18" charset="0"/>
                <a:cs typeface="Times New Roman" panose="02020603050405020304" pitchFamily="18" charset="0"/>
              </a:rPr>
              <a:t>fits of those protocols.</a:t>
            </a:r>
          </a:p>
        </p:txBody>
      </p:sp>
      <p:pic>
        <p:nvPicPr>
          <p:cNvPr id="2" name="Content Placeholder 4" descr="Text&#10;&#10;Description automatically generated">
            <a:extLst>
              <a:ext uri="{FF2B5EF4-FFF2-40B4-BE49-F238E27FC236}">
                <a16:creationId xmlns:a16="http://schemas.microsoft.com/office/drawing/2014/main" id="{9523A1BB-1ABB-7D30-0CFF-0C19AB899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3219" y="5494578"/>
            <a:ext cx="1932471" cy="443378"/>
          </a:xfrm>
          <a:prstGeom prst="rect">
            <a:avLst/>
          </a:prstGeom>
        </p:spPr>
      </p:pic>
    </p:spTree>
    <p:extLst>
      <p:ext uri="{BB962C8B-B14F-4D97-AF65-F5344CB8AC3E}">
        <p14:creationId xmlns:p14="http://schemas.microsoft.com/office/powerpoint/2010/main" val="928944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9E8CCE4D-6E49-A5C6-B77A-22DA162EE8D6}"/>
              </a:ext>
            </a:extLst>
          </p:cNvPr>
          <p:cNvSpPr>
            <a:spLocks noGrp="1"/>
          </p:cNvSpPr>
          <p:nvPr>
            <p:ph type="title"/>
          </p:nvPr>
        </p:nvSpPr>
        <p:spPr>
          <a:xfrm>
            <a:off x="685801" y="643466"/>
            <a:ext cx="2590799" cy="4995333"/>
          </a:xfrm>
        </p:spPr>
        <p:txBody>
          <a:bodyPr vert="horz" lIns="91440" tIns="45720" rIns="91440" bIns="45720" rtlCol="0" anchor="ctr">
            <a:normAutofit/>
          </a:bodyPr>
          <a:lstStyle/>
          <a:p>
            <a:r>
              <a:rPr lang="en-US" sz="2800" b="1" dirty="0"/>
              <a:t>Learning Objectives</a:t>
            </a:r>
          </a:p>
        </p:txBody>
      </p:sp>
      <p:pic>
        <p:nvPicPr>
          <p:cNvPr id="5" name="Content Placeholder 4" descr="Text&#10;&#10;Description automatically generated">
            <a:extLst>
              <a:ext uri="{FF2B5EF4-FFF2-40B4-BE49-F238E27FC236}">
                <a16:creationId xmlns:a16="http://schemas.microsoft.com/office/drawing/2014/main" id="{4D5EBCCD-0A2C-58C0-91CC-A1C46EC62D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15433" y="200088"/>
            <a:ext cx="1932471" cy="443378"/>
          </a:xfrm>
        </p:spPr>
      </p:pic>
      <p:graphicFrame>
        <p:nvGraphicFramePr>
          <p:cNvPr id="7" name="Content Placeholder 2">
            <a:extLst>
              <a:ext uri="{FF2B5EF4-FFF2-40B4-BE49-F238E27FC236}">
                <a16:creationId xmlns:a16="http://schemas.microsoft.com/office/drawing/2014/main" id="{CD777F86-6853-F601-29BA-0AE0926A8221}"/>
              </a:ext>
            </a:extLst>
          </p:cNvPr>
          <p:cNvGraphicFramePr/>
          <p:nvPr>
            <p:extLst>
              <p:ext uri="{D42A27DB-BD31-4B8C-83A1-F6EECF244321}">
                <p14:modId xmlns:p14="http://schemas.microsoft.com/office/powerpoint/2010/main" val="3044571922"/>
              </p:ext>
            </p:extLst>
          </p:nvPr>
        </p:nvGraphicFramePr>
        <p:xfrm>
          <a:off x="4808601" y="901700"/>
          <a:ext cx="6545199" cy="48201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259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A2497A-F46C-3C44-BE13-608BED9FDAD7}"/>
              </a:ext>
            </a:extLst>
          </p:cNvPr>
          <p:cNvSpPr txBox="1"/>
          <p:nvPr/>
        </p:nvSpPr>
        <p:spPr>
          <a:xfrm>
            <a:off x="1837650" y="1212039"/>
            <a:ext cx="9849080" cy="1289007"/>
          </a:xfrm>
          <a:prstGeom prst="rect">
            <a:avLst/>
          </a:prstGeom>
          <a:noFill/>
        </p:spPr>
        <p:txBody>
          <a:bodyPr wrap="square" rtlCol="0">
            <a:spAutoFit/>
          </a:bodyPr>
          <a:lstStyle/>
          <a:p>
            <a:pPr>
              <a:lnSpc>
                <a:spcPct val="150000"/>
              </a:lnSpc>
            </a:pPr>
            <a:r>
              <a:rPr lang="en-GB" dirty="0">
                <a:latin typeface="Times New Roman" panose="02020603050405020304" pitchFamily="18" charset="0"/>
                <a:cs typeface="Times New Roman" panose="02020603050405020304" pitchFamily="18" charset="0"/>
              </a:rPr>
              <a:t>A collection of policies that control data exchange between various networked devices is known as a network protocol. It establishes the content, the mode, and the timing of the communications. It enables interconnected devices to interact with one another in spite of structural and internal variations.</a:t>
            </a:r>
            <a:endParaRPr lang="en-CH"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649D9DC-6F1D-4349-BE06-27FE0C994180}"/>
              </a:ext>
            </a:extLst>
          </p:cNvPr>
          <p:cNvSpPr txBox="1"/>
          <p:nvPr/>
        </p:nvSpPr>
        <p:spPr>
          <a:xfrm>
            <a:off x="1573245" y="870424"/>
            <a:ext cx="4109292" cy="369332"/>
          </a:xfrm>
          <a:prstGeom prst="rect">
            <a:avLst/>
          </a:prstGeom>
          <a:noFill/>
        </p:spPr>
        <p:txBody>
          <a:bodyPr wrap="square" rtlCol="0">
            <a:spAutoFit/>
          </a:bodyPr>
          <a:lstStyle/>
          <a:p>
            <a:r>
              <a:rPr lang="en-CH" b="1" dirty="0">
                <a:latin typeface="Times New Roman" panose="02020603050405020304" pitchFamily="18" charset="0"/>
                <a:cs typeface="Times New Roman" panose="02020603050405020304" pitchFamily="18" charset="0"/>
              </a:rPr>
              <a:t>What is a network protocols? </a:t>
            </a:r>
          </a:p>
        </p:txBody>
      </p:sp>
      <p:sp>
        <p:nvSpPr>
          <p:cNvPr id="4" name="TextBox 3">
            <a:extLst>
              <a:ext uri="{FF2B5EF4-FFF2-40B4-BE49-F238E27FC236}">
                <a16:creationId xmlns:a16="http://schemas.microsoft.com/office/drawing/2014/main" id="{02A90655-2750-EF47-821D-85403737938E}"/>
              </a:ext>
            </a:extLst>
          </p:cNvPr>
          <p:cNvSpPr txBox="1"/>
          <p:nvPr/>
        </p:nvSpPr>
        <p:spPr>
          <a:xfrm>
            <a:off x="1815617" y="3027801"/>
            <a:ext cx="9871113" cy="3366499"/>
          </a:xfrm>
          <a:prstGeom prst="rect">
            <a:avLst/>
          </a:prstGeom>
          <a:noFill/>
        </p:spPr>
        <p:txBody>
          <a:bodyPr wrap="square" rtlCol="0">
            <a:spAutoFit/>
          </a:bodyPr>
          <a:lstStyle/>
          <a:p>
            <a:pPr>
              <a:lnSpc>
                <a:spcPct val="150000"/>
              </a:lnSpc>
            </a:pPr>
            <a:r>
              <a:rPr lang="en-GB" dirty="0">
                <a:latin typeface="Times New Roman" panose="02020603050405020304" pitchFamily="18" charset="0"/>
                <a:cs typeface="Times New Roman" panose="02020603050405020304" pitchFamily="18" charset="0"/>
              </a:rPr>
              <a:t>The OSI model is typically used for communication over networks like the Internet. There are seven layers in the OSI model overall.  The three primary functions of the network protocol are secured connections, network management, and network communication. Protocols are used to connect various devices.</a:t>
            </a:r>
          </a:p>
          <a:p>
            <a:pPr>
              <a:lnSpc>
                <a:spcPct val="150000"/>
              </a:lnSpc>
            </a:pPr>
            <a:r>
              <a:rPr lang="en-GB" dirty="0">
                <a:latin typeface="Times New Roman" panose="02020603050405020304" pitchFamily="18" charset="0"/>
                <a:cs typeface="Times New Roman" panose="02020603050405020304" pitchFamily="18" charset="0"/>
              </a:rPr>
              <a:t>Three main categories can be used to classify the protocols:</a:t>
            </a:r>
          </a:p>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Network Communication </a:t>
            </a:r>
          </a:p>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Network Management </a:t>
            </a:r>
          </a:p>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Network Security</a:t>
            </a:r>
            <a:endParaRPr lang="en-CH"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EF1CCC8-7D6C-4645-BA7F-529BA6FEAD07}"/>
              </a:ext>
            </a:extLst>
          </p:cNvPr>
          <p:cNvSpPr txBox="1"/>
          <p:nvPr/>
        </p:nvSpPr>
        <p:spPr>
          <a:xfrm>
            <a:off x="1573245" y="2680053"/>
            <a:ext cx="4538950" cy="369332"/>
          </a:xfrm>
          <a:prstGeom prst="rect">
            <a:avLst/>
          </a:prstGeom>
          <a:noFill/>
        </p:spPr>
        <p:txBody>
          <a:bodyPr wrap="square" rtlCol="0">
            <a:spAutoFit/>
          </a:bodyPr>
          <a:lstStyle/>
          <a:p>
            <a:pPr algn="l" fontAlgn="base"/>
            <a:r>
              <a:rPr lang="en-GB" b="1" i="0" u="none" strike="noStrike" dirty="0">
                <a:effectLst/>
                <a:latin typeface="Times New Roman" panose="02020603050405020304" pitchFamily="18" charset="0"/>
                <a:cs typeface="Times New Roman" panose="02020603050405020304" pitchFamily="18" charset="0"/>
              </a:rPr>
              <a:t>Types of Network Protocols</a:t>
            </a:r>
          </a:p>
        </p:txBody>
      </p:sp>
    </p:spTree>
    <p:extLst>
      <p:ext uri="{BB962C8B-B14F-4D97-AF65-F5344CB8AC3E}">
        <p14:creationId xmlns:p14="http://schemas.microsoft.com/office/powerpoint/2010/main" val="549990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838199" y="1093788"/>
            <a:ext cx="10506455" cy="2967208"/>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200" b="1" dirty="0">
                <a:latin typeface="Times New Roman" panose="02020603050405020304" pitchFamily="18" charset="0"/>
                <a:ea typeface="+mj-ea"/>
                <a:cs typeface="Times New Roman" panose="02020603050405020304" pitchFamily="18" charset="0"/>
              </a:rPr>
              <a:t>4.1 Domain Name System (DNS)</a:t>
            </a:r>
          </a:p>
        </p:txBody>
      </p:sp>
      <p:pic>
        <p:nvPicPr>
          <p:cNvPr id="2" name="Content Placeholder 4" descr="Text&#10;&#10;Description automatically generated">
            <a:extLst>
              <a:ext uri="{FF2B5EF4-FFF2-40B4-BE49-F238E27FC236}">
                <a16:creationId xmlns:a16="http://schemas.microsoft.com/office/drawing/2014/main" id="{9523A1BB-1ABB-7D30-0CFF-0C19AB899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190" y="2134014"/>
            <a:ext cx="1932471" cy="443378"/>
          </a:xfrm>
          <a:prstGeom prst="rect">
            <a:avLst/>
          </a:prstGeom>
        </p:spPr>
      </p:pic>
    </p:spTree>
    <p:extLst>
      <p:ext uri="{BB962C8B-B14F-4D97-AF65-F5344CB8AC3E}">
        <p14:creationId xmlns:p14="http://schemas.microsoft.com/office/powerpoint/2010/main" val="4006478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CE9090-B766-634F-B2AA-B918E05ACB86}"/>
              </a:ext>
            </a:extLst>
          </p:cNvPr>
          <p:cNvSpPr txBox="1"/>
          <p:nvPr/>
        </p:nvSpPr>
        <p:spPr>
          <a:xfrm>
            <a:off x="1462572" y="1043124"/>
            <a:ext cx="5269735" cy="369332"/>
          </a:xfrm>
          <a:prstGeom prst="rect">
            <a:avLst/>
          </a:prstGeom>
          <a:noFill/>
        </p:spPr>
        <p:txBody>
          <a:bodyPr wrap="square" rtlCol="0">
            <a:spAutoFit/>
          </a:bodyPr>
          <a:lstStyle/>
          <a:p>
            <a:r>
              <a:rPr lang="en-CH" b="1" dirty="0">
                <a:latin typeface="Times New Roman" panose="02020603050405020304" pitchFamily="18" charset="0"/>
                <a:cs typeface="Times New Roman" panose="02020603050405020304" pitchFamily="18" charset="0"/>
              </a:rPr>
              <a:t>DNS (Domain Name Server) </a:t>
            </a:r>
          </a:p>
        </p:txBody>
      </p:sp>
      <p:sp>
        <p:nvSpPr>
          <p:cNvPr id="3" name="TextBox 2">
            <a:extLst>
              <a:ext uri="{FF2B5EF4-FFF2-40B4-BE49-F238E27FC236}">
                <a16:creationId xmlns:a16="http://schemas.microsoft.com/office/drawing/2014/main" id="{938A862A-29D5-AD4F-B60B-7EEA64D5C438}"/>
              </a:ext>
            </a:extLst>
          </p:cNvPr>
          <p:cNvSpPr txBox="1"/>
          <p:nvPr/>
        </p:nvSpPr>
        <p:spPr>
          <a:xfrm>
            <a:off x="1590158" y="1718965"/>
            <a:ext cx="9948231" cy="3781997"/>
          </a:xfrm>
          <a:prstGeom prst="rect">
            <a:avLst/>
          </a:prstGeom>
          <a:noFill/>
        </p:spPr>
        <p:txBody>
          <a:bodyPr wrap="square" rtlCol="0">
            <a:spAutoFit/>
          </a:bodyPr>
          <a:lstStyle/>
          <a:p>
            <a:pPr>
              <a:lnSpc>
                <a:spcPct val="150000"/>
              </a:lnSpc>
            </a:pPr>
            <a:r>
              <a:rPr lang="en-GB" dirty="0">
                <a:latin typeface="Times New Roman" panose="02020603050405020304" pitchFamily="18" charset="0"/>
                <a:cs typeface="Times New Roman" panose="02020603050405020304" pitchFamily="18" charset="0"/>
              </a:rPr>
              <a:t>The Internet's phone book is the Domain Name System (DNS). Through domain names like nytimes.com or espn.com, humans can access information on the internet. Through Internet Protocol (IP) addresses, web browsers may communicate. In order for browsers to load Internet resources, DNS converts domain names to IP addresses.</a:t>
            </a:r>
          </a:p>
          <a:p>
            <a:pPr>
              <a:lnSpc>
                <a:spcPct val="150000"/>
              </a:lnSpc>
            </a:pPr>
            <a:endParaRPr lang="en-GB" dirty="0">
              <a:latin typeface="Times New Roman" panose="02020603050405020304" pitchFamily="18" charset="0"/>
              <a:cs typeface="Times New Roman" panose="02020603050405020304" pitchFamily="18" charset="0"/>
            </a:endParaRPr>
          </a:p>
          <a:p>
            <a:pPr>
              <a:lnSpc>
                <a:spcPct val="150000"/>
              </a:lnSpc>
            </a:pPr>
            <a:r>
              <a:rPr lang="en-GB" dirty="0">
                <a:latin typeface="Times New Roman" panose="02020603050405020304" pitchFamily="18" charset="0"/>
                <a:cs typeface="Times New Roman" panose="02020603050405020304" pitchFamily="18" charset="0"/>
              </a:rPr>
              <a:t>Every Internet-connected device has an IP address that is specific to it and that other computers can use to locate it. DNS servers remove the need for people to memorise more complicated, contemporary alphanumeric IP addresses like 2400:cb00:2048:1::c629:d7a2 (in IPv6) or IP addresses like 192.168.1.1 (in IPv4).</a:t>
            </a:r>
            <a:endParaRPr lang="en-CH"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4666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8A862A-29D5-AD4F-B60B-7EEA64D5C438}"/>
              </a:ext>
            </a:extLst>
          </p:cNvPr>
          <p:cNvSpPr txBox="1"/>
          <p:nvPr/>
        </p:nvSpPr>
        <p:spPr>
          <a:xfrm>
            <a:off x="1676066" y="1122503"/>
            <a:ext cx="9948231" cy="4612994"/>
          </a:xfrm>
          <a:prstGeom prst="rect">
            <a:avLst/>
          </a:prstGeom>
          <a:noFill/>
        </p:spPr>
        <p:txBody>
          <a:bodyPr wrap="square" rtlCol="0">
            <a:spAutoFit/>
          </a:bodyPr>
          <a:lstStyle/>
          <a:p>
            <a:pPr algn="l">
              <a:lnSpc>
                <a:spcPct val="150000"/>
              </a:lnSpc>
            </a:pPr>
            <a:r>
              <a:rPr lang="en-GB" b="1" i="0" u="none" strike="noStrike" dirty="0">
                <a:effectLst/>
                <a:latin typeface="Times New Roman" panose="02020603050405020304" pitchFamily="18" charset="0"/>
                <a:cs typeface="Times New Roman" panose="02020603050405020304" pitchFamily="18" charset="0"/>
              </a:rPr>
              <a:t>DNS Records</a:t>
            </a:r>
            <a:r>
              <a:rPr lang="en-GB" b="0" i="0" u="none" strike="noStrike" dirty="0">
                <a:effectLst/>
                <a:latin typeface="Times New Roman" panose="02020603050405020304" pitchFamily="18" charset="0"/>
                <a:cs typeface="Times New Roman" panose="02020603050405020304" pitchFamily="18" charset="0"/>
              </a:rPr>
              <a:t>:</a:t>
            </a:r>
          </a:p>
          <a:p>
            <a:pPr algn="l">
              <a:lnSpc>
                <a:spcPct val="150000"/>
              </a:lnSpc>
            </a:pPr>
            <a:endParaRPr lang="en-GB" b="0" i="0" u="none" strike="noStrike" dirty="0">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r>
              <a:rPr lang="en-GB" b="1" i="0" u="none" strike="noStrike" dirty="0">
                <a:effectLst/>
                <a:latin typeface="Times New Roman" panose="02020603050405020304" pitchFamily="18" charset="0"/>
                <a:cs typeface="Times New Roman" panose="02020603050405020304" pitchFamily="18" charset="0"/>
              </a:rPr>
              <a:t>A Record</a:t>
            </a:r>
            <a:r>
              <a:rPr lang="en-GB" b="0" i="0" u="none" strike="noStrike" dirty="0">
                <a:effectLst/>
                <a:latin typeface="Times New Roman" panose="02020603050405020304" pitchFamily="18" charset="0"/>
                <a:cs typeface="Times New Roman" panose="02020603050405020304" pitchFamily="18" charset="0"/>
              </a:rPr>
              <a:t>: Maps a domain to an IPv4 address.</a:t>
            </a:r>
          </a:p>
          <a:p>
            <a:pPr marL="742950" lvl="1" indent="-285750" algn="l">
              <a:lnSpc>
                <a:spcPct val="150000"/>
              </a:lnSpc>
              <a:buFont typeface="+mj-lt"/>
              <a:buAutoNum type="arabicPeriod"/>
            </a:pPr>
            <a:r>
              <a:rPr lang="en-GB" b="1" i="0" u="none" strike="noStrike" dirty="0">
                <a:effectLst/>
                <a:latin typeface="Times New Roman" panose="02020603050405020304" pitchFamily="18" charset="0"/>
                <a:cs typeface="Times New Roman" panose="02020603050405020304" pitchFamily="18" charset="0"/>
              </a:rPr>
              <a:t>AAAA Record</a:t>
            </a:r>
            <a:r>
              <a:rPr lang="en-GB" b="0" i="0" u="none" strike="noStrike" dirty="0">
                <a:effectLst/>
                <a:latin typeface="Times New Roman" panose="02020603050405020304" pitchFamily="18" charset="0"/>
                <a:cs typeface="Times New Roman" panose="02020603050405020304" pitchFamily="18" charset="0"/>
              </a:rPr>
              <a:t>: Maps a domain to an IPv6 address.</a:t>
            </a:r>
          </a:p>
          <a:p>
            <a:pPr marL="742950" lvl="1" indent="-285750" algn="l">
              <a:lnSpc>
                <a:spcPct val="150000"/>
              </a:lnSpc>
              <a:buFont typeface="+mj-lt"/>
              <a:buAutoNum type="arabicPeriod"/>
            </a:pPr>
            <a:r>
              <a:rPr lang="en-GB" b="1" i="0" u="none" strike="noStrike" dirty="0">
                <a:effectLst/>
                <a:latin typeface="Times New Roman" panose="02020603050405020304" pitchFamily="18" charset="0"/>
                <a:cs typeface="Times New Roman" panose="02020603050405020304" pitchFamily="18" charset="0"/>
              </a:rPr>
              <a:t>CNAME Record</a:t>
            </a:r>
            <a:r>
              <a:rPr lang="en-GB" b="0" i="0" u="none" strike="noStrike" dirty="0">
                <a:effectLst/>
                <a:latin typeface="Times New Roman" panose="02020603050405020304" pitchFamily="18" charset="0"/>
                <a:cs typeface="Times New Roman" panose="02020603050405020304" pitchFamily="18" charset="0"/>
              </a:rPr>
              <a:t>: Alias of one name to another, allowing multiple domain names to map to the same IP address.</a:t>
            </a:r>
          </a:p>
          <a:p>
            <a:pPr marL="742950" lvl="1" indent="-285750" algn="l">
              <a:lnSpc>
                <a:spcPct val="150000"/>
              </a:lnSpc>
              <a:buFont typeface="+mj-lt"/>
              <a:buAutoNum type="arabicPeriod"/>
            </a:pPr>
            <a:r>
              <a:rPr lang="en-GB" b="1" i="0" u="none" strike="noStrike" dirty="0">
                <a:effectLst/>
                <a:latin typeface="Times New Roman" panose="02020603050405020304" pitchFamily="18" charset="0"/>
                <a:cs typeface="Times New Roman" panose="02020603050405020304" pitchFamily="18" charset="0"/>
              </a:rPr>
              <a:t>MX Record</a:t>
            </a:r>
            <a:r>
              <a:rPr lang="en-GB" b="0" i="0" u="none" strike="noStrike" dirty="0">
                <a:effectLst/>
                <a:latin typeface="Times New Roman" panose="02020603050405020304" pitchFamily="18" charset="0"/>
                <a:cs typeface="Times New Roman" panose="02020603050405020304" pitchFamily="18" charset="0"/>
              </a:rPr>
              <a:t>: Specifies the mail servers responsible for receiving email on behalf of a domain.</a:t>
            </a:r>
          </a:p>
          <a:p>
            <a:pPr marL="742950" lvl="1" indent="-285750" algn="l">
              <a:lnSpc>
                <a:spcPct val="150000"/>
              </a:lnSpc>
              <a:buFont typeface="+mj-lt"/>
              <a:buAutoNum type="arabicPeriod"/>
            </a:pPr>
            <a:r>
              <a:rPr lang="en-GB" b="1" i="0" u="none" strike="noStrike" dirty="0">
                <a:effectLst/>
                <a:latin typeface="Times New Roman" panose="02020603050405020304" pitchFamily="18" charset="0"/>
                <a:cs typeface="Times New Roman" panose="02020603050405020304" pitchFamily="18" charset="0"/>
              </a:rPr>
              <a:t>TXT Record</a:t>
            </a:r>
            <a:r>
              <a:rPr lang="en-GB" b="0" i="0" u="none" strike="noStrike" dirty="0">
                <a:effectLst/>
                <a:latin typeface="Times New Roman" panose="02020603050405020304" pitchFamily="18" charset="0"/>
                <a:cs typeface="Times New Roman" panose="02020603050405020304" pitchFamily="18" charset="0"/>
              </a:rPr>
              <a:t>: Can hold arbitrary text, often used for email verification and other services.</a:t>
            </a:r>
          </a:p>
          <a:p>
            <a:pPr marL="742950" lvl="1" indent="-285750" algn="l">
              <a:lnSpc>
                <a:spcPct val="150000"/>
              </a:lnSpc>
              <a:buFont typeface="+mj-lt"/>
              <a:buAutoNum type="arabicPeriod"/>
            </a:pPr>
            <a:r>
              <a:rPr lang="en-GB" b="1" i="0" u="none" strike="noStrike" dirty="0">
                <a:effectLst/>
                <a:latin typeface="Times New Roman" panose="02020603050405020304" pitchFamily="18" charset="0"/>
                <a:cs typeface="Times New Roman" panose="02020603050405020304" pitchFamily="18" charset="0"/>
              </a:rPr>
              <a:t>NS Record</a:t>
            </a:r>
            <a:r>
              <a:rPr lang="en-GB" b="0" i="0" u="none" strike="noStrike" dirty="0">
                <a:effectLst/>
                <a:latin typeface="Times New Roman" panose="02020603050405020304" pitchFamily="18" charset="0"/>
                <a:cs typeface="Times New Roman" panose="02020603050405020304" pitchFamily="18" charset="0"/>
              </a:rPr>
              <a:t>: Delegates a domain or subdomain to a set of name servers.</a:t>
            </a:r>
          </a:p>
          <a:p>
            <a:pPr marL="742950" lvl="1" indent="-285750" algn="l">
              <a:lnSpc>
                <a:spcPct val="150000"/>
              </a:lnSpc>
              <a:buFont typeface="+mj-lt"/>
              <a:buAutoNum type="arabicPeriod"/>
            </a:pPr>
            <a:r>
              <a:rPr lang="en-GB" b="1" i="0" u="none" strike="noStrike" dirty="0">
                <a:effectLst/>
                <a:latin typeface="Times New Roman" panose="02020603050405020304" pitchFamily="18" charset="0"/>
                <a:cs typeface="Times New Roman" panose="02020603050405020304" pitchFamily="18" charset="0"/>
              </a:rPr>
              <a:t>SOA Record</a:t>
            </a:r>
            <a:r>
              <a:rPr lang="en-GB" b="0" i="0" u="none" strike="noStrike" dirty="0">
                <a:effectLst/>
                <a:latin typeface="Times New Roman" panose="02020603050405020304" pitchFamily="18" charset="0"/>
                <a:cs typeface="Times New Roman" panose="02020603050405020304" pitchFamily="18" charset="0"/>
              </a:rPr>
              <a:t>: Contains administrative information about the zone, such as the primary name server and email of the domain administrator.</a:t>
            </a:r>
          </a:p>
        </p:txBody>
      </p:sp>
    </p:spTree>
    <p:extLst>
      <p:ext uri="{BB962C8B-B14F-4D97-AF65-F5344CB8AC3E}">
        <p14:creationId xmlns:p14="http://schemas.microsoft.com/office/powerpoint/2010/main" val="1704282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8A862A-29D5-AD4F-B60B-7EEA64D5C438}"/>
              </a:ext>
            </a:extLst>
          </p:cNvPr>
          <p:cNvSpPr txBox="1"/>
          <p:nvPr/>
        </p:nvSpPr>
        <p:spPr>
          <a:xfrm>
            <a:off x="1645853" y="703960"/>
            <a:ext cx="9630579" cy="5859489"/>
          </a:xfrm>
          <a:prstGeom prst="rect">
            <a:avLst/>
          </a:prstGeom>
          <a:noFill/>
        </p:spPr>
        <p:txBody>
          <a:bodyPr wrap="square" rtlCol="0">
            <a:spAutoFit/>
          </a:bodyPr>
          <a:lstStyle/>
          <a:p>
            <a:pPr>
              <a:lnSpc>
                <a:spcPct val="150000"/>
              </a:lnSpc>
            </a:pPr>
            <a:r>
              <a:rPr lang="en-GB" b="1" i="0" u="none" strike="noStrike" dirty="0">
                <a:effectLst/>
                <a:latin typeface="Times New Roman" panose="02020603050405020304" pitchFamily="18" charset="0"/>
                <a:cs typeface="Times New Roman" panose="02020603050405020304" pitchFamily="18" charset="0"/>
              </a:rPr>
              <a:t>DNS Query Process</a:t>
            </a:r>
          </a:p>
          <a:p>
            <a:pPr algn="l">
              <a:lnSpc>
                <a:spcPct val="150000"/>
              </a:lnSpc>
              <a:buFont typeface="+mj-lt"/>
              <a:buAutoNum type="arabicPeriod"/>
            </a:pPr>
            <a:r>
              <a:rPr lang="en-GB" i="0" u="none" strike="noStrike" dirty="0">
                <a:effectLst/>
                <a:latin typeface="Times New Roman" panose="02020603050405020304" pitchFamily="18" charset="0"/>
                <a:cs typeface="Times New Roman" panose="02020603050405020304" pitchFamily="18" charset="0"/>
              </a:rPr>
              <a:t>User types a domain name (e.g., </a:t>
            </a:r>
            <a:r>
              <a:rPr lang="en-GB"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www.example.com</a:t>
            </a:r>
            <a:r>
              <a:rPr lang="en-GB" i="0" u="none" strike="noStrike" dirty="0">
                <a:effectLst/>
                <a:latin typeface="Times New Roman" panose="02020603050405020304" pitchFamily="18" charset="0"/>
                <a:cs typeface="Times New Roman" panose="02020603050405020304" pitchFamily="18" charset="0"/>
              </a:rPr>
              <a:t>) into their web browser.</a:t>
            </a:r>
          </a:p>
          <a:p>
            <a:pPr algn="l">
              <a:lnSpc>
                <a:spcPct val="150000"/>
              </a:lnSpc>
              <a:buFont typeface="+mj-lt"/>
              <a:buAutoNum type="arabicPeriod"/>
            </a:pPr>
            <a:r>
              <a:rPr lang="en-GB" i="0" u="none" strike="noStrike" dirty="0">
                <a:effectLst/>
                <a:latin typeface="Times New Roman" panose="02020603050405020304" pitchFamily="18" charset="0"/>
                <a:cs typeface="Times New Roman" panose="02020603050405020304" pitchFamily="18" charset="0"/>
              </a:rPr>
              <a:t>Browser checks its cache: If the IP address is not cached, it sends a query to the local resolver.</a:t>
            </a:r>
          </a:p>
          <a:p>
            <a:pPr algn="l">
              <a:lnSpc>
                <a:spcPct val="150000"/>
              </a:lnSpc>
              <a:buFont typeface="+mj-lt"/>
              <a:buAutoNum type="arabicPeriod"/>
            </a:pPr>
            <a:r>
              <a:rPr lang="en-GB" i="0" u="none" strike="noStrike" dirty="0">
                <a:effectLst/>
                <a:latin typeface="Times New Roman" panose="02020603050405020304" pitchFamily="18" charset="0"/>
                <a:cs typeface="Times New Roman" panose="02020603050405020304" pitchFamily="18" charset="0"/>
              </a:rPr>
              <a:t>Recursive Solution:</a:t>
            </a:r>
          </a:p>
          <a:p>
            <a:pPr marL="742950" lvl="1" indent="-285750" algn="l">
              <a:lnSpc>
                <a:spcPct val="150000"/>
              </a:lnSpc>
              <a:buFont typeface="+mj-lt"/>
              <a:buAutoNum type="arabicPeriod"/>
            </a:pPr>
            <a:r>
              <a:rPr lang="en-GB" i="0" u="none" strike="noStrike" dirty="0">
                <a:effectLst/>
                <a:latin typeface="Times New Roman" panose="02020603050405020304" pitchFamily="18" charset="0"/>
                <a:cs typeface="Times New Roman" panose="02020603050405020304" pitchFamily="18" charset="0"/>
              </a:rPr>
              <a:t>Queries root server: The root server responds with the address of the TLD name server for .com.</a:t>
            </a:r>
          </a:p>
          <a:p>
            <a:pPr marL="742950" lvl="1" indent="-285750" algn="l">
              <a:lnSpc>
                <a:spcPct val="150000"/>
              </a:lnSpc>
              <a:buFont typeface="+mj-lt"/>
              <a:buAutoNum type="arabicPeriod"/>
            </a:pPr>
            <a:r>
              <a:rPr lang="en-GB" i="0" u="none" strike="noStrike" dirty="0">
                <a:effectLst/>
                <a:latin typeface="Times New Roman" panose="02020603050405020304" pitchFamily="18" charset="0"/>
                <a:cs typeface="Times New Roman" panose="02020603050405020304" pitchFamily="18" charset="0"/>
              </a:rPr>
              <a:t>Queries .com TLD server: The TLD server responds with the address of the authoritative name server for </a:t>
            </a:r>
            <a:r>
              <a:rPr lang="en-GB" i="0" u="none" strike="noStrike" dirty="0" err="1">
                <a:effectLst/>
                <a:latin typeface="Times New Roman" panose="02020603050405020304" pitchFamily="18" charset="0"/>
                <a:cs typeface="Times New Roman" panose="02020603050405020304" pitchFamily="18" charset="0"/>
              </a:rPr>
              <a:t>example.com</a:t>
            </a:r>
            <a:r>
              <a:rPr lang="en-GB" i="0" u="none" strike="noStrike" dirty="0">
                <a:effectLst/>
                <a:latin typeface="Times New Roman" panose="02020603050405020304" pitchFamily="18" charset="0"/>
                <a:cs typeface="Times New Roman" panose="02020603050405020304" pitchFamily="18" charset="0"/>
              </a:rPr>
              <a:t>.</a:t>
            </a:r>
          </a:p>
          <a:p>
            <a:pPr marL="742950" lvl="1" indent="-285750" algn="l">
              <a:lnSpc>
                <a:spcPct val="150000"/>
              </a:lnSpc>
              <a:buFont typeface="+mj-lt"/>
              <a:buAutoNum type="arabicPeriod"/>
            </a:pPr>
            <a:r>
              <a:rPr lang="en-GB" i="0" u="none" strike="noStrike" dirty="0">
                <a:effectLst/>
                <a:latin typeface="Times New Roman" panose="02020603050405020304" pitchFamily="18" charset="0"/>
                <a:cs typeface="Times New Roman" panose="02020603050405020304" pitchFamily="18" charset="0"/>
              </a:rPr>
              <a:t>Queries authoritative server: The authoritative server responds with the IP address for </a:t>
            </a:r>
            <a:r>
              <a:rPr lang="en-GB"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www.example.com</a:t>
            </a:r>
            <a:r>
              <a:rPr lang="en-GB" i="0" u="none" strike="noStrike" dirty="0">
                <a:effectLst/>
                <a:latin typeface="Times New Roman" panose="02020603050405020304" pitchFamily="18" charset="0"/>
                <a:cs typeface="Times New Roman" panose="02020603050405020304" pitchFamily="18" charset="0"/>
              </a:rPr>
              <a:t>.</a:t>
            </a:r>
          </a:p>
          <a:p>
            <a:pPr algn="l">
              <a:lnSpc>
                <a:spcPct val="150000"/>
              </a:lnSpc>
              <a:buFont typeface="+mj-lt"/>
              <a:buAutoNum type="arabicPeriod"/>
            </a:pPr>
            <a:r>
              <a:rPr lang="en-GB" i="0" u="none" strike="noStrike" dirty="0">
                <a:effectLst/>
                <a:latin typeface="Times New Roman" panose="02020603050405020304" pitchFamily="18" charset="0"/>
                <a:cs typeface="Times New Roman" panose="02020603050405020304" pitchFamily="18" charset="0"/>
              </a:rPr>
              <a:t>Response to user: The resolver returns the IP address to the user’s browser, which can then establish a connection to the web server</a:t>
            </a:r>
            <a:r>
              <a:rPr lang="en-GB" b="0" i="0" u="none" strike="noStrike" dirty="0">
                <a:effectLst/>
                <a:latin typeface="Times New Roman" panose="02020603050405020304" pitchFamily="18" charset="0"/>
                <a:cs typeface="Times New Roman" panose="02020603050405020304" pitchFamily="18" charset="0"/>
              </a:rPr>
              <a:t>.</a:t>
            </a:r>
          </a:p>
          <a:p>
            <a:pPr>
              <a:lnSpc>
                <a:spcPct val="150000"/>
              </a:lnSpc>
            </a:pPr>
            <a:br>
              <a:rPr lang="en-GB" dirty="0">
                <a:latin typeface="Times New Roman" panose="02020603050405020304" pitchFamily="18" charset="0"/>
                <a:cs typeface="Times New Roman" panose="02020603050405020304" pitchFamily="18" charset="0"/>
              </a:rPr>
            </a:br>
            <a:endParaRPr lang="en-GB" b="0" i="0" u="none" strike="noStrike"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054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395D16-CDE9-CCA6-DF15-85960C3D3CE1}"/>
              </a:ext>
            </a:extLst>
          </p:cNvPr>
          <p:cNvSpPr txBox="1"/>
          <p:nvPr/>
        </p:nvSpPr>
        <p:spPr>
          <a:xfrm>
            <a:off x="838199" y="1093788"/>
            <a:ext cx="10506455" cy="2967208"/>
          </a:xfrm>
          <a:prstGeom prst="rect">
            <a:avLst/>
          </a:prstGeom>
        </p:spPr>
        <p:txBody>
          <a:bodyPr vert="horz" lIns="91440" tIns="45720" rIns="91440" bIns="45720" rtlCol="0" anchor="b">
            <a:normAutofit/>
          </a:bodyPr>
          <a:lstStyle/>
          <a:p>
            <a:pPr lvl="1" algn="ctr">
              <a:lnSpc>
                <a:spcPct val="90000"/>
              </a:lnSpc>
              <a:spcBef>
                <a:spcPct val="0"/>
              </a:spcBef>
              <a:spcAft>
                <a:spcPts val="600"/>
              </a:spcAft>
            </a:pPr>
            <a:r>
              <a:rPr lang="en-US" sz="3200" b="1" dirty="0">
                <a:latin typeface="Times New Roman" panose="02020603050405020304" pitchFamily="18" charset="0"/>
                <a:ea typeface="+mj-ea"/>
                <a:cs typeface="Times New Roman" panose="02020603050405020304" pitchFamily="18" charset="0"/>
              </a:rPr>
              <a:t>4.2 Dynamic Host Configuration Protocol (DHCP)</a:t>
            </a:r>
          </a:p>
        </p:txBody>
      </p:sp>
      <p:pic>
        <p:nvPicPr>
          <p:cNvPr id="2" name="Content Placeholder 4" descr="Text&#10;&#10;Description automatically generated">
            <a:extLst>
              <a:ext uri="{FF2B5EF4-FFF2-40B4-BE49-F238E27FC236}">
                <a16:creationId xmlns:a16="http://schemas.microsoft.com/office/drawing/2014/main" id="{9523A1BB-1ABB-7D30-0CFF-0C19AB899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190" y="2255637"/>
            <a:ext cx="1932471" cy="443378"/>
          </a:xfrm>
          <a:prstGeom prst="rect">
            <a:avLst/>
          </a:prstGeom>
        </p:spPr>
      </p:pic>
    </p:spTree>
    <p:extLst>
      <p:ext uri="{BB962C8B-B14F-4D97-AF65-F5344CB8AC3E}">
        <p14:creationId xmlns:p14="http://schemas.microsoft.com/office/powerpoint/2010/main" val="683831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Custom 1">
      <a:majorFont>
        <a:latin typeface="Times New Roman"/>
        <a:ea typeface=""/>
        <a:cs typeface=""/>
      </a:majorFont>
      <a:minorFont>
        <a:latin typeface="Times New Roman"/>
        <a:ea typeface=""/>
        <a:cs typeface=""/>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Parallax</Template>
  <TotalTime>1670</TotalTime>
  <Words>1869</Words>
  <Application>Microsoft Macintosh PowerPoint</Application>
  <PresentationFormat>Widescreen</PresentationFormat>
  <Paragraphs>120</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Times New Roman</vt:lpstr>
      <vt:lpstr>Parallax</vt:lpstr>
      <vt:lpstr>PowerPoint Presentation</vt:lpstr>
      <vt:lpstr>PowerPoint Presentation</vt:lpstr>
      <vt:lpstr>Learning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Achini Fernando</dc:creator>
  <cp:lastModifiedBy>Zaidh Ansar</cp:lastModifiedBy>
  <cp:revision>38</cp:revision>
  <dcterms:created xsi:type="dcterms:W3CDTF">2022-09-30T09:18:16Z</dcterms:created>
  <dcterms:modified xsi:type="dcterms:W3CDTF">2024-05-23T07:27:20Z</dcterms:modified>
</cp:coreProperties>
</file>