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6" r:id="rId3"/>
    <p:sldId id="265" r:id="rId4"/>
    <p:sldId id="272" r:id="rId5"/>
    <p:sldId id="336" r:id="rId6"/>
    <p:sldId id="361" r:id="rId7"/>
    <p:sldId id="362" r:id="rId8"/>
    <p:sldId id="324" r:id="rId9"/>
    <p:sldId id="338" r:id="rId10"/>
    <p:sldId id="363" r:id="rId11"/>
    <p:sldId id="364" r:id="rId12"/>
    <p:sldId id="339" r:id="rId13"/>
    <p:sldId id="365" r:id="rId14"/>
    <p:sldId id="366" r:id="rId15"/>
    <p:sldId id="367" r:id="rId16"/>
    <p:sldId id="332" r:id="rId17"/>
    <p:sldId id="326" r:id="rId18"/>
    <p:sldId id="368" r:id="rId19"/>
    <p:sldId id="369" r:id="rId20"/>
    <p:sldId id="370" r:id="rId21"/>
    <p:sldId id="371" r:id="rId22"/>
    <p:sldId id="333" r:id="rId23"/>
    <p:sldId id="328" r:id="rId24"/>
    <p:sldId id="343" r:id="rId25"/>
    <p:sldId id="349" r:id="rId26"/>
    <p:sldId id="350" r:id="rId27"/>
    <p:sldId id="335" r:id="rId28"/>
    <p:sldId id="293" r:id="rId29"/>
    <p:sldId id="346" r:id="rId30"/>
    <p:sldId id="334" r:id="rId31"/>
    <p:sldId id="330" r:id="rId32"/>
    <p:sldId id="352" r:id="rId33"/>
    <p:sldId id="372" r:id="rId34"/>
    <p:sldId id="373" r:id="rId35"/>
    <p:sldId id="374" r:id="rId36"/>
    <p:sldId id="29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dgm:spPr/>
      <dgm:t>
        <a:bodyPr/>
        <a:lstStyle/>
        <a:p>
          <a:r>
            <a:rPr lang="en-US" dirty="0">
              <a:latin typeface="Times New Roman" panose="02020603050405020304" pitchFamily="18" charset="0"/>
              <a:cs typeface="Times New Roman" panose="02020603050405020304" pitchFamily="18" charset="0"/>
            </a:rPr>
            <a:t>9.1 Backup Strategies and Disaster Recovery Planning</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EFCBC038-94A8-488F-8DFC-A44C0FEAF01A}">
      <dgm:prSet/>
      <dgm:spPr/>
      <dgm:t>
        <a:bodyPr/>
        <a:lstStyle/>
        <a:p>
          <a:r>
            <a:rPr lang="en-US" dirty="0">
              <a:latin typeface="Times New Roman" panose="02020603050405020304" pitchFamily="18" charset="0"/>
              <a:cs typeface="Times New Roman" panose="02020603050405020304" pitchFamily="18" charset="0"/>
            </a:rPr>
            <a:t>9.2 High Availability and Fault Tolerance</a:t>
          </a:r>
        </a:p>
      </dgm:t>
    </dgm:pt>
    <dgm:pt modelId="{22BA4D9B-D26C-499D-A7D5-3B3BC8AA0941}" type="parTrans" cxnId="{94C500DC-5690-4DF2-947E-295250289550}">
      <dgm:prSet/>
      <dgm:spPr/>
      <dgm:t>
        <a:bodyPr/>
        <a:lstStyle/>
        <a:p>
          <a:endParaRPr lang="en-US"/>
        </a:p>
      </dgm:t>
    </dgm:pt>
    <dgm:pt modelId="{5B48B29B-3950-48FA-AC5A-8CF7BD495EE7}" type="sibTrans" cxnId="{94C500DC-5690-4DF2-947E-295250289550}">
      <dgm:prSet/>
      <dgm:spPr/>
      <dgm:t>
        <a:bodyPr/>
        <a:lstStyle/>
        <a:p>
          <a:endParaRPr lang="en-US"/>
        </a:p>
      </dgm:t>
    </dgm:pt>
    <dgm:pt modelId="{7A2FBF53-B06E-4AC3-AB8E-EB91481DD21B}">
      <dgm:prSet/>
      <dgm:spPr/>
      <dgm:t>
        <a:bodyPr/>
        <a:lstStyle/>
        <a:p>
          <a:r>
            <a:rPr lang="en-US" dirty="0">
              <a:latin typeface="Times New Roman" panose="02020603050405020304" pitchFamily="18" charset="0"/>
              <a:cs typeface="Times New Roman" panose="02020603050405020304" pitchFamily="18" charset="0"/>
            </a:rPr>
            <a:t>9.3 Business Continuity Planning and Testing</a:t>
          </a:r>
        </a:p>
      </dgm:t>
    </dgm:pt>
    <dgm:pt modelId="{0DE4BDEF-BD1B-437B-AE2F-C8DA02F46F8D}" type="parTrans" cxnId="{F0D1A7BE-BCD4-48DF-8851-F3D6105D4212}">
      <dgm:prSet/>
      <dgm:spPr/>
      <dgm:t>
        <a:bodyPr/>
        <a:lstStyle/>
        <a:p>
          <a:endParaRPr lang="en-US"/>
        </a:p>
      </dgm:t>
    </dgm:pt>
    <dgm:pt modelId="{9CEAE614-BCA9-48A6-8F18-1D8A2FC76C3B}" type="sibTrans" cxnId="{F0D1A7BE-BCD4-48DF-8851-F3D6105D4212}">
      <dgm:prSet/>
      <dgm:spPr/>
      <dgm:t>
        <a:bodyPr/>
        <a:lstStyle/>
        <a:p>
          <a:endParaRPr lang="en-US"/>
        </a:p>
      </dgm:t>
    </dgm:pt>
    <dgm:pt modelId="{F29E9572-39AC-4026-9225-0781D0FFD98C}">
      <dgm:prSet/>
      <dgm:spPr/>
      <dgm:t>
        <a:bodyPr/>
        <a:lstStyle/>
        <a:p>
          <a:r>
            <a:rPr lang="en-US" dirty="0">
              <a:latin typeface="Times New Roman" panose="02020603050405020304" pitchFamily="18" charset="0"/>
              <a:cs typeface="Times New Roman" panose="02020603050405020304" pitchFamily="18" charset="0"/>
            </a:rPr>
            <a:t>9.4 IT Architecture</a:t>
          </a:r>
        </a:p>
      </dgm:t>
    </dgm:pt>
    <dgm:pt modelId="{025D5988-ED24-430F-BB7F-5F79ADE1DBE9}" type="parTrans" cxnId="{56DD6991-DCD1-4F8A-8285-B70693F4C4B5}">
      <dgm:prSet/>
      <dgm:spPr/>
      <dgm:t>
        <a:bodyPr/>
        <a:lstStyle/>
        <a:p>
          <a:endParaRPr lang="en-US"/>
        </a:p>
      </dgm:t>
    </dgm:pt>
    <dgm:pt modelId="{98FE6EF5-22D7-401E-BAF2-FCA6B8F7FCEE}" type="sibTrans" cxnId="{56DD6991-DCD1-4F8A-8285-B70693F4C4B5}">
      <dgm:prSet/>
      <dgm:spPr/>
      <dgm:t>
        <a:bodyPr/>
        <a:lstStyle/>
        <a:p>
          <a:endParaRPr lang="en-US"/>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4">
        <dgm:presLayoutVars>
          <dgm:chMax val="0"/>
          <dgm:bulletEnabled val="1"/>
        </dgm:presLayoutVars>
      </dgm:prSet>
      <dgm:spPr/>
    </dgm:pt>
    <dgm:pt modelId="{A1028670-2440-4E47-AD10-9104EE5C6119}" type="pres">
      <dgm:prSet presAssocID="{3AD9D831-A4AF-45EA-AE27-5E02DDC85020}" presName="spacer" presStyleCnt="0"/>
      <dgm:spPr/>
    </dgm:pt>
    <dgm:pt modelId="{C142A65D-B91B-436C-8F0A-B21649CE449A}" type="pres">
      <dgm:prSet presAssocID="{EFCBC038-94A8-488F-8DFC-A44C0FEAF01A}" presName="parentText" presStyleLbl="node1" presStyleIdx="1" presStyleCnt="4">
        <dgm:presLayoutVars>
          <dgm:chMax val="0"/>
          <dgm:bulletEnabled val="1"/>
        </dgm:presLayoutVars>
      </dgm:prSet>
      <dgm:spPr/>
    </dgm:pt>
    <dgm:pt modelId="{683912B4-7647-45FF-84F6-BA6F8C1DAEA6}" type="pres">
      <dgm:prSet presAssocID="{5B48B29B-3950-48FA-AC5A-8CF7BD495EE7}" presName="spacer" presStyleCnt="0"/>
      <dgm:spPr/>
    </dgm:pt>
    <dgm:pt modelId="{67C771A7-43BC-49D5-BC9E-E0D389788F97}" type="pres">
      <dgm:prSet presAssocID="{7A2FBF53-B06E-4AC3-AB8E-EB91481DD21B}" presName="parentText" presStyleLbl="node1" presStyleIdx="2" presStyleCnt="4">
        <dgm:presLayoutVars>
          <dgm:chMax val="0"/>
          <dgm:bulletEnabled val="1"/>
        </dgm:presLayoutVars>
      </dgm:prSet>
      <dgm:spPr/>
    </dgm:pt>
    <dgm:pt modelId="{A1C06D5E-5474-46FB-8623-CA51368321A5}" type="pres">
      <dgm:prSet presAssocID="{9CEAE614-BCA9-48A6-8F18-1D8A2FC76C3B}" presName="spacer" presStyleCnt="0"/>
      <dgm:spPr/>
    </dgm:pt>
    <dgm:pt modelId="{690A0B72-CAC4-4ECD-B560-3CA08E4E2357}" type="pres">
      <dgm:prSet presAssocID="{F29E9572-39AC-4026-9225-0781D0FFD98C}" presName="parentText" presStyleLbl="node1" presStyleIdx="3" presStyleCnt="4">
        <dgm:presLayoutVars>
          <dgm:chMax val="0"/>
          <dgm:bulletEnabled val="1"/>
        </dgm:presLayoutVars>
      </dgm:prSet>
      <dgm:spPr/>
    </dgm:pt>
  </dgm:ptLst>
  <dgm:cxnLst>
    <dgm:cxn modelId="{51FA2138-B60D-574A-9F91-05C11CB10728}" type="presOf" srcId="{26CB62AE-664A-49C3-845C-FDE6532E1A93}" destId="{4C32CA31-0C20-5C40-8E8E-D1AD4B84C9E0}" srcOrd="0" destOrd="0" presId="urn:microsoft.com/office/officeart/2005/8/layout/vList2"/>
    <dgm:cxn modelId="{FB10CF78-7452-4E7B-AAC8-EBB0F848526D}" type="presOf" srcId="{EFCBC038-94A8-488F-8DFC-A44C0FEAF01A}" destId="{C142A65D-B91B-436C-8F0A-B21649CE449A}" srcOrd="0" destOrd="0" presId="urn:microsoft.com/office/officeart/2005/8/layout/vList2"/>
    <dgm:cxn modelId="{56DD6991-DCD1-4F8A-8285-B70693F4C4B5}" srcId="{D5CB05C3-466E-4345-AC3B-4D0141478115}" destId="{F29E9572-39AC-4026-9225-0781D0FFD98C}" srcOrd="3" destOrd="0" parTransId="{025D5988-ED24-430F-BB7F-5F79ADE1DBE9}" sibTransId="{98FE6EF5-22D7-401E-BAF2-FCA6B8F7FCEE}"/>
    <dgm:cxn modelId="{6FD866A9-0F56-448B-9FDD-EE49B82456E4}" srcId="{D5CB05C3-466E-4345-AC3B-4D0141478115}" destId="{26CB62AE-664A-49C3-845C-FDE6532E1A93}" srcOrd="0" destOrd="0" parTransId="{759814AC-ECD8-4313-91AC-8EA34012C9A2}" sibTransId="{3AD9D831-A4AF-45EA-AE27-5E02DDC85020}"/>
    <dgm:cxn modelId="{F0D1A7BE-BCD4-48DF-8851-F3D6105D4212}" srcId="{D5CB05C3-466E-4345-AC3B-4D0141478115}" destId="{7A2FBF53-B06E-4AC3-AB8E-EB91481DD21B}" srcOrd="2" destOrd="0" parTransId="{0DE4BDEF-BD1B-437B-AE2F-C8DA02F46F8D}" sibTransId="{9CEAE614-BCA9-48A6-8F18-1D8A2FC76C3B}"/>
    <dgm:cxn modelId="{9D816DD7-44A9-48FE-AB83-B6F928B37F7D}" type="presOf" srcId="{F29E9572-39AC-4026-9225-0781D0FFD98C}" destId="{690A0B72-CAC4-4ECD-B560-3CA08E4E2357}" srcOrd="0" destOrd="0" presId="urn:microsoft.com/office/officeart/2005/8/layout/vList2"/>
    <dgm:cxn modelId="{94C500DC-5690-4DF2-947E-295250289550}" srcId="{D5CB05C3-466E-4345-AC3B-4D0141478115}" destId="{EFCBC038-94A8-488F-8DFC-A44C0FEAF01A}" srcOrd="1" destOrd="0" parTransId="{22BA4D9B-D26C-499D-A7D5-3B3BC8AA0941}" sibTransId="{5B48B29B-3950-48FA-AC5A-8CF7BD495EE7}"/>
    <dgm:cxn modelId="{1CEAB9DC-65BF-4DCB-AB00-7633B6541F86}" type="presOf" srcId="{7A2FBF53-B06E-4AC3-AB8E-EB91481DD21B}" destId="{67C771A7-43BC-49D5-BC9E-E0D389788F97}" srcOrd="0" destOrd="0" presId="urn:microsoft.com/office/officeart/2005/8/layout/vList2"/>
    <dgm:cxn modelId="{001171DF-1CA2-5E42-AAD9-23BC32B2D761}" type="presOf" srcId="{D5CB05C3-466E-4345-AC3B-4D0141478115}" destId="{4646BE1F-FD95-F446-9497-05D6AAC7C628}" srcOrd="0" destOrd="0" presId="urn:microsoft.com/office/officeart/2005/8/layout/vList2"/>
    <dgm:cxn modelId="{8676C499-BCB9-0241-AB93-1FE0A05DEB66}" type="presParOf" srcId="{4646BE1F-FD95-F446-9497-05D6AAC7C628}" destId="{4C32CA31-0C20-5C40-8E8E-D1AD4B84C9E0}" srcOrd="0" destOrd="0" presId="urn:microsoft.com/office/officeart/2005/8/layout/vList2"/>
    <dgm:cxn modelId="{C5C4F297-89A6-454B-9499-FC16A7F1214E}" type="presParOf" srcId="{4646BE1F-FD95-F446-9497-05D6AAC7C628}" destId="{A1028670-2440-4E47-AD10-9104EE5C6119}" srcOrd="1" destOrd="0" presId="urn:microsoft.com/office/officeart/2005/8/layout/vList2"/>
    <dgm:cxn modelId="{C37EB6CB-181D-4709-AC44-6C30A6D98E8F}" type="presParOf" srcId="{4646BE1F-FD95-F446-9497-05D6AAC7C628}" destId="{C142A65D-B91B-436C-8F0A-B21649CE449A}" srcOrd="2" destOrd="0" presId="urn:microsoft.com/office/officeart/2005/8/layout/vList2"/>
    <dgm:cxn modelId="{BD17362D-9BA4-49BB-A08F-A20E58C4511A}" type="presParOf" srcId="{4646BE1F-FD95-F446-9497-05D6AAC7C628}" destId="{683912B4-7647-45FF-84F6-BA6F8C1DAEA6}" srcOrd="3" destOrd="0" presId="urn:microsoft.com/office/officeart/2005/8/layout/vList2"/>
    <dgm:cxn modelId="{974FC548-2116-493E-822A-1D182E4DE986}" type="presParOf" srcId="{4646BE1F-FD95-F446-9497-05D6AAC7C628}" destId="{67C771A7-43BC-49D5-BC9E-E0D389788F97}" srcOrd="4" destOrd="0" presId="urn:microsoft.com/office/officeart/2005/8/layout/vList2"/>
    <dgm:cxn modelId="{EFB660FC-51FF-45E8-A2FF-5B812355B299}" type="presParOf" srcId="{4646BE1F-FD95-F446-9497-05D6AAC7C628}" destId="{A1C06D5E-5474-46FB-8623-CA51368321A5}" srcOrd="5" destOrd="0" presId="urn:microsoft.com/office/officeart/2005/8/layout/vList2"/>
    <dgm:cxn modelId="{1F76405E-0D66-4DBA-AE35-8E98651FFC52}" type="presParOf" srcId="{4646BE1F-FD95-F446-9497-05D6AAC7C628}" destId="{690A0B72-CAC4-4ECD-B560-3CA08E4E235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26A8A9-7E94-48D8-8EC7-AB87F7EB732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DB289E7A-B897-416A-A518-057D3A0392E0}">
      <dgm:prSet phldrT="[Text]"/>
      <dgm:spPr/>
      <dgm:t>
        <a:bodyPr/>
        <a:lstStyle/>
        <a:p>
          <a:r>
            <a:rPr lang="en-US" dirty="0"/>
            <a:t>Business Continuity Plan (BCP): </a:t>
          </a:r>
        </a:p>
      </dgm:t>
    </dgm:pt>
    <dgm:pt modelId="{E19DAF9E-FE07-43D9-8CBD-6F2797CED956}" type="parTrans" cxnId="{4138D228-F1CA-4913-BC34-8C09240BC80E}">
      <dgm:prSet/>
      <dgm:spPr/>
      <dgm:t>
        <a:bodyPr/>
        <a:lstStyle/>
        <a:p>
          <a:endParaRPr lang="en-US"/>
        </a:p>
      </dgm:t>
    </dgm:pt>
    <dgm:pt modelId="{C9D855F6-6999-4E20-8270-B8107766D19D}" type="sibTrans" cxnId="{4138D228-F1CA-4913-BC34-8C09240BC80E}">
      <dgm:prSet/>
      <dgm:spPr/>
      <dgm:t>
        <a:bodyPr/>
        <a:lstStyle/>
        <a:p>
          <a:endParaRPr lang="en-US"/>
        </a:p>
      </dgm:t>
    </dgm:pt>
    <dgm:pt modelId="{C35CAB1F-3559-4759-9371-F6B6A4C94BFF}">
      <dgm:prSet/>
      <dgm:spPr/>
      <dgm:t>
        <a:bodyPr/>
        <a:lstStyle/>
        <a:p>
          <a:r>
            <a:rPr lang="en-US"/>
            <a:t>Risk Assessment: </a:t>
          </a:r>
        </a:p>
      </dgm:t>
    </dgm:pt>
    <dgm:pt modelId="{03978109-92BA-406A-9F92-8F5B8E445C16}" type="parTrans" cxnId="{160C736E-201F-424A-8F76-BDD3574F14BF}">
      <dgm:prSet/>
      <dgm:spPr/>
      <dgm:t>
        <a:bodyPr/>
        <a:lstStyle/>
        <a:p>
          <a:endParaRPr lang="en-US"/>
        </a:p>
      </dgm:t>
    </dgm:pt>
    <dgm:pt modelId="{B3505BCE-50A9-4B82-81C7-5BFB291FC0FA}" type="sibTrans" cxnId="{160C736E-201F-424A-8F76-BDD3574F14BF}">
      <dgm:prSet/>
      <dgm:spPr/>
      <dgm:t>
        <a:bodyPr/>
        <a:lstStyle/>
        <a:p>
          <a:endParaRPr lang="en-US"/>
        </a:p>
      </dgm:t>
    </dgm:pt>
    <dgm:pt modelId="{74B8962F-B012-4930-9812-B011F0E092C0}">
      <dgm:prSet/>
      <dgm:spPr/>
      <dgm:t>
        <a:bodyPr/>
        <a:lstStyle/>
        <a:p>
          <a:r>
            <a:rPr lang="en-US"/>
            <a:t>Business Impact Analysis (BIA): </a:t>
          </a:r>
        </a:p>
      </dgm:t>
    </dgm:pt>
    <dgm:pt modelId="{DFFB06EB-84BA-42AB-BAC5-FE739EC16838}" type="parTrans" cxnId="{48D3CEA9-5271-44DF-A584-B380C7E1D045}">
      <dgm:prSet/>
      <dgm:spPr/>
      <dgm:t>
        <a:bodyPr/>
        <a:lstStyle/>
        <a:p>
          <a:endParaRPr lang="en-US"/>
        </a:p>
      </dgm:t>
    </dgm:pt>
    <dgm:pt modelId="{7530F760-37DF-45F1-A963-DDD5621528B1}" type="sibTrans" cxnId="{48D3CEA9-5271-44DF-A584-B380C7E1D045}">
      <dgm:prSet/>
      <dgm:spPr/>
      <dgm:t>
        <a:bodyPr/>
        <a:lstStyle/>
        <a:p>
          <a:endParaRPr lang="en-US"/>
        </a:p>
      </dgm:t>
    </dgm:pt>
    <dgm:pt modelId="{DE4F753E-A1D1-4EF7-A3D5-51F3B879AAE4}">
      <dgm:prSet/>
      <dgm:spPr/>
      <dgm:t>
        <a:bodyPr/>
        <a:lstStyle/>
        <a:p>
          <a:r>
            <a:rPr lang="en-US"/>
            <a:t>Recovery Strategies: </a:t>
          </a:r>
        </a:p>
      </dgm:t>
    </dgm:pt>
    <dgm:pt modelId="{FE42AC3B-664D-41C6-90B5-7D135777ED3F}" type="parTrans" cxnId="{FC6DA9CE-44FD-4FA6-B814-9BA44369A772}">
      <dgm:prSet/>
      <dgm:spPr/>
      <dgm:t>
        <a:bodyPr/>
        <a:lstStyle/>
        <a:p>
          <a:endParaRPr lang="en-US"/>
        </a:p>
      </dgm:t>
    </dgm:pt>
    <dgm:pt modelId="{8B517490-FD21-4C6B-9309-F8ECF0629E90}" type="sibTrans" cxnId="{FC6DA9CE-44FD-4FA6-B814-9BA44369A772}">
      <dgm:prSet/>
      <dgm:spPr/>
      <dgm:t>
        <a:bodyPr/>
        <a:lstStyle/>
        <a:p>
          <a:endParaRPr lang="en-US"/>
        </a:p>
      </dgm:t>
    </dgm:pt>
    <dgm:pt modelId="{C71E17F7-FED3-49B2-94F1-8F26A3FBA725}">
      <dgm:prSet/>
      <dgm:spPr/>
      <dgm:t>
        <a:bodyPr/>
        <a:lstStyle/>
        <a:p>
          <a:r>
            <a:rPr lang="en-US"/>
            <a:t>Incident Response Plan: </a:t>
          </a:r>
        </a:p>
      </dgm:t>
    </dgm:pt>
    <dgm:pt modelId="{D5694D41-19F7-4275-8C64-3C866030A60B}" type="parTrans" cxnId="{44880DE5-EF64-4579-812F-FAF1EFE9EC33}">
      <dgm:prSet/>
      <dgm:spPr/>
      <dgm:t>
        <a:bodyPr/>
        <a:lstStyle/>
        <a:p>
          <a:endParaRPr lang="en-US"/>
        </a:p>
      </dgm:t>
    </dgm:pt>
    <dgm:pt modelId="{A1FA9512-BAE4-489F-BDEB-3D6EC1273F63}" type="sibTrans" cxnId="{44880DE5-EF64-4579-812F-FAF1EFE9EC33}">
      <dgm:prSet/>
      <dgm:spPr/>
      <dgm:t>
        <a:bodyPr/>
        <a:lstStyle/>
        <a:p>
          <a:endParaRPr lang="en-US"/>
        </a:p>
      </dgm:t>
    </dgm:pt>
    <dgm:pt modelId="{B3A584C7-E0F9-4EB0-8B59-2A0AE6449066}">
      <dgm:prSet/>
      <dgm:spPr/>
      <dgm:t>
        <a:bodyPr/>
        <a:lstStyle/>
        <a:p>
          <a:r>
            <a:rPr lang="en-US"/>
            <a:t>Communication Plan: </a:t>
          </a:r>
        </a:p>
      </dgm:t>
    </dgm:pt>
    <dgm:pt modelId="{4E62254C-6C65-4C86-B710-E78DC4ED073E}" type="parTrans" cxnId="{63B04946-2722-4B64-92F1-E7EE0BAA8E30}">
      <dgm:prSet/>
      <dgm:spPr/>
      <dgm:t>
        <a:bodyPr/>
        <a:lstStyle/>
        <a:p>
          <a:endParaRPr lang="en-US"/>
        </a:p>
      </dgm:t>
    </dgm:pt>
    <dgm:pt modelId="{729692BB-8200-429C-919F-69C15DD7D81A}" type="sibTrans" cxnId="{63B04946-2722-4B64-92F1-E7EE0BAA8E30}">
      <dgm:prSet/>
      <dgm:spPr/>
      <dgm:t>
        <a:bodyPr/>
        <a:lstStyle/>
        <a:p>
          <a:endParaRPr lang="en-US"/>
        </a:p>
      </dgm:t>
    </dgm:pt>
    <dgm:pt modelId="{3234CE4A-9455-411D-BC6B-6C53D5B563A8}">
      <dgm:prSet/>
      <dgm:spPr/>
      <dgm:t>
        <a:bodyPr/>
        <a:lstStyle/>
        <a:p>
          <a:r>
            <a:rPr lang="en-US" dirty="0"/>
            <a:t>Training and Testing: </a:t>
          </a:r>
        </a:p>
      </dgm:t>
    </dgm:pt>
    <dgm:pt modelId="{34B2414D-D2AC-4F17-9A20-4FF5D0BF4B98}" type="parTrans" cxnId="{C496F70A-FE85-4380-AE12-F70DA8BFFE18}">
      <dgm:prSet/>
      <dgm:spPr/>
      <dgm:t>
        <a:bodyPr/>
        <a:lstStyle/>
        <a:p>
          <a:endParaRPr lang="en-US"/>
        </a:p>
      </dgm:t>
    </dgm:pt>
    <dgm:pt modelId="{4DCB8054-141E-461D-89FF-0A0BE8855D1A}" type="sibTrans" cxnId="{C496F70A-FE85-4380-AE12-F70DA8BFFE18}">
      <dgm:prSet/>
      <dgm:spPr/>
      <dgm:t>
        <a:bodyPr/>
        <a:lstStyle/>
        <a:p>
          <a:endParaRPr lang="en-US"/>
        </a:p>
      </dgm:t>
    </dgm:pt>
    <dgm:pt modelId="{B86FB1B0-CF9C-449F-A12C-8460AA7F1A60}" type="pres">
      <dgm:prSet presAssocID="{7526A8A9-7E94-48D8-8EC7-AB87F7EB732C}" presName="Name0" presStyleCnt="0">
        <dgm:presLayoutVars>
          <dgm:chMax val="7"/>
          <dgm:chPref val="7"/>
          <dgm:dir/>
        </dgm:presLayoutVars>
      </dgm:prSet>
      <dgm:spPr/>
    </dgm:pt>
    <dgm:pt modelId="{228D716C-9E03-4C77-B26D-D02A436AF568}" type="pres">
      <dgm:prSet presAssocID="{7526A8A9-7E94-48D8-8EC7-AB87F7EB732C}" presName="Name1" presStyleCnt="0"/>
      <dgm:spPr/>
    </dgm:pt>
    <dgm:pt modelId="{5A401F3F-BC91-4224-99B5-8EC9DC3C380E}" type="pres">
      <dgm:prSet presAssocID="{7526A8A9-7E94-48D8-8EC7-AB87F7EB732C}" presName="cycle" presStyleCnt="0"/>
      <dgm:spPr/>
    </dgm:pt>
    <dgm:pt modelId="{A1359D6A-1318-4A87-BF02-C0F99F01D23E}" type="pres">
      <dgm:prSet presAssocID="{7526A8A9-7E94-48D8-8EC7-AB87F7EB732C}" presName="srcNode" presStyleLbl="node1" presStyleIdx="0" presStyleCnt="7"/>
      <dgm:spPr/>
    </dgm:pt>
    <dgm:pt modelId="{9AEFA8BB-2850-4FA0-8515-F3EE72C8767E}" type="pres">
      <dgm:prSet presAssocID="{7526A8A9-7E94-48D8-8EC7-AB87F7EB732C}" presName="conn" presStyleLbl="parChTrans1D2" presStyleIdx="0" presStyleCnt="1"/>
      <dgm:spPr/>
    </dgm:pt>
    <dgm:pt modelId="{55084E14-A6CC-4C5B-8E92-FA9F2D840F12}" type="pres">
      <dgm:prSet presAssocID="{7526A8A9-7E94-48D8-8EC7-AB87F7EB732C}" presName="extraNode" presStyleLbl="node1" presStyleIdx="0" presStyleCnt="7"/>
      <dgm:spPr/>
    </dgm:pt>
    <dgm:pt modelId="{D17CCAF7-E3FC-4252-B117-2609273C2018}" type="pres">
      <dgm:prSet presAssocID="{7526A8A9-7E94-48D8-8EC7-AB87F7EB732C}" presName="dstNode" presStyleLbl="node1" presStyleIdx="0" presStyleCnt="7"/>
      <dgm:spPr/>
    </dgm:pt>
    <dgm:pt modelId="{C24CB041-A970-4264-9060-91A489DB3F2D}" type="pres">
      <dgm:prSet presAssocID="{DB289E7A-B897-416A-A518-057D3A0392E0}" presName="text_1" presStyleLbl="node1" presStyleIdx="0" presStyleCnt="7">
        <dgm:presLayoutVars>
          <dgm:bulletEnabled val="1"/>
        </dgm:presLayoutVars>
      </dgm:prSet>
      <dgm:spPr/>
    </dgm:pt>
    <dgm:pt modelId="{2A155D80-EBCE-4059-9363-6A1F44603884}" type="pres">
      <dgm:prSet presAssocID="{DB289E7A-B897-416A-A518-057D3A0392E0}" presName="accent_1" presStyleCnt="0"/>
      <dgm:spPr/>
    </dgm:pt>
    <dgm:pt modelId="{0FB90303-51C1-48E6-8046-5D20864D1AA0}" type="pres">
      <dgm:prSet presAssocID="{DB289E7A-B897-416A-A518-057D3A0392E0}" presName="accentRepeatNode" presStyleLbl="solidFgAcc1" presStyleIdx="0" presStyleCnt="7"/>
      <dgm:spPr/>
    </dgm:pt>
    <dgm:pt modelId="{E2E9B021-3F4B-4475-A8A5-83B6E51F7D60}" type="pres">
      <dgm:prSet presAssocID="{C35CAB1F-3559-4759-9371-F6B6A4C94BFF}" presName="text_2" presStyleLbl="node1" presStyleIdx="1" presStyleCnt="7">
        <dgm:presLayoutVars>
          <dgm:bulletEnabled val="1"/>
        </dgm:presLayoutVars>
      </dgm:prSet>
      <dgm:spPr/>
    </dgm:pt>
    <dgm:pt modelId="{635FABB7-30AE-474F-9FC0-7C673DDB6F50}" type="pres">
      <dgm:prSet presAssocID="{C35CAB1F-3559-4759-9371-F6B6A4C94BFF}" presName="accent_2" presStyleCnt="0"/>
      <dgm:spPr/>
    </dgm:pt>
    <dgm:pt modelId="{546CAA76-0E09-40B2-BEF0-91F091C6F6F4}" type="pres">
      <dgm:prSet presAssocID="{C35CAB1F-3559-4759-9371-F6B6A4C94BFF}" presName="accentRepeatNode" presStyleLbl="solidFgAcc1" presStyleIdx="1" presStyleCnt="7"/>
      <dgm:spPr/>
    </dgm:pt>
    <dgm:pt modelId="{17C0C58E-AEA5-4C68-8766-C9CC4CA1347B}" type="pres">
      <dgm:prSet presAssocID="{74B8962F-B012-4930-9812-B011F0E092C0}" presName="text_3" presStyleLbl="node1" presStyleIdx="2" presStyleCnt="7">
        <dgm:presLayoutVars>
          <dgm:bulletEnabled val="1"/>
        </dgm:presLayoutVars>
      </dgm:prSet>
      <dgm:spPr/>
    </dgm:pt>
    <dgm:pt modelId="{BB213AA2-3AF0-4266-87E7-A1D32861A1AC}" type="pres">
      <dgm:prSet presAssocID="{74B8962F-B012-4930-9812-B011F0E092C0}" presName="accent_3" presStyleCnt="0"/>
      <dgm:spPr/>
    </dgm:pt>
    <dgm:pt modelId="{FE2AED46-95B3-4BA6-BDD9-F2A62123218A}" type="pres">
      <dgm:prSet presAssocID="{74B8962F-B012-4930-9812-B011F0E092C0}" presName="accentRepeatNode" presStyleLbl="solidFgAcc1" presStyleIdx="2" presStyleCnt="7"/>
      <dgm:spPr/>
    </dgm:pt>
    <dgm:pt modelId="{973FC3B3-FE28-495D-A58A-319EE0F26A86}" type="pres">
      <dgm:prSet presAssocID="{DE4F753E-A1D1-4EF7-A3D5-51F3B879AAE4}" presName="text_4" presStyleLbl="node1" presStyleIdx="3" presStyleCnt="7">
        <dgm:presLayoutVars>
          <dgm:bulletEnabled val="1"/>
        </dgm:presLayoutVars>
      </dgm:prSet>
      <dgm:spPr/>
    </dgm:pt>
    <dgm:pt modelId="{F5A17357-B8FA-4A41-B62A-325BD0289B04}" type="pres">
      <dgm:prSet presAssocID="{DE4F753E-A1D1-4EF7-A3D5-51F3B879AAE4}" presName="accent_4" presStyleCnt="0"/>
      <dgm:spPr/>
    </dgm:pt>
    <dgm:pt modelId="{8F4DB659-582F-4D57-9C4F-E4ECE083E353}" type="pres">
      <dgm:prSet presAssocID="{DE4F753E-A1D1-4EF7-A3D5-51F3B879AAE4}" presName="accentRepeatNode" presStyleLbl="solidFgAcc1" presStyleIdx="3" presStyleCnt="7"/>
      <dgm:spPr/>
    </dgm:pt>
    <dgm:pt modelId="{6844A602-2257-4C1E-AB8E-EACD90692251}" type="pres">
      <dgm:prSet presAssocID="{C71E17F7-FED3-49B2-94F1-8F26A3FBA725}" presName="text_5" presStyleLbl="node1" presStyleIdx="4" presStyleCnt="7">
        <dgm:presLayoutVars>
          <dgm:bulletEnabled val="1"/>
        </dgm:presLayoutVars>
      </dgm:prSet>
      <dgm:spPr/>
    </dgm:pt>
    <dgm:pt modelId="{83B09419-89E8-4D6B-8362-5B4F01DF203E}" type="pres">
      <dgm:prSet presAssocID="{C71E17F7-FED3-49B2-94F1-8F26A3FBA725}" presName="accent_5" presStyleCnt="0"/>
      <dgm:spPr/>
    </dgm:pt>
    <dgm:pt modelId="{33C6928E-CE1F-4D2F-A055-D52CB4D7B389}" type="pres">
      <dgm:prSet presAssocID="{C71E17F7-FED3-49B2-94F1-8F26A3FBA725}" presName="accentRepeatNode" presStyleLbl="solidFgAcc1" presStyleIdx="4" presStyleCnt="7"/>
      <dgm:spPr/>
    </dgm:pt>
    <dgm:pt modelId="{C37A944F-FC2E-48F9-B401-0C68995D7146}" type="pres">
      <dgm:prSet presAssocID="{B3A584C7-E0F9-4EB0-8B59-2A0AE6449066}" presName="text_6" presStyleLbl="node1" presStyleIdx="5" presStyleCnt="7">
        <dgm:presLayoutVars>
          <dgm:bulletEnabled val="1"/>
        </dgm:presLayoutVars>
      </dgm:prSet>
      <dgm:spPr/>
    </dgm:pt>
    <dgm:pt modelId="{407065EF-4B5E-4C18-A6BC-2CCFB7C60433}" type="pres">
      <dgm:prSet presAssocID="{B3A584C7-E0F9-4EB0-8B59-2A0AE6449066}" presName="accent_6" presStyleCnt="0"/>
      <dgm:spPr/>
    </dgm:pt>
    <dgm:pt modelId="{5F7A12DC-0128-43B1-8D8D-1AA26E444745}" type="pres">
      <dgm:prSet presAssocID="{B3A584C7-E0F9-4EB0-8B59-2A0AE6449066}" presName="accentRepeatNode" presStyleLbl="solidFgAcc1" presStyleIdx="5" presStyleCnt="7"/>
      <dgm:spPr/>
    </dgm:pt>
    <dgm:pt modelId="{CD16A75B-F189-49A9-B619-018F5897779D}" type="pres">
      <dgm:prSet presAssocID="{3234CE4A-9455-411D-BC6B-6C53D5B563A8}" presName="text_7" presStyleLbl="node1" presStyleIdx="6" presStyleCnt="7">
        <dgm:presLayoutVars>
          <dgm:bulletEnabled val="1"/>
        </dgm:presLayoutVars>
      </dgm:prSet>
      <dgm:spPr/>
    </dgm:pt>
    <dgm:pt modelId="{1F71E726-F209-4B74-A513-91B49984E97B}" type="pres">
      <dgm:prSet presAssocID="{3234CE4A-9455-411D-BC6B-6C53D5B563A8}" presName="accent_7" presStyleCnt="0"/>
      <dgm:spPr/>
    </dgm:pt>
    <dgm:pt modelId="{6372C216-FF9D-4042-9C88-4900BE6032BF}" type="pres">
      <dgm:prSet presAssocID="{3234CE4A-9455-411D-BC6B-6C53D5B563A8}" presName="accentRepeatNode" presStyleLbl="solidFgAcc1" presStyleIdx="6" presStyleCnt="7"/>
      <dgm:spPr/>
    </dgm:pt>
  </dgm:ptLst>
  <dgm:cxnLst>
    <dgm:cxn modelId="{D0E0A20A-5284-41F1-B69A-EA3176D42222}" type="presOf" srcId="{C9D855F6-6999-4E20-8270-B8107766D19D}" destId="{9AEFA8BB-2850-4FA0-8515-F3EE72C8767E}" srcOrd="0" destOrd="0" presId="urn:microsoft.com/office/officeart/2008/layout/VerticalCurvedList"/>
    <dgm:cxn modelId="{C496F70A-FE85-4380-AE12-F70DA8BFFE18}" srcId="{7526A8A9-7E94-48D8-8EC7-AB87F7EB732C}" destId="{3234CE4A-9455-411D-BC6B-6C53D5B563A8}" srcOrd="6" destOrd="0" parTransId="{34B2414D-D2AC-4F17-9A20-4FF5D0BF4B98}" sibTransId="{4DCB8054-141E-461D-89FF-0A0BE8855D1A}"/>
    <dgm:cxn modelId="{4138D228-F1CA-4913-BC34-8C09240BC80E}" srcId="{7526A8A9-7E94-48D8-8EC7-AB87F7EB732C}" destId="{DB289E7A-B897-416A-A518-057D3A0392E0}" srcOrd="0" destOrd="0" parTransId="{E19DAF9E-FE07-43D9-8CBD-6F2797CED956}" sibTransId="{C9D855F6-6999-4E20-8270-B8107766D19D}"/>
    <dgm:cxn modelId="{63B04946-2722-4B64-92F1-E7EE0BAA8E30}" srcId="{7526A8A9-7E94-48D8-8EC7-AB87F7EB732C}" destId="{B3A584C7-E0F9-4EB0-8B59-2A0AE6449066}" srcOrd="5" destOrd="0" parTransId="{4E62254C-6C65-4C86-B710-E78DC4ED073E}" sibTransId="{729692BB-8200-429C-919F-69C15DD7D81A}"/>
    <dgm:cxn modelId="{825FB55A-1EA6-4456-B9B7-1A12B2D34300}" type="presOf" srcId="{C35CAB1F-3559-4759-9371-F6B6A4C94BFF}" destId="{E2E9B021-3F4B-4475-A8A5-83B6E51F7D60}" srcOrd="0" destOrd="0" presId="urn:microsoft.com/office/officeart/2008/layout/VerticalCurvedList"/>
    <dgm:cxn modelId="{F9052562-7A59-41EA-887B-3BA0042B3278}" type="presOf" srcId="{3234CE4A-9455-411D-BC6B-6C53D5B563A8}" destId="{CD16A75B-F189-49A9-B619-018F5897779D}" srcOrd="0" destOrd="0" presId="urn:microsoft.com/office/officeart/2008/layout/VerticalCurvedList"/>
    <dgm:cxn modelId="{160C736E-201F-424A-8F76-BDD3574F14BF}" srcId="{7526A8A9-7E94-48D8-8EC7-AB87F7EB732C}" destId="{C35CAB1F-3559-4759-9371-F6B6A4C94BFF}" srcOrd="1" destOrd="0" parTransId="{03978109-92BA-406A-9F92-8F5B8E445C16}" sibTransId="{B3505BCE-50A9-4B82-81C7-5BFB291FC0FA}"/>
    <dgm:cxn modelId="{CAE8B87C-66FA-44B6-869B-E59F0B13E7EC}" type="presOf" srcId="{C71E17F7-FED3-49B2-94F1-8F26A3FBA725}" destId="{6844A602-2257-4C1E-AB8E-EACD90692251}" srcOrd="0" destOrd="0" presId="urn:microsoft.com/office/officeart/2008/layout/VerticalCurvedList"/>
    <dgm:cxn modelId="{334C7590-5A88-48B7-B8D9-E53C2B55E8C1}" type="presOf" srcId="{DB289E7A-B897-416A-A518-057D3A0392E0}" destId="{C24CB041-A970-4264-9060-91A489DB3F2D}" srcOrd="0" destOrd="0" presId="urn:microsoft.com/office/officeart/2008/layout/VerticalCurvedList"/>
    <dgm:cxn modelId="{16C61DA1-42EC-484E-9AC3-C16A109B44D5}" type="presOf" srcId="{74B8962F-B012-4930-9812-B011F0E092C0}" destId="{17C0C58E-AEA5-4C68-8766-C9CC4CA1347B}" srcOrd="0" destOrd="0" presId="urn:microsoft.com/office/officeart/2008/layout/VerticalCurvedList"/>
    <dgm:cxn modelId="{75862CA1-A03E-4CB4-A45E-2F7EFFF5EFE8}" type="presOf" srcId="{B3A584C7-E0F9-4EB0-8B59-2A0AE6449066}" destId="{C37A944F-FC2E-48F9-B401-0C68995D7146}" srcOrd="0" destOrd="0" presId="urn:microsoft.com/office/officeart/2008/layout/VerticalCurvedList"/>
    <dgm:cxn modelId="{827666A3-25E8-4243-AFF2-4B6A65379CAB}" type="presOf" srcId="{7526A8A9-7E94-48D8-8EC7-AB87F7EB732C}" destId="{B86FB1B0-CF9C-449F-A12C-8460AA7F1A60}" srcOrd="0" destOrd="0" presId="urn:microsoft.com/office/officeart/2008/layout/VerticalCurvedList"/>
    <dgm:cxn modelId="{48D3CEA9-5271-44DF-A584-B380C7E1D045}" srcId="{7526A8A9-7E94-48D8-8EC7-AB87F7EB732C}" destId="{74B8962F-B012-4930-9812-B011F0E092C0}" srcOrd="2" destOrd="0" parTransId="{DFFB06EB-84BA-42AB-BAC5-FE739EC16838}" sibTransId="{7530F760-37DF-45F1-A963-DDD5621528B1}"/>
    <dgm:cxn modelId="{FC6DA9CE-44FD-4FA6-B814-9BA44369A772}" srcId="{7526A8A9-7E94-48D8-8EC7-AB87F7EB732C}" destId="{DE4F753E-A1D1-4EF7-A3D5-51F3B879AAE4}" srcOrd="3" destOrd="0" parTransId="{FE42AC3B-664D-41C6-90B5-7D135777ED3F}" sibTransId="{8B517490-FD21-4C6B-9309-F8ECF0629E90}"/>
    <dgm:cxn modelId="{44880DE5-EF64-4579-812F-FAF1EFE9EC33}" srcId="{7526A8A9-7E94-48D8-8EC7-AB87F7EB732C}" destId="{C71E17F7-FED3-49B2-94F1-8F26A3FBA725}" srcOrd="4" destOrd="0" parTransId="{D5694D41-19F7-4275-8C64-3C866030A60B}" sibTransId="{A1FA9512-BAE4-489F-BDEB-3D6EC1273F63}"/>
    <dgm:cxn modelId="{B3307EF9-2C70-4350-89A4-41649D94895A}" type="presOf" srcId="{DE4F753E-A1D1-4EF7-A3D5-51F3B879AAE4}" destId="{973FC3B3-FE28-495D-A58A-319EE0F26A86}" srcOrd="0" destOrd="0" presId="urn:microsoft.com/office/officeart/2008/layout/VerticalCurvedList"/>
    <dgm:cxn modelId="{FDDE9A6F-6881-4B37-8A84-88F1140DE64E}" type="presParOf" srcId="{B86FB1B0-CF9C-449F-A12C-8460AA7F1A60}" destId="{228D716C-9E03-4C77-B26D-D02A436AF568}" srcOrd="0" destOrd="0" presId="urn:microsoft.com/office/officeart/2008/layout/VerticalCurvedList"/>
    <dgm:cxn modelId="{BA78D4A9-D30A-4C30-BA67-E822450E6B08}" type="presParOf" srcId="{228D716C-9E03-4C77-B26D-D02A436AF568}" destId="{5A401F3F-BC91-4224-99B5-8EC9DC3C380E}" srcOrd="0" destOrd="0" presId="urn:microsoft.com/office/officeart/2008/layout/VerticalCurvedList"/>
    <dgm:cxn modelId="{086FD30E-9FA7-4653-929B-130020EE65EE}" type="presParOf" srcId="{5A401F3F-BC91-4224-99B5-8EC9DC3C380E}" destId="{A1359D6A-1318-4A87-BF02-C0F99F01D23E}" srcOrd="0" destOrd="0" presId="urn:microsoft.com/office/officeart/2008/layout/VerticalCurvedList"/>
    <dgm:cxn modelId="{CBB3B548-1B11-4286-9697-D5ADC57C6ACA}" type="presParOf" srcId="{5A401F3F-BC91-4224-99B5-8EC9DC3C380E}" destId="{9AEFA8BB-2850-4FA0-8515-F3EE72C8767E}" srcOrd="1" destOrd="0" presId="urn:microsoft.com/office/officeart/2008/layout/VerticalCurvedList"/>
    <dgm:cxn modelId="{173A35A8-4F86-428F-AA12-573C5E4BE643}" type="presParOf" srcId="{5A401F3F-BC91-4224-99B5-8EC9DC3C380E}" destId="{55084E14-A6CC-4C5B-8E92-FA9F2D840F12}" srcOrd="2" destOrd="0" presId="urn:microsoft.com/office/officeart/2008/layout/VerticalCurvedList"/>
    <dgm:cxn modelId="{E5ACCC4D-4A0D-42CD-80C9-87468B0A8A80}" type="presParOf" srcId="{5A401F3F-BC91-4224-99B5-8EC9DC3C380E}" destId="{D17CCAF7-E3FC-4252-B117-2609273C2018}" srcOrd="3" destOrd="0" presId="urn:microsoft.com/office/officeart/2008/layout/VerticalCurvedList"/>
    <dgm:cxn modelId="{393D9C28-EABC-4B15-BA16-8F1BC796CDE5}" type="presParOf" srcId="{228D716C-9E03-4C77-B26D-D02A436AF568}" destId="{C24CB041-A970-4264-9060-91A489DB3F2D}" srcOrd="1" destOrd="0" presId="urn:microsoft.com/office/officeart/2008/layout/VerticalCurvedList"/>
    <dgm:cxn modelId="{DAFBDD08-6A74-430F-A747-18672D44B4A2}" type="presParOf" srcId="{228D716C-9E03-4C77-B26D-D02A436AF568}" destId="{2A155D80-EBCE-4059-9363-6A1F44603884}" srcOrd="2" destOrd="0" presId="urn:microsoft.com/office/officeart/2008/layout/VerticalCurvedList"/>
    <dgm:cxn modelId="{FDEF08D9-AE39-4023-BDC7-4F4CD80A3C7D}" type="presParOf" srcId="{2A155D80-EBCE-4059-9363-6A1F44603884}" destId="{0FB90303-51C1-48E6-8046-5D20864D1AA0}" srcOrd="0" destOrd="0" presId="urn:microsoft.com/office/officeart/2008/layout/VerticalCurvedList"/>
    <dgm:cxn modelId="{1B122773-2BF7-4CD0-98C7-07FFBFC1B4D4}" type="presParOf" srcId="{228D716C-9E03-4C77-B26D-D02A436AF568}" destId="{E2E9B021-3F4B-4475-A8A5-83B6E51F7D60}" srcOrd="3" destOrd="0" presId="urn:microsoft.com/office/officeart/2008/layout/VerticalCurvedList"/>
    <dgm:cxn modelId="{2EA2342B-EA22-4556-8F09-CF7C745D460A}" type="presParOf" srcId="{228D716C-9E03-4C77-B26D-D02A436AF568}" destId="{635FABB7-30AE-474F-9FC0-7C673DDB6F50}" srcOrd="4" destOrd="0" presId="urn:microsoft.com/office/officeart/2008/layout/VerticalCurvedList"/>
    <dgm:cxn modelId="{1EC6D851-B206-4C31-A570-992D459BF30E}" type="presParOf" srcId="{635FABB7-30AE-474F-9FC0-7C673DDB6F50}" destId="{546CAA76-0E09-40B2-BEF0-91F091C6F6F4}" srcOrd="0" destOrd="0" presId="urn:microsoft.com/office/officeart/2008/layout/VerticalCurvedList"/>
    <dgm:cxn modelId="{B65DDCFA-5845-4817-B9B4-4E3266129875}" type="presParOf" srcId="{228D716C-9E03-4C77-B26D-D02A436AF568}" destId="{17C0C58E-AEA5-4C68-8766-C9CC4CA1347B}" srcOrd="5" destOrd="0" presId="urn:microsoft.com/office/officeart/2008/layout/VerticalCurvedList"/>
    <dgm:cxn modelId="{30565C0D-4984-462E-A557-F390D6FC6B5B}" type="presParOf" srcId="{228D716C-9E03-4C77-B26D-D02A436AF568}" destId="{BB213AA2-3AF0-4266-87E7-A1D32861A1AC}" srcOrd="6" destOrd="0" presId="urn:microsoft.com/office/officeart/2008/layout/VerticalCurvedList"/>
    <dgm:cxn modelId="{A558DAB2-5E95-4DBB-997D-00E8554F08F6}" type="presParOf" srcId="{BB213AA2-3AF0-4266-87E7-A1D32861A1AC}" destId="{FE2AED46-95B3-4BA6-BDD9-F2A62123218A}" srcOrd="0" destOrd="0" presId="urn:microsoft.com/office/officeart/2008/layout/VerticalCurvedList"/>
    <dgm:cxn modelId="{AC515717-0BCF-45B3-B63D-78EDFFC72E21}" type="presParOf" srcId="{228D716C-9E03-4C77-B26D-D02A436AF568}" destId="{973FC3B3-FE28-495D-A58A-319EE0F26A86}" srcOrd="7" destOrd="0" presId="urn:microsoft.com/office/officeart/2008/layout/VerticalCurvedList"/>
    <dgm:cxn modelId="{1F154CB8-B833-409F-B454-9DF0948BBC8F}" type="presParOf" srcId="{228D716C-9E03-4C77-B26D-D02A436AF568}" destId="{F5A17357-B8FA-4A41-B62A-325BD0289B04}" srcOrd="8" destOrd="0" presId="urn:microsoft.com/office/officeart/2008/layout/VerticalCurvedList"/>
    <dgm:cxn modelId="{912BC540-0925-43E5-B1F5-05536C341CF3}" type="presParOf" srcId="{F5A17357-B8FA-4A41-B62A-325BD0289B04}" destId="{8F4DB659-582F-4D57-9C4F-E4ECE083E353}" srcOrd="0" destOrd="0" presId="urn:microsoft.com/office/officeart/2008/layout/VerticalCurvedList"/>
    <dgm:cxn modelId="{239ECD06-195B-451E-B39C-1F9C9B7CCD11}" type="presParOf" srcId="{228D716C-9E03-4C77-B26D-D02A436AF568}" destId="{6844A602-2257-4C1E-AB8E-EACD90692251}" srcOrd="9" destOrd="0" presId="urn:microsoft.com/office/officeart/2008/layout/VerticalCurvedList"/>
    <dgm:cxn modelId="{228709A7-C1DE-4F37-960A-1431992C8AF4}" type="presParOf" srcId="{228D716C-9E03-4C77-B26D-D02A436AF568}" destId="{83B09419-89E8-4D6B-8362-5B4F01DF203E}" srcOrd="10" destOrd="0" presId="urn:microsoft.com/office/officeart/2008/layout/VerticalCurvedList"/>
    <dgm:cxn modelId="{76CAC8E5-A7CE-440E-9B9C-773951F5460D}" type="presParOf" srcId="{83B09419-89E8-4D6B-8362-5B4F01DF203E}" destId="{33C6928E-CE1F-4D2F-A055-D52CB4D7B389}" srcOrd="0" destOrd="0" presId="urn:microsoft.com/office/officeart/2008/layout/VerticalCurvedList"/>
    <dgm:cxn modelId="{68928857-03A3-488C-AC14-99745F2963F0}" type="presParOf" srcId="{228D716C-9E03-4C77-B26D-D02A436AF568}" destId="{C37A944F-FC2E-48F9-B401-0C68995D7146}" srcOrd="11" destOrd="0" presId="urn:microsoft.com/office/officeart/2008/layout/VerticalCurvedList"/>
    <dgm:cxn modelId="{055DEE9C-467C-4430-885F-B90150A13379}" type="presParOf" srcId="{228D716C-9E03-4C77-B26D-D02A436AF568}" destId="{407065EF-4B5E-4C18-A6BC-2CCFB7C60433}" srcOrd="12" destOrd="0" presId="urn:microsoft.com/office/officeart/2008/layout/VerticalCurvedList"/>
    <dgm:cxn modelId="{FAAD8A0F-276B-4457-A3D5-CF660EF0AB0F}" type="presParOf" srcId="{407065EF-4B5E-4C18-A6BC-2CCFB7C60433}" destId="{5F7A12DC-0128-43B1-8D8D-1AA26E444745}" srcOrd="0" destOrd="0" presId="urn:microsoft.com/office/officeart/2008/layout/VerticalCurvedList"/>
    <dgm:cxn modelId="{A8E6F95D-3757-42AA-BAD4-71F330042D71}" type="presParOf" srcId="{228D716C-9E03-4C77-B26D-D02A436AF568}" destId="{CD16A75B-F189-49A9-B619-018F5897779D}" srcOrd="13" destOrd="0" presId="urn:microsoft.com/office/officeart/2008/layout/VerticalCurvedList"/>
    <dgm:cxn modelId="{71CAD769-1C0D-401F-8669-F253A733B945}" type="presParOf" srcId="{228D716C-9E03-4C77-B26D-D02A436AF568}" destId="{1F71E726-F209-4B74-A513-91B49984E97B}" srcOrd="14" destOrd="0" presId="urn:microsoft.com/office/officeart/2008/layout/VerticalCurvedList"/>
    <dgm:cxn modelId="{D13C5981-ED06-4ACD-8569-317A17071AF2}" type="presParOf" srcId="{1F71E726-F209-4B74-A513-91B49984E97B}" destId="{6372C216-FF9D-4042-9C88-4900BE6032B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F55F52-E7EF-41E4-83E9-FEE93336FE1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E6544EF-A651-4E47-AC57-F61A393714B3}">
      <dgm:prSet phldrT="[Text]"/>
      <dgm:spPr/>
      <dgm:t>
        <a:bodyPr/>
        <a:lstStyle/>
        <a:p>
          <a:r>
            <a:rPr lang="en-US" dirty="0"/>
            <a:t>Technology</a:t>
          </a:r>
        </a:p>
      </dgm:t>
    </dgm:pt>
    <dgm:pt modelId="{ED1B5820-28D5-4E94-936D-88D437820164}" type="parTrans" cxnId="{F450DE1D-3A6A-4B3E-87BD-51C5A82015AF}">
      <dgm:prSet/>
      <dgm:spPr/>
      <dgm:t>
        <a:bodyPr/>
        <a:lstStyle/>
        <a:p>
          <a:endParaRPr lang="en-US"/>
        </a:p>
      </dgm:t>
    </dgm:pt>
    <dgm:pt modelId="{90AFE481-901D-4BA6-BF97-8207F7CCEF2B}" type="sibTrans" cxnId="{F450DE1D-3A6A-4B3E-87BD-51C5A82015AF}">
      <dgm:prSet/>
      <dgm:spPr/>
      <dgm:t>
        <a:bodyPr/>
        <a:lstStyle/>
        <a:p>
          <a:endParaRPr lang="en-US"/>
        </a:p>
      </dgm:t>
    </dgm:pt>
    <dgm:pt modelId="{B177096F-9967-4357-8516-53D194C18131}">
      <dgm:prSet phldrT="[Text]"/>
      <dgm:spPr/>
      <dgm:t>
        <a:bodyPr/>
        <a:lstStyle/>
        <a:p>
          <a:r>
            <a:rPr lang="en-US" dirty="0"/>
            <a:t>Software load balancers include Apache Traffic Server, </a:t>
          </a:r>
          <a:r>
            <a:rPr lang="en-US" dirty="0" err="1"/>
            <a:t>HAProxy</a:t>
          </a:r>
          <a:r>
            <a:rPr lang="en-US" dirty="0"/>
            <a:t>, and Nginx.</a:t>
          </a:r>
        </a:p>
      </dgm:t>
    </dgm:pt>
    <dgm:pt modelId="{0961423A-64A0-4692-B65E-EF1C1E07BCAC}" type="parTrans" cxnId="{4C01F3B2-6C04-4627-8D98-96BA53380F5A}">
      <dgm:prSet/>
      <dgm:spPr/>
      <dgm:t>
        <a:bodyPr/>
        <a:lstStyle/>
        <a:p>
          <a:endParaRPr lang="en-US"/>
        </a:p>
      </dgm:t>
    </dgm:pt>
    <dgm:pt modelId="{828B3B32-E7A9-4FC6-BDF0-0526A3A79DCC}" type="sibTrans" cxnId="{4C01F3B2-6C04-4627-8D98-96BA53380F5A}">
      <dgm:prSet/>
      <dgm:spPr/>
      <dgm:t>
        <a:bodyPr/>
        <a:lstStyle/>
        <a:p>
          <a:endParaRPr lang="en-US"/>
        </a:p>
      </dgm:t>
    </dgm:pt>
    <dgm:pt modelId="{92758A45-E48D-4D77-B78B-E0EA75173126}">
      <dgm:prSet phldrT="[Text]"/>
      <dgm:spPr/>
      <dgm:t>
        <a:bodyPr/>
        <a:lstStyle/>
        <a:p>
          <a:r>
            <a:rPr lang="en-US" dirty="0"/>
            <a:t>Techniques:</a:t>
          </a:r>
        </a:p>
      </dgm:t>
    </dgm:pt>
    <dgm:pt modelId="{36D3DE38-321D-4F65-A466-F20552788C97}" type="parTrans" cxnId="{1EE7FCE3-9DCB-46EC-AB1D-8183E99D9FAD}">
      <dgm:prSet/>
      <dgm:spPr/>
      <dgm:t>
        <a:bodyPr/>
        <a:lstStyle/>
        <a:p>
          <a:endParaRPr lang="en-US"/>
        </a:p>
      </dgm:t>
    </dgm:pt>
    <dgm:pt modelId="{BA5AC55F-DE86-46D7-97B1-DE8E5F03076F}" type="sibTrans" cxnId="{1EE7FCE3-9DCB-46EC-AB1D-8183E99D9FAD}">
      <dgm:prSet/>
      <dgm:spPr/>
      <dgm:t>
        <a:bodyPr/>
        <a:lstStyle/>
        <a:p>
          <a:endParaRPr lang="en-US"/>
        </a:p>
      </dgm:t>
    </dgm:pt>
    <dgm:pt modelId="{DD44159D-B6F7-483E-988D-BEB682AEDC04}">
      <dgm:prSet/>
      <dgm:spPr/>
      <dgm:t>
        <a:bodyPr/>
        <a:lstStyle/>
        <a:p>
          <a:r>
            <a:rPr lang="en-US" dirty="0"/>
            <a:t>Hardware load balancers: Citrix ADC, A10 Networks, BIG-IP F5 Networks.</a:t>
          </a:r>
        </a:p>
      </dgm:t>
    </dgm:pt>
    <dgm:pt modelId="{C93B3566-A827-48C3-9EF7-AC56F7227245}" type="parTrans" cxnId="{0532B817-029F-496F-80A6-61FA45D9EAF3}">
      <dgm:prSet/>
      <dgm:spPr/>
      <dgm:t>
        <a:bodyPr/>
        <a:lstStyle/>
        <a:p>
          <a:endParaRPr lang="en-US"/>
        </a:p>
      </dgm:t>
    </dgm:pt>
    <dgm:pt modelId="{57B7CA7E-CA42-4E01-BD27-D4EB0F48BEEF}" type="sibTrans" cxnId="{0532B817-029F-496F-80A6-61FA45D9EAF3}">
      <dgm:prSet/>
      <dgm:spPr/>
      <dgm:t>
        <a:bodyPr/>
        <a:lstStyle/>
        <a:p>
          <a:endParaRPr lang="en-US"/>
        </a:p>
      </dgm:t>
    </dgm:pt>
    <dgm:pt modelId="{7E386C4A-8B99-46A8-9FCF-5326A65EB050}">
      <dgm:prSet/>
      <dgm:spPr/>
      <dgm:t>
        <a:bodyPr/>
        <a:lstStyle/>
        <a:p>
          <a:r>
            <a:rPr lang="en-US" dirty="0"/>
            <a:t>AWS Elastic Load Balancing, Azure Load Balancer, and Google Cloud Load Balancing are examples of cloud-based load balancers.</a:t>
          </a:r>
        </a:p>
      </dgm:t>
    </dgm:pt>
    <dgm:pt modelId="{3A1AA4A4-B118-4B34-AAFD-02356C4B1AA7}" type="parTrans" cxnId="{DCD2D75C-685D-45A2-BF6F-5EDF5BB1762A}">
      <dgm:prSet/>
      <dgm:spPr/>
      <dgm:t>
        <a:bodyPr/>
        <a:lstStyle/>
        <a:p>
          <a:endParaRPr lang="en-US"/>
        </a:p>
      </dgm:t>
    </dgm:pt>
    <dgm:pt modelId="{63E4A91B-8087-4094-93E0-376CC8C4E3AF}" type="sibTrans" cxnId="{DCD2D75C-685D-45A2-BF6F-5EDF5BB1762A}">
      <dgm:prSet/>
      <dgm:spPr/>
      <dgm:t>
        <a:bodyPr/>
        <a:lstStyle/>
        <a:p>
          <a:endParaRPr lang="en-US"/>
        </a:p>
      </dgm:t>
    </dgm:pt>
    <dgm:pt modelId="{AD4D1812-5658-44C9-8580-AA78694D5F20}">
      <dgm:prSet/>
      <dgm:spPr/>
      <dgm:t>
        <a:bodyPr/>
        <a:lstStyle/>
        <a:p>
          <a:r>
            <a:rPr lang="en-US" dirty="0"/>
            <a:t>Requests are distributed among the server pool in a round robin fashion.</a:t>
          </a:r>
        </a:p>
      </dgm:t>
    </dgm:pt>
    <dgm:pt modelId="{23862E97-AFAF-42FE-BC4A-B615BB3E8295}" type="parTrans" cxnId="{AC74E14C-0520-45C6-85E8-3ACD9F60F586}">
      <dgm:prSet/>
      <dgm:spPr/>
      <dgm:t>
        <a:bodyPr/>
        <a:lstStyle/>
        <a:p>
          <a:endParaRPr lang="en-US"/>
        </a:p>
      </dgm:t>
    </dgm:pt>
    <dgm:pt modelId="{8835DA3E-FAB3-45C8-BFB3-BE6E65D0A72C}" type="sibTrans" cxnId="{AC74E14C-0520-45C6-85E8-3ACD9F60F586}">
      <dgm:prSet/>
      <dgm:spPr/>
      <dgm:t>
        <a:bodyPr/>
        <a:lstStyle/>
        <a:p>
          <a:endParaRPr lang="en-US"/>
        </a:p>
      </dgm:t>
    </dgm:pt>
    <dgm:pt modelId="{11DA6399-05BC-4845-A120-53DC23037886}">
      <dgm:prSet/>
      <dgm:spPr/>
      <dgm:t>
        <a:bodyPr/>
        <a:lstStyle/>
        <a:p>
          <a:r>
            <a:rPr lang="en-US" dirty="0"/>
            <a:t>Reduced Connections: Sends requests to the server that has the least number of open connections.</a:t>
          </a:r>
        </a:p>
      </dgm:t>
    </dgm:pt>
    <dgm:pt modelId="{6DBFE9DD-6656-4564-AA7C-57C3DDAB365A}" type="parTrans" cxnId="{A7D74CBE-1C9F-4469-90F0-619BADB7F28D}">
      <dgm:prSet/>
      <dgm:spPr/>
      <dgm:t>
        <a:bodyPr/>
        <a:lstStyle/>
        <a:p>
          <a:endParaRPr lang="en-US"/>
        </a:p>
      </dgm:t>
    </dgm:pt>
    <dgm:pt modelId="{7F8B87EF-589F-4A2A-8EC0-A9737A593CB3}" type="sibTrans" cxnId="{A7D74CBE-1C9F-4469-90F0-619BADB7F28D}">
      <dgm:prSet/>
      <dgm:spPr/>
      <dgm:t>
        <a:bodyPr/>
        <a:lstStyle/>
        <a:p>
          <a:endParaRPr lang="en-US"/>
        </a:p>
      </dgm:t>
    </dgm:pt>
    <dgm:pt modelId="{48B59FEB-8FBE-41A5-ABB6-478649126592}">
      <dgm:prSet/>
      <dgm:spPr/>
      <dgm:t>
        <a:bodyPr/>
        <a:lstStyle/>
        <a:p>
          <a:r>
            <a:rPr lang="en-US" dirty="0"/>
            <a:t>IP Hash: Ensures that a client is continually directed to the same server by routing requests based on the IP address of the client.</a:t>
          </a:r>
        </a:p>
      </dgm:t>
    </dgm:pt>
    <dgm:pt modelId="{39ABBE96-74CA-4671-A1E4-44E9FBECC4AF}" type="parTrans" cxnId="{E32F5020-D785-4A7A-96FF-E196EFA01773}">
      <dgm:prSet/>
      <dgm:spPr/>
      <dgm:t>
        <a:bodyPr/>
        <a:lstStyle/>
        <a:p>
          <a:endParaRPr lang="en-US"/>
        </a:p>
      </dgm:t>
    </dgm:pt>
    <dgm:pt modelId="{DFD672A4-7CD3-46CD-8E61-AB5DCE990C93}" type="sibTrans" cxnId="{E32F5020-D785-4A7A-96FF-E196EFA01773}">
      <dgm:prSet/>
      <dgm:spPr/>
      <dgm:t>
        <a:bodyPr/>
        <a:lstStyle/>
        <a:p>
          <a:endParaRPr lang="en-US"/>
        </a:p>
      </dgm:t>
    </dgm:pt>
    <dgm:pt modelId="{34F9531F-EDB7-44BF-AD42-814AF37A94FC}">
      <dgm:prSet/>
      <dgm:spPr/>
      <dgm:t>
        <a:bodyPr/>
        <a:lstStyle/>
        <a:p>
          <a:r>
            <a:rPr lang="en-US" dirty="0"/>
            <a:t>Traffic is routed according to the geographical locations of the client and server via geographic load balancing.</a:t>
          </a:r>
        </a:p>
      </dgm:t>
    </dgm:pt>
    <dgm:pt modelId="{958EC72D-3D5C-4289-9509-0BBCA4A37888}" type="parTrans" cxnId="{79227C61-EB14-4039-AA23-6780D520CC5F}">
      <dgm:prSet/>
      <dgm:spPr/>
      <dgm:t>
        <a:bodyPr/>
        <a:lstStyle/>
        <a:p>
          <a:endParaRPr lang="en-US"/>
        </a:p>
      </dgm:t>
    </dgm:pt>
    <dgm:pt modelId="{18023A9F-C569-4468-9BA2-1DCC20DB8710}" type="sibTrans" cxnId="{79227C61-EB14-4039-AA23-6780D520CC5F}">
      <dgm:prSet/>
      <dgm:spPr/>
      <dgm:t>
        <a:bodyPr/>
        <a:lstStyle/>
        <a:p>
          <a:endParaRPr lang="en-US"/>
        </a:p>
      </dgm:t>
    </dgm:pt>
    <dgm:pt modelId="{E163962B-88CC-40A3-AB99-D345E155EF96}" type="pres">
      <dgm:prSet presAssocID="{DAF55F52-E7EF-41E4-83E9-FEE93336FE1D}" presName="Name0" presStyleCnt="0">
        <dgm:presLayoutVars>
          <dgm:dir/>
          <dgm:animLvl val="lvl"/>
          <dgm:resizeHandles/>
        </dgm:presLayoutVars>
      </dgm:prSet>
      <dgm:spPr/>
    </dgm:pt>
    <dgm:pt modelId="{298C290B-D379-4A1C-80C7-40200F657062}" type="pres">
      <dgm:prSet presAssocID="{7E6544EF-A651-4E47-AC57-F61A393714B3}" presName="linNode" presStyleCnt="0"/>
      <dgm:spPr/>
    </dgm:pt>
    <dgm:pt modelId="{4D902988-2ED8-4B19-BF48-52CAD9B0A9EB}" type="pres">
      <dgm:prSet presAssocID="{7E6544EF-A651-4E47-AC57-F61A393714B3}" presName="parentShp" presStyleLbl="node1" presStyleIdx="0" presStyleCnt="2">
        <dgm:presLayoutVars>
          <dgm:bulletEnabled val="1"/>
        </dgm:presLayoutVars>
      </dgm:prSet>
      <dgm:spPr/>
    </dgm:pt>
    <dgm:pt modelId="{B587DD36-3E21-41BC-91BC-0DCB77DDB9CA}" type="pres">
      <dgm:prSet presAssocID="{7E6544EF-A651-4E47-AC57-F61A393714B3}" presName="childShp" presStyleLbl="bgAccFollowNode1" presStyleIdx="0" presStyleCnt="2">
        <dgm:presLayoutVars>
          <dgm:bulletEnabled val="1"/>
        </dgm:presLayoutVars>
      </dgm:prSet>
      <dgm:spPr/>
    </dgm:pt>
    <dgm:pt modelId="{E8D81A09-86FB-43E8-9A3E-D4424DFD9EBA}" type="pres">
      <dgm:prSet presAssocID="{90AFE481-901D-4BA6-BF97-8207F7CCEF2B}" presName="spacing" presStyleCnt="0"/>
      <dgm:spPr/>
    </dgm:pt>
    <dgm:pt modelId="{A389B87F-28AE-4DAA-A9A9-1457C3C6928A}" type="pres">
      <dgm:prSet presAssocID="{92758A45-E48D-4D77-B78B-E0EA75173126}" presName="linNode" presStyleCnt="0"/>
      <dgm:spPr/>
    </dgm:pt>
    <dgm:pt modelId="{EB0437AB-2679-4161-89A5-B4CE55C90E6B}" type="pres">
      <dgm:prSet presAssocID="{92758A45-E48D-4D77-B78B-E0EA75173126}" presName="parentShp" presStyleLbl="node1" presStyleIdx="1" presStyleCnt="2">
        <dgm:presLayoutVars>
          <dgm:bulletEnabled val="1"/>
        </dgm:presLayoutVars>
      </dgm:prSet>
      <dgm:spPr/>
    </dgm:pt>
    <dgm:pt modelId="{2978A2B0-CAED-4056-B7A8-D2C32520146C}" type="pres">
      <dgm:prSet presAssocID="{92758A45-E48D-4D77-B78B-E0EA75173126}" presName="childShp" presStyleLbl="bgAccFollowNode1" presStyleIdx="1" presStyleCnt="2">
        <dgm:presLayoutVars>
          <dgm:bulletEnabled val="1"/>
        </dgm:presLayoutVars>
      </dgm:prSet>
      <dgm:spPr/>
    </dgm:pt>
  </dgm:ptLst>
  <dgm:cxnLst>
    <dgm:cxn modelId="{0532B817-029F-496F-80A6-61FA45D9EAF3}" srcId="{7E6544EF-A651-4E47-AC57-F61A393714B3}" destId="{DD44159D-B6F7-483E-988D-BEB682AEDC04}" srcOrd="1" destOrd="0" parTransId="{C93B3566-A827-48C3-9EF7-AC56F7227245}" sibTransId="{57B7CA7E-CA42-4E01-BD27-D4EB0F48BEEF}"/>
    <dgm:cxn modelId="{E91C1219-83A2-4312-8CCE-F09D702ABB82}" type="presOf" srcId="{DAF55F52-E7EF-41E4-83E9-FEE93336FE1D}" destId="{E163962B-88CC-40A3-AB99-D345E155EF96}" srcOrd="0" destOrd="0" presId="urn:microsoft.com/office/officeart/2005/8/layout/vList6"/>
    <dgm:cxn modelId="{F450DE1D-3A6A-4B3E-87BD-51C5A82015AF}" srcId="{DAF55F52-E7EF-41E4-83E9-FEE93336FE1D}" destId="{7E6544EF-A651-4E47-AC57-F61A393714B3}" srcOrd="0" destOrd="0" parTransId="{ED1B5820-28D5-4E94-936D-88D437820164}" sibTransId="{90AFE481-901D-4BA6-BF97-8207F7CCEF2B}"/>
    <dgm:cxn modelId="{E32F5020-D785-4A7A-96FF-E196EFA01773}" srcId="{92758A45-E48D-4D77-B78B-E0EA75173126}" destId="{48B59FEB-8FBE-41A5-ABB6-478649126592}" srcOrd="2" destOrd="0" parTransId="{39ABBE96-74CA-4671-A1E4-44E9FBECC4AF}" sibTransId="{DFD672A4-7CD3-46CD-8E61-AB5DCE990C93}"/>
    <dgm:cxn modelId="{B4404138-F255-4A89-A710-420B4997CE3D}" type="presOf" srcId="{DD44159D-B6F7-483E-988D-BEB682AEDC04}" destId="{B587DD36-3E21-41BC-91BC-0DCB77DDB9CA}" srcOrd="0" destOrd="1" presId="urn:microsoft.com/office/officeart/2005/8/layout/vList6"/>
    <dgm:cxn modelId="{AC74E14C-0520-45C6-85E8-3ACD9F60F586}" srcId="{92758A45-E48D-4D77-B78B-E0EA75173126}" destId="{AD4D1812-5658-44C9-8580-AA78694D5F20}" srcOrd="0" destOrd="0" parTransId="{23862E97-AFAF-42FE-BC4A-B615BB3E8295}" sibTransId="{8835DA3E-FAB3-45C8-BFB3-BE6E65D0A72C}"/>
    <dgm:cxn modelId="{36974358-D7EE-47E2-A352-95A21F85D372}" type="presOf" srcId="{48B59FEB-8FBE-41A5-ABB6-478649126592}" destId="{2978A2B0-CAED-4056-B7A8-D2C32520146C}" srcOrd="0" destOrd="2" presId="urn:microsoft.com/office/officeart/2005/8/layout/vList6"/>
    <dgm:cxn modelId="{DCD2D75C-685D-45A2-BF6F-5EDF5BB1762A}" srcId="{7E6544EF-A651-4E47-AC57-F61A393714B3}" destId="{7E386C4A-8B99-46A8-9FCF-5326A65EB050}" srcOrd="2" destOrd="0" parTransId="{3A1AA4A4-B118-4B34-AAFD-02356C4B1AA7}" sibTransId="{63E4A91B-8087-4094-93E0-376CC8C4E3AF}"/>
    <dgm:cxn modelId="{79227C61-EB14-4039-AA23-6780D520CC5F}" srcId="{92758A45-E48D-4D77-B78B-E0EA75173126}" destId="{34F9531F-EDB7-44BF-AD42-814AF37A94FC}" srcOrd="3" destOrd="0" parTransId="{958EC72D-3D5C-4289-9509-0BBCA4A37888}" sibTransId="{18023A9F-C569-4468-9BA2-1DCC20DB8710}"/>
    <dgm:cxn modelId="{6F7E9289-7752-4BB0-A6CA-91EBAAA850A0}" type="presOf" srcId="{7E6544EF-A651-4E47-AC57-F61A393714B3}" destId="{4D902988-2ED8-4B19-BF48-52CAD9B0A9EB}" srcOrd="0" destOrd="0" presId="urn:microsoft.com/office/officeart/2005/8/layout/vList6"/>
    <dgm:cxn modelId="{78F9BF9D-5C73-4057-8D89-12DAEC348540}" type="presOf" srcId="{B177096F-9967-4357-8516-53D194C18131}" destId="{B587DD36-3E21-41BC-91BC-0DCB77DDB9CA}" srcOrd="0" destOrd="0" presId="urn:microsoft.com/office/officeart/2005/8/layout/vList6"/>
    <dgm:cxn modelId="{11C844AB-1914-4624-B565-5E68076B30C8}" type="presOf" srcId="{11DA6399-05BC-4845-A120-53DC23037886}" destId="{2978A2B0-CAED-4056-B7A8-D2C32520146C}" srcOrd="0" destOrd="1" presId="urn:microsoft.com/office/officeart/2005/8/layout/vList6"/>
    <dgm:cxn modelId="{4C01F3B2-6C04-4627-8D98-96BA53380F5A}" srcId="{7E6544EF-A651-4E47-AC57-F61A393714B3}" destId="{B177096F-9967-4357-8516-53D194C18131}" srcOrd="0" destOrd="0" parTransId="{0961423A-64A0-4692-B65E-EF1C1E07BCAC}" sibTransId="{828B3B32-E7A9-4FC6-BDF0-0526A3A79DCC}"/>
    <dgm:cxn modelId="{A7D74CBE-1C9F-4469-90F0-619BADB7F28D}" srcId="{92758A45-E48D-4D77-B78B-E0EA75173126}" destId="{11DA6399-05BC-4845-A120-53DC23037886}" srcOrd="1" destOrd="0" parTransId="{6DBFE9DD-6656-4564-AA7C-57C3DDAB365A}" sibTransId="{7F8B87EF-589F-4A2A-8EC0-A9737A593CB3}"/>
    <dgm:cxn modelId="{A8B7C8D5-6CCF-45FE-8523-FD3C10CEB7F1}" type="presOf" srcId="{92758A45-E48D-4D77-B78B-E0EA75173126}" destId="{EB0437AB-2679-4161-89A5-B4CE55C90E6B}" srcOrd="0" destOrd="0" presId="urn:microsoft.com/office/officeart/2005/8/layout/vList6"/>
    <dgm:cxn modelId="{1EE7FCE3-9DCB-46EC-AB1D-8183E99D9FAD}" srcId="{DAF55F52-E7EF-41E4-83E9-FEE93336FE1D}" destId="{92758A45-E48D-4D77-B78B-E0EA75173126}" srcOrd="1" destOrd="0" parTransId="{36D3DE38-321D-4F65-A466-F20552788C97}" sibTransId="{BA5AC55F-DE86-46D7-97B1-DE8E5F03076F}"/>
    <dgm:cxn modelId="{AB5236E6-505A-47F7-8AB6-1193249D9217}" type="presOf" srcId="{34F9531F-EDB7-44BF-AD42-814AF37A94FC}" destId="{2978A2B0-CAED-4056-B7A8-D2C32520146C}" srcOrd="0" destOrd="3" presId="urn:microsoft.com/office/officeart/2005/8/layout/vList6"/>
    <dgm:cxn modelId="{512098F0-8439-4A63-BD5D-9F6D80A85A17}" type="presOf" srcId="{AD4D1812-5658-44C9-8580-AA78694D5F20}" destId="{2978A2B0-CAED-4056-B7A8-D2C32520146C}" srcOrd="0" destOrd="0" presId="urn:microsoft.com/office/officeart/2005/8/layout/vList6"/>
    <dgm:cxn modelId="{20DC60F3-EC81-42E6-8827-FA9D211504DB}" type="presOf" srcId="{7E386C4A-8B99-46A8-9FCF-5326A65EB050}" destId="{B587DD36-3E21-41BC-91BC-0DCB77DDB9CA}" srcOrd="0" destOrd="2" presId="urn:microsoft.com/office/officeart/2005/8/layout/vList6"/>
    <dgm:cxn modelId="{5AAE70ED-7C39-4C9D-965F-84D5BE547061}" type="presParOf" srcId="{E163962B-88CC-40A3-AB99-D345E155EF96}" destId="{298C290B-D379-4A1C-80C7-40200F657062}" srcOrd="0" destOrd="0" presId="urn:microsoft.com/office/officeart/2005/8/layout/vList6"/>
    <dgm:cxn modelId="{A75DE804-0FB4-4D9C-AEAE-C83C1D9433E3}" type="presParOf" srcId="{298C290B-D379-4A1C-80C7-40200F657062}" destId="{4D902988-2ED8-4B19-BF48-52CAD9B0A9EB}" srcOrd="0" destOrd="0" presId="urn:microsoft.com/office/officeart/2005/8/layout/vList6"/>
    <dgm:cxn modelId="{1186E39F-636E-4A5B-8D48-BBC55A45D122}" type="presParOf" srcId="{298C290B-D379-4A1C-80C7-40200F657062}" destId="{B587DD36-3E21-41BC-91BC-0DCB77DDB9CA}" srcOrd="1" destOrd="0" presId="urn:microsoft.com/office/officeart/2005/8/layout/vList6"/>
    <dgm:cxn modelId="{FF07A689-F75F-415C-A79B-9752E7950928}" type="presParOf" srcId="{E163962B-88CC-40A3-AB99-D345E155EF96}" destId="{E8D81A09-86FB-43E8-9A3E-D4424DFD9EBA}" srcOrd="1" destOrd="0" presId="urn:microsoft.com/office/officeart/2005/8/layout/vList6"/>
    <dgm:cxn modelId="{3998C966-C03B-443A-B021-BA7230EAEE38}" type="presParOf" srcId="{E163962B-88CC-40A3-AB99-D345E155EF96}" destId="{A389B87F-28AE-4DAA-A9A9-1457C3C6928A}" srcOrd="2" destOrd="0" presId="urn:microsoft.com/office/officeart/2005/8/layout/vList6"/>
    <dgm:cxn modelId="{C6FF9F29-0580-4B2E-9D31-37531EBFB8CE}" type="presParOf" srcId="{A389B87F-28AE-4DAA-A9A9-1457C3C6928A}" destId="{EB0437AB-2679-4161-89A5-B4CE55C90E6B}" srcOrd="0" destOrd="0" presId="urn:microsoft.com/office/officeart/2005/8/layout/vList6"/>
    <dgm:cxn modelId="{F5F4AADD-EB61-4CE3-A7AC-BE8AB413EE27}" type="presParOf" srcId="{A389B87F-28AE-4DAA-A9A9-1457C3C6928A}" destId="{2978A2B0-CAED-4056-B7A8-D2C32520146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F55F52-E7EF-41E4-83E9-FEE93336FE1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E6544EF-A651-4E47-AC57-F61A393714B3}">
      <dgm:prSet phldrT="[Text]"/>
      <dgm:spPr/>
      <dgm:t>
        <a:bodyPr/>
        <a:lstStyle/>
        <a:p>
          <a:r>
            <a:rPr lang="en-US" dirty="0"/>
            <a:t>Technology</a:t>
          </a:r>
        </a:p>
      </dgm:t>
    </dgm:pt>
    <dgm:pt modelId="{ED1B5820-28D5-4E94-936D-88D437820164}" type="parTrans" cxnId="{F450DE1D-3A6A-4B3E-87BD-51C5A82015AF}">
      <dgm:prSet/>
      <dgm:spPr/>
      <dgm:t>
        <a:bodyPr/>
        <a:lstStyle/>
        <a:p>
          <a:endParaRPr lang="en-US"/>
        </a:p>
      </dgm:t>
    </dgm:pt>
    <dgm:pt modelId="{90AFE481-901D-4BA6-BF97-8207F7CCEF2B}" type="sibTrans" cxnId="{F450DE1D-3A6A-4B3E-87BD-51C5A82015AF}">
      <dgm:prSet/>
      <dgm:spPr/>
      <dgm:t>
        <a:bodyPr/>
        <a:lstStyle/>
        <a:p>
          <a:endParaRPr lang="en-US"/>
        </a:p>
      </dgm:t>
    </dgm:pt>
    <dgm:pt modelId="{B177096F-9967-4357-8516-53D194C18131}">
      <dgm:prSet phldrT="[Text]"/>
      <dgm:spPr/>
      <dgm:t>
        <a:bodyPr/>
        <a:lstStyle/>
        <a:p>
          <a:r>
            <a:rPr lang="en-US"/>
            <a:t>Database clustering: Oracle Real Application Clusters (RAC) and MySQL Cluster.</a:t>
          </a:r>
          <a:endParaRPr lang="en-US" dirty="0"/>
        </a:p>
      </dgm:t>
    </dgm:pt>
    <dgm:pt modelId="{0961423A-64A0-4692-B65E-EF1C1E07BCAC}" type="parTrans" cxnId="{4C01F3B2-6C04-4627-8D98-96BA53380F5A}">
      <dgm:prSet/>
      <dgm:spPr/>
      <dgm:t>
        <a:bodyPr/>
        <a:lstStyle/>
        <a:p>
          <a:endParaRPr lang="en-US"/>
        </a:p>
      </dgm:t>
    </dgm:pt>
    <dgm:pt modelId="{828B3B32-E7A9-4FC6-BDF0-0526A3A79DCC}" type="sibTrans" cxnId="{4C01F3B2-6C04-4627-8D98-96BA53380F5A}">
      <dgm:prSet/>
      <dgm:spPr/>
      <dgm:t>
        <a:bodyPr/>
        <a:lstStyle/>
        <a:p>
          <a:endParaRPr lang="en-US"/>
        </a:p>
      </dgm:t>
    </dgm:pt>
    <dgm:pt modelId="{92758A45-E48D-4D77-B78B-E0EA75173126}">
      <dgm:prSet phldrT="[Text]"/>
      <dgm:spPr/>
      <dgm:t>
        <a:bodyPr/>
        <a:lstStyle/>
        <a:p>
          <a:r>
            <a:rPr lang="en-US" dirty="0"/>
            <a:t>Techniques:</a:t>
          </a:r>
        </a:p>
      </dgm:t>
    </dgm:pt>
    <dgm:pt modelId="{36D3DE38-321D-4F65-A466-F20552788C97}" type="parTrans" cxnId="{1EE7FCE3-9DCB-46EC-AB1D-8183E99D9FAD}">
      <dgm:prSet/>
      <dgm:spPr/>
      <dgm:t>
        <a:bodyPr/>
        <a:lstStyle/>
        <a:p>
          <a:endParaRPr lang="en-US"/>
        </a:p>
      </dgm:t>
    </dgm:pt>
    <dgm:pt modelId="{BA5AC55F-DE86-46D7-97B1-DE8E5F03076F}" type="sibTrans" cxnId="{1EE7FCE3-9DCB-46EC-AB1D-8183E99D9FAD}">
      <dgm:prSet/>
      <dgm:spPr/>
      <dgm:t>
        <a:bodyPr/>
        <a:lstStyle/>
        <a:p>
          <a:endParaRPr lang="en-US"/>
        </a:p>
      </dgm:t>
    </dgm:pt>
    <dgm:pt modelId="{AD4D1812-5658-44C9-8580-AA78694D5F20}">
      <dgm:prSet/>
      <dgm:spPr/>
      <dgm:t>
        <a:bodyPr/>
        <a:lstStyle/>
        <a:p>
          <a:r>
            <a:rPr lang="en-US"/>
            <a:t>With active-active clustering, fault tolerance and performance are increased because all nodes share the load and are active.</a:t>
          </a:r>
          <a:endParaRPr lang="en-US" dirty="0"/>
        </a:p>
      </dgm:t>
    </dgm:pt>
    <dgm:pt modelId="{23862E97-AFAF-42FE-BC4A-B615BB3E8295}" type="parTrans" cxnId="{AC74E14C-0520-45C6-85E8-3ACD9F60F586}">
      <dgm:prSet/>
      <dgm:spPr/>
      <dgm:t>
        <a:bodyPr/>
        <a:lstStyle/>
        <a:p>
          <a:endParaRPr lang="en-US"/>
        </a:p>
      </dgm:t>
    </dgm:pt>
    <dgm:pt modelId="{8835DA3E-FAB3-45C8-BFB3-BE6E65D0A72C}" type="sibTrans" cxnId="{AC74E14C-0520-45C6-85E8-3ACD9F60F586}">
      <dgm:prSet/>
      <dgm:spPr/>
      <dgm:t>
        <a:bodyPr/>
        <a:lstStyle/>
        <a:p>
          <a:endParaRPr lang="en-US"/>
        </a:p>
      </dgm:t>
    </dgm:pt>
    <dgm:pt modelId="{9DBD519E-60C0-4E35-A3F9-383C9BB4B559}">
      <dgm:prSet/>
      <dgm:spPr/>
      <dgm:t>
        <a:bodyPr/>
        <a:lstStyle/>
        <a:p>
          <a:r>
            <a:rPr lang="en-US" dirty="0"/>
            <a:t>Application Server Clustering: WebSphere, Apache Tomcat, JBoss, and modules for clustering.</a:t>
          </a:r>
        </a:p>
      </dgm:t>
    </dgm:pt>
    <dgm:pt modelId="{CCE09EF1-5391-4D3E-A03E-92EC565DD878}" type="parTrans" cxnId="{E64C88D7-E8E7-412B-8ECC-CA056FBC93B6}">
      <dgm:prSet/>
      <dgm:spPr/>
      <dgm:t>
        <a:bodyPr/>
        <a:lstStyle/>
        <a:p>
          <a:endParaRPr lang="en-US"/>
        </a:p>
      </dgm:t>
    </dgm:pt>
    <dgm:pt modelId="{CB26FC6E-878E-4DD4-AD58-F5C81DF8DB94}" type="sibTrans" cxnId="{E64C88D7-E8E7-412B-8ECC-CA056FBC93B6}">
      <dgm:prSet/>
      <dgm:spPr/>
      <dgm:t>
        <a:bodyPr/>
        <a:lstStyle/>
        <a:p>
          <a:endParaRPr lang="en-US"/>
        </a:p>
      </dgm:t>
    </dgm:pt>
    <dgm:pt modelId="{BB2FF121-F24B-4A56-A609-B8C35E4171FF}">
      <dgm:prSet/>
      <dgm:spPr/>
      <dgm:t>
        <a:bodyPr/>
        <a:lstStyle/>
        <a:p>
          <a:r>
            <a:rPr lang="en-US" dirty="0"/>
            <a:t>Clustering File Systems: Ceph, GlusterFS.</a:t>
          </a:r>
        </a:p>
      </dgm:t>
    </dgm:pt>
    <dgm:pt modelId="{3E8E3FAA-6874-443D-901F-BADDF8C43F98}" type="parTrans" cxnId="{A328DDDA-EDD8-46CA-A167-44D7D52075AC}">
      <dgm:prSet/>
      <dgm:spPr/>
      <dgm:t>
        <a:bodyPr/>
        <a:lstStyle/>
        <a:p>
          <a:endParaRPr lang="en-US"/>
        </a:p>
      </dgm:t>
    </dgm:pt>
    <dgm:pt modelId="{D2C160A6-7733-43F3-9AB9-03DECE88B136}" type="sibTrans" cxnId="{A328DDDA-EDD8-46CA-A167-44D7D52075AC}">
      <dgm:prSet/>
      <dgm:spPr/>
      <dgm:t>
        <a:bodyPr/>
        <a:lstStyle/>
        <a:p>
          <a:endParaRPr lang="en-US"/>
        </a:p>
      </dgm:t>
    </dgm:pt>
    <dgm:pt modelId="{912DD50F-65B2-4094-A366-6066A356E074}">
      <dgm:prSet/>
      <dgm:spPr/>
      <dgm:t>
        <a:bodyPr/>
        <a:lstStyle/>
        <a:p>
          <a:r>
            <a:rPr lang="en-US" dirty="0"/>
            <a:t>In an active-passive cluster, one node is in charge while the other is in reserve, prepared to take over in the event that the active node fails.</a:t>
          </a:r>
        </a:p>
      </dgm:t>
    </dgm:pt>
    <dgm:pt modelId="{39864C5D-0B1B-4C4A-A31E-91F8D6BB889F}" type="parTrans" cxnId="{BDB36C80-8CFA-43F0-AF93-C0E2248674E6}">
      <dgm:prSet/>
      <dgm:spPr/>
      <dgm:t>
        <a:bodyPr/>
        <a:lstStyle/>
        <a:p>
          <a:endParaRPr lang="en-US"/>
        </a:p>
      </dgm:t>
    </dgm:pt>
    <dgm:pt modelId="{B42FCF78-02B1-4590-A2EA-EBACAB4F05CC}" type="sibTrans" cxnId="{BDB36C80-8CFA-43F0-AF93-C0E2248674E6}">
      <dgm:prSet/>
      <dgm:spPr/>
      <dgm:t>
        <a:bodyPr/>
        <a:lstStyle/>
        <a:p>
          <a:endParaRPr lang="en-US"/>
        </a:p>
      </dgm:t>
    </dgm:pt>
    <dgm:pt modelId="{9B234552-979B-4CD1-AD70-5E0B517CECE2}">
      <dgm:prSet/>
      <dgm:spPr/>
      <dgm:t>
        <a:bodyPr/>
        <a:lstStyle/>
        <a:p>
          <a:r>
            <a:rPr lang="en-US" dirty="0"/>
            <a:t>Shared: Nothing Clustering: Data is divided across nodes without requiring storage sharing between them. Each node is independent.</a:t>
          </a:r>
        </a:p>
      </dgm:t>
    </dgm:pt>
    <dgm:pt modelId="{63F6F12D-C033-47B9-8578-307114FE99A3}" type="parTrans" cxnId="{8A4F9BB2-EB2F-4ADB-9CB9-0DE01388A4C9}">
      <dgm:prSet/>
      <dgm:spPr/>
      <dgm:t>
        <a:bodyPr/>
        <a:lstStyle/>
        <a:p>
          <a:endParaRPr lang="en-US"/>
        </a:p>
      </dgm:t>
    </dgm:pt>
    <dgm:pt modelId="{778198F0-ADA7-4920-8096-AFBAAB7E4FD5}" type="sibTrans" cxnId="{8A4F9BB2-EB2F-4ADB-9CB9-0DE01388A4C9}">
      <dgm:prSet/>
      <dgm:spPr/>
      <dgm:t>
        <a:bodyPr/>
        <a:lstStyle/>
        <a:p>
          <a:endParaRPr lang="en-US"/>
        </a:p>
      </dgm:t>
    </dgm:pt>
    <dgm:pt modelId="{E163962B-88CC-40A3-AB99-D345E155EF96}" type="pres">
      <dgm:prSet presAssocID="{DAF55F52-E7EF-41E4-83E9-FEE93336FE1D}" presName="Name0" presStyleCnt="0">
        <dgm:presLayoutVars>
          <dgm:dir/>
          <dgm:animLvl val="lvl"/>
          <dgm:resizeHandles/>
        </dgm:presLayoutVars>
      </dgm:prSet>
      <dgm:spPr/>
    </dgm:pt>
    <dgm:pt modelId="{298C290B-D379-4A1C-80C7-40200F657062}" type="pres">
      <dgm:prSet presAssocID="{7E6544EF-A651-4E47-AC57-F61A393714B3}" presName="linNode" presStyleCnt="0"/>
      <dgm:spPr/>
    </dgm:pt>
    <dgm:pt modelId="{4D902988-2ED8-4B19-BF48-52CAD9B0A9EB}" type="pres">
      <dgm:prSet presAssocID="{7E6544EF-A651-4E47-AC57-F61A393714B3}" presName="parentShp" presStyleLbl="node1" presStyleIdx="0" presStyleCnt="2">
        <dgm:presLayoutVars>
          <dgm:bulletEnabled val="1"/>
        </dgm:presLayoutVars>
      </dgm:prSet>
      <dgm:spPr/>
    </dgm:pt>
    <dgm:pt modelId="{B587DD36-3E21-41BC-91BC-0DCB77DDB9CA}" type="pres">
      <dgm:prSet presAssocID="{7E6544EF-A651-4E47-AC57-F61A393714B3}" presName="childShp" presStyleLbl="bgAccFollowNode1" presStyleIdx="0" presStyleCnt="2">
        <dgm:presLayoutVars>
          <dgm:bulletEnabled val="1"/>
        </dgm:presLayoutVars>
      </dgm:prSet>
      <dgm:spPr/>
    </dgm:pt>
    <dgm:pt modelId="{E8D81A09-86FB-43E8-9A3E-D4424DFD9EBA}" type="pres">
      <dgm:prSet presAssocID="{90AFE481-901D-4BA6-BF97-8207F7CCEF2B}" presName="spacing" presStyleCnt="0"/>
      <dgm:spPr/>
    </dgm:pt>
    <dgm:pt modelId="{A389B87F-28AE-4DAA-A9A9-1457C3C6928A}" type="pres">
      <dgm:prSet presAssocID="{92758A45-E48D-4D77-B78B-E0EA75173126}" presName="linNode" presStyleCnt="0"/>
      <dgm:spPr/>
    </dgm:pt>
    <dgm:pt modelId="{EB0437AB-2679-4161-89A5-B4CE55C90E6B}" type="pres">
      <dgm:prSet presAssocID="{92758A45-E48D-4D77-B78B-E0EA75173126}" presName="parentShp" presStyleLbl="node1" presStyleIdx="1" presStyleCnt="2">
        <dgm:presLayoutVars>
          <dgm:bulletEnabled val="1"/>
        </dgm:presLayoutVars>
      </dgm:prSet>
      <dgm:spPr/>
    </dgm:pt>
    <dgm:pt modelId="{2978A2B0-CAED-4056-B7A8-D2C32520146C}" type="pres">
      <dgm:prSet presAssocID="{92758A45-E48D-4D77-B78B-E0EA75173126}" presName="childShp" presStyleLbl="bgAccFollowNode1" presStyleIdx="1" presStyleCnt="2">
        <dgm:presLayoutVars>
          <dgm:bulletEnabled val="1"/>
        </dgm:presLayoutVars>
      </dgm:prSet>
      <dgm:spPr/>
    </dgm:pt>
  </dgm:ptLst>
  <dgm:cxnLst>
    <dgm:cxn modelId="{E91C1219-83A2-4312-8CCE-F09D702ABB82}" type="presOf" srcId="{DAF55F52-E7EF-41E4-83E9-FEE93336FE1D}" destId="{E163962B-88CC-40A3-AB99-D345E155EF96}" srcOrd="0" destOrd="0" presId="urn:microsoft.com/office/officeart/2005/8/layout/vList6"/>
    <dgm:cxn modelId="{909E601A-7D91-4D92-9AE1-0B383F9D5549}" type="presOf" srcId="{9B234552-979B-4CD1-AD70-5E0B517CECE2}" destId="{2978A2B0-CAED-4056-B7A8-D2C32520146C}" srcOrd="0" destOrd="2" presId="urn:microsoft.com/office/officeart/2005/8/layout/vList6"/>
    <dgm:cxn modelId="{F450DE1D-3A6A-4B3E-87BD-51C5A82015AF}" srcId="{DAF55F52-E7EF-41E4-83E9-FEE93336FE1D}" destId="{7E6544EF-A651-4E47-AC57-F61A393714B3}" srcOrd="0" destOrd="0" parTransId="{ED1B5820-28D5-4E94-936D-88D437820164}" sibTransId="{90AFE481-901D-4BA6-BF97-8207F7CCEF2B}"/>
    <dgm:cxn modelId="{75175E43-51C8-4DEE-8049-0597882D124B}" type="presOf" srcId="{912DD50F-65B2-4094-A366-6066A356E074}" destId="{2978A2B0-CAED-4056-B7A8-D2C32520146C}" srcOrd="0" destOrd="1" presId="urn:microsoft.com/office/officeart/2005/8/layout/vList6"/>
    <dgm:cxn modelId="{AC74E14C-0520-45C6-85E8-3ACD9F60F586}" srcId="{92758A45-E48D-4D77-B78B-E0EA75173126}" destId="{AD4D1812-5658-44C9-8580-AA78694D5F20}" srcOrd="0" destOrd="0" parTransId="{23862E97-AFAF-42FE-BC4A-B615BB3E8295}" sibTransId="{8835DA3E-FAB3-45C8-BFB3-BE6E65D0A72C}"/>
    <dgm:cxn modelId="{BDB36C80-8CFA-43F0-AF93-C0E2248674E6}" srcId="{92758A45-E48D-4D77-B78B-E0EA75173126}" destId="{912DD50F-65B2-4094-A366-6066A356E074}" srcOrd="1" destOrd="0" parTransId="{39864C5D-0B1B-4C4A-A31E-91F8D6BB889F}" sibTransId="{B42FCF78-02B1-4590-A2EA-EBACAB4F05CC}"/>
    <dgm:cxn modelId="{6F7E9289-7752-4BB0-A6CA-91EBAAA850A0}" type="presOf" srcId="{7E6544EF-A651-4E47-AC57-F61A393714B3}" destId="{4D902988-2ED8-4B19-BF48-52CAD9B0A9EB}" srcOrd="0" destOrd="0" presId="urn:microsoft.com/office/officeart/2005/8/layout/vList6"/>
    <dgm:cxn modelId="{78F9BF9D-5C73-4057-8D89-12DAEC348540}" type="presOf" srcId="{B177096F-9967-4357-8516-53D194C18131}" destId="{B587DD36-3E21-41BC-91BC-0DCB77DDB9CA}" srcOrd="0" destOrd="0" presId="urn:microsoft.com/office/officeart/2005/8/layout/vList6"/>
    <dgm:cxn modelId="{C7903D9F-1222-4E8B-8129-CF572626B7FF}" type="presOf" srcId="{BB2FF121-F24B-4A56-A609-B8C35E4171FF}" destId="{B587DD36-3E21-41BC-91BC-0DCB77DDB9CA}" srcOrd="0" destOrd="2" presId="urn:microsoft.com/office/officeart/2005/8/layout/vList6"/>
    <dgm:cxn modelId="{720C55A4-6CF0-4D9A-841D-AEB5C827DAF9}" type="presOf" srcId="{9DBD519E-60C0-4E35-A3F9-383C9BB4B559}" destId="{B587DD36-3E21-41BC-91BC-0DCB77DDB9CA}" srcOrd="0" destOrd="1" presId="urn:microsoft.com/office/officeart/2005/8/layout/vList6"/>
    <dgm:cxn modelId="{8A4F9BB2-EB2F-4ADB-9CB9-0DE01388A4C9}" srcId="{92758A45-E48D-4D77-B78B-E0EA75173126}" destId="{9B234552-979B-4CD1-AD70-5E0B517CECE2}" srcOrd="2" destOrd="0" parTransId="{63F6F12D-C033-47B9-8578-307114FE99A3}" sibTransId="{778198F0-ADA7-4920-8096-AFBAAB7E4FD5}"/>
    <dgm:cxn modelId="{4C01F3B2-6C04-4627-8D98-96BA53380F5A}" srcId="{7E6544EF-A651-4E47-AC57-F61A393714B3}" destId="{B177096F-9967-4357-8516-53D194C18131}" srcOrd="0" destOrd="0" parTransId="{0961423A-64A0-4692-B65E-EF1C1E07BCAC}" sibTransId="{828B3B32-E7A9-4FC6-BDF0-0526A3A79DCC}"/>
    <dgm:cxn modelId="{A8B7C8D5-6CCF-45FE-8523-FD3C10CEB7F1}" type="presOf" srcId="{92758A45-E48D-4D77-B78B-E0EA75173126}" destId="{EB0437AB-2679-4161-89A5-B4CE55C90E6B}" srcOrd="0" destOrd="0" presId="urn:microsoft.com/office/officeart/2005/8/layout/vList6"/>
    <dgm:cxn modelId="{E64C88D7-E8E7-412B-8ECC-CA056FBC93B6}" srcId="{7E6544EF-A651-4E47-AC57-F61A393714B3}" destId="{9DBD519E-60C0-4E35-A3F9-383C9BB4B559}" srcOrd="1" destOrd="0" parTransId="{CCE09EF1-5391-4D3E-A03E-92EC565DD878}" sibTransId="{CB26FC6E-878E-4DD4-AD58-F5C81DF8DB94}"/>
    <dgm:cxn modelId="{A328DDDA-EDD8-46CA-A167-44D7D52075AC}" srcId="{7E6544EF-A651-4E47-AC57-F61A393714B3}" destId="{BB2FF121-F24B-4A56-A609-B8C35E4171FF}" srcOrd="2" destOrd="0" parTransId="{3E8E3FAA-6874-443D-901F-BADDF8C43F98}" sibTransId="{D2C160A6-7733-43F3-9AB9-03DECE88B136}"/>
    <dgm:cxn modelId="{1EE7FCE3-9DCB-46EC-AB1D-8183E99D9FAD}" srcId="{DAF55F52-E7EF-41E4-83E9-FEE93336FE1D}" destId="{92758A45-E48D-4D77-B78B-E0EA75173126}" srcOrd="1" destOrd="0" parTransId="{36D3DE38-321D-4F65-A466-F20552788C97}" sibTransId="{BA5AC55F-DE86-46D7-97B1-DE8E5F03076F}"/>
    <dgm:cxn modelId="{512098F0-8439-4A63-BD5D-9F6D80A85A17}" type="presOf" srcId="{AD4D1812-5658-44C9-8580-AA78694D5F20}" destId="{2978A2B0-CAED-4056-B7A8-D2C32520146C}" srcOrd="0" destOrd="0" presId="urn:microsoft.com/office/officeart/2005/8/layout/vList6"/>
    <dgm:cxn modelId="{5AAE70ED-7C39-4C9D-965F-84D5BE547061}" type="presParOf" srcId="{E163962B-88CC-40A3-AB99-D345E155EF96}" destId="{298C290B-D379-4A1C-80C7-40200F657062}" srcOrd="0" destOrd="0" presId="urn:microsoft.com/office/officeart/2005/8/layout/vList6"/>
    <dgm:cxn modelId="{A75DE804-0FB4-4D9C-AEAE-C83C1D9433E3}" type="presParOf" srcId="{298C290B-D379-4A1C-80C7-40200F657062}" destId="{4D902988-2ED8-4B19-BF48-52CAD9B0A9EB}" srcOrd="0" destOrd="0" presId="urn:microsoft.com/office/officeart/2005/8/layout/vList6"/>
    <dgm:cxn modelId="{1186E39F-636E-4A5B-8D48-BBC55A45D122}" type="presParOf" srcId="{298C290B-D379-4A1C-80C7-40200F657062}" destId="{B587DD36-3E21-41BC-91BC-0DCB77DDB9CA}" srcOrd="1" destOrd="0" presId="urn:microsoft.com/office/officeart/2005/8/layout/vList6"/>
    <dgm:cxn modelId="{FF07A689-F75F-415C-A79B-9752E7950928}" type="presParOf" srcId="{E163962B-88CC-40A3-AB99-D345E155EF96}" destId="{E8D81A09-86FB-43E8-9A3E-D4424DFD9EBA}" srcOrd="1" destOrd="0" presId="urn:microsoft.com/office/officeart/2005/8/layout/vList6"/>
    <dgm:cxn modelId="{3998C966-C03B-443A-B021-BA7230EAEE38}" type="presParOf" srcId="{E163962B-88CC-40A3-AB99-D345E155EF96}" destId="{A389B87F-28AE-4DAA-A9A9-1457C3C6928A}" srcOrd="2" destOrd="0" presId="urn:microsoft.com/office/officeart/2005/8/layout/vList6"/>
    <dgm:cxn modelId="{C6FF9F29-0580-4B2E-9D31-37531EBFB8CE}" type="presParOf" srcId="{A389B87F-28AE-4DAA-A9A9-1457C3C6928A}" destId="{EB0437AB-2679-4161-89A5-B4CE55C90E6B}" srcOrd="0" destOrd="0" presId="urn:microsoft.com/office/officeart/2005/8/layout/vList6"/>
    <dgm:cxn modelId="{F5F4AADD-EB61-4CE3-A7AC-BE8AB413EE27}" type="presParOf" srcId="{A389B87F-28AE-4DAA-A9A9-1457C3C6928A}" destId="{2978A2B0-CAED-4056-B7A8-D2C32520146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F55F52-E7EF-41E4-83E9-FEE93336FE1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E6544EF-A651-4E47-AC57-F61A393714B3}">
      <dgm:prSet phldrT="[Text]"/>
      <dgm:spPr/>
      <dgm:t>
        <a:bodyPr/>
        <a:lstStyle/>
        <a:p>
          <a:r>
            <a:rPr lang="en-US" dirty="0"/>
            <a:t>Technology</a:t>
          </a:r>
        </a:p>
      </dgm:t>
    </dgm:pt>
    <dgm:pt modelId="{ED1B5820-28D5-4E94-936D-88D437820164}" type="parTrans" cxnId="{F450DE1D-3A6A-4B3E-87BD-51C5A82015AF}">
      <dgm:prSet/>
      <dgm:spPr/>
      <dgm:t>
        <a:bodyPr/>
        <a:lstStyle/>
        <a:p>
          <a:endParaRPr lang="en-US"/>
        </a:p>
      </dgm:t>
    </dgm:pt>
    <dgm:pt modelId="{90AFE481-901D-4BA6-BF97-8207F7CCEF2B}" type="sibTrans" cxnId="{F450DE1D-3A6A-4B3E-87BD-51C5A82015AF}">
      <dgm:prSet/>
      <dgm:spPr/>
      <dgm:t>
        <a:bodyPr/>
        <a:lstStyle/>
        <a:p>
          <a:endParaRPr lang="en-US"/>
        </a:p>
      </dgm:t>
    </dgm:pt>
    <dgm:pt modelId="{B177096F-9967-4357-8516-53D194C18131}">
      <dgm:prSet phldrT="[Text]"/>
      <dgm:spPr/>
      <dgm:t>
        <a:bodyPr/>
        <a:lstStyle/>
        <a:p>
          <a:r>
            <a:rPr lang="en-US"/>
            <a:t>Data redundancy is provided at the storage level using RAID (Redundant Array of Independent Disks).</a:t>
          </a:r>
          <a:endParaRPr lang="en-US" dirty="0"/>
        </a:p>
      </dgm:t>
    </dgm:pt>
    <dgm:pt modelId="{0961423A-64A0-4692-B65E-EF1C1E07BCAC}" type="parTrans" cxnId="{4C01F3B2-6C04-4627-8D98-96BA53380F5A}">
      <dgm:prSet/>
      <dgm:spPr/>
      <dgm:t>
        <a:bodyPr/>
        <a:lstStyle/>
        <a:p>
          <a:endParaRPr lang="en-US"/>
        </a:p>
      </dgm:t>
    </dgm:pt>
    <dgm:pt modelId="{828B3B32-E7A9-4FC6-BDF0-0526A3A79DCC}" type="sibTrans" cxnId="{4C01F3B2-6C04-4627-8D98-96BA53380F5A}">
      <dgm:prSet/>
      <dgm:spPr/>
      <dgm:t>
        <a:bodyPr/>
        <a:lstStyle/>
        <a:p>
          <a:endParaRPr lang="en-US"/>
        </a:p>
      </dgm:t>
    </dgm:pt>
    <dgm:pt modelId="{92758A45-E48D-4D77-B78B-E0EA75173126}">
      <dgm:prSet phldrT="[Text]"/>
      <dgm:spPr/>
      <dgm:t>
        <a:bodyPr/>
        <a:lstStyle/>
        <a:p>
          <a:r>
            <a:rPr lang="en-US" dirty="0"/>
            <a:t>Techniques:</a:t>
          </a:r>
        </a:p>
      </dgm:t>
    </dgm:pt>
    <dgm:pt modelId="{36D3DE38-321D-4F65-A466-F20552788C97}" type="parTrans" cxnId="{1EE7FCE3-9DCB-46EC-AB1D-8183E99D9FAD}">
      <dgm:prSet/>
      <dgm:spPr/>
      <dgm:t>
        <a:bodyPr/>
        <a:lstStyle/>
        <a:p>
          <a:endParaRPr lang="en-US"/>
        </a:p>
      </dgm:t>
    </dgm:pt>
    <dgm:pt modelId="{BA5AC55F-DE86-46D7-97B1-DE8E5F03076F}" type="sibTrans" cxnId="{1EE7FCE3-9DCB-46EC-AB1D-8183E99D9FAD}">
      <dgm:prSet/>
      <dgm:spPr/>
      <dgm:t>
        <a:bodyPr/>
        <a:lstStyle/>
        <a:p>
          <a:endParaRPr lang="en-US"/>
        </a:p>
      </dgm:t>
    </dgm:pt>
    <dgm:pt modelId="{AD4D1812-5658-44C9-8580-AA78694D5F20}">
      <dgm:prSet/>
      <dgm:spPr/>
      <dgm:t>
        <a:bodyPr/>
        <a:lstStyle/>
        <a:p>
          <a:r>
            <a:rPr lang="en-US" dirty="0"/>
            <a:t>Hardware redundancy refers to the use of duplicate hardware parts, such as network cards and power supply.</a:t>
          </a:r>
        </a:p>
      </dgm:t>
    </dgm:pt>
    <dgm:pt modelId="{23862E97-AFAF-42FE-BC4A-B615BB3E8295}" type="parTrans" cxnId="{AC74E14C-0520-45C6-85E8-3ACD9F60F586}">
      <dgm:prSet/>
      <dgm:spPr/>
      <dgm:t>
        <a:bodyPr/>
        <a:lstStyle/>
        <a:p>
          <a:endParaRPr lang="en-US"/>
        </a:p>
      </dgm:t>
    </dgm:pt>
    <dgm:pt modelId="{8835DA3E-FAB3-45C8-BFB3-BE6E65D0A72C}" type="sibTrans" cxnId="{AC74E14C-0520-45C6-85E8-3ACD9F60F586}">
      <dgm:prSet/>
      <dgm:spPr/>
      <dgm:t>
        <a:bodyPr/>
        <a:lstStyle/>
        <a:p>
          <a:endParaRPr lang="en-US"/>
        </a:p>
      </dgm:t>
    </dgm:pt>
    <dgm:pt modelId="{BB2FF121-F24B-4A56-A609-B8C35E4171FF}">
      <dgm:prSet/>
      <dgm:spPr/>
      <dgm:t>
        <a:bodyPr/>
        <a:lstStyle/>
        <a:p>
          <a:endParaRPr lang="en-US" dirty="0"/>
        </a:p>
      </dgm:t>
    </dgm:pt>
    <dgm:pt modelId="{3E8E3FAA-6874-443D-901F-BADDF8C43F98}" type="parTrans" cxnId="{A328DDDA-EDD8-46CA-A167-44D7D52075AC}">
      <dgm:prSet/>
      <dgm:spPr/>
      <dgm:t>
        <a:bodyPr/>
        <a:lstStyle/>
        <a:p>
          <a:endParaRPr lang="en-US"/>
        </a:p>
      </dgm:t>
    </dgm:pt>
    <dgm:pt modelId="{D2C160A6-7733-43F3-9AB9-03DECE88B136}" type="sibTrans" cxnId="{A328DDDA-EDD8-46CA-A167-44D7D52075AC}">
      <dgm:prSet/>
      <dgm:spPr/>
      <dgm:t>
        <a:bodyPr/>
        <a:lstStyle/>
        <a:p>
          <a:endParaRPr lang="en-US"/>
        </a:p>
      </dgm:t>
    </dgm:pt>
    <dgm:pt modelId="{8EF511FF-D64F-42E1-A6F3-F0B075435883}">
      <dgm:prSet/>
      <dgm:spPr/>
      <dgm:t>
        <a:bodyPr/>
        <a:lstStyle/>
        <a:p>
          <a:r>
            <a:rPr lang="en-US" dirty="0"/>
            <a:t>Solutions for Data Replication: rsync, DRBD, and AWS S3 replication.</a:t>
          </a:r>
        </a:p>
      </dgm:t>
    </dgm:pt>
    <dgm:pt modelId="{BD953BA2-A63C-46EE-916B-4616EE4785DA}" type="parTrans" cxnId="{9BC5061F-AF6E-4B59-B6E6-61C0CA64BE12}">
      <dgm:prSet/>
      <dgm:spPr/>
      <dgm:t>
        <a:bodyPr/>
        <a:lstStyle/>
        <a:p>
          <a:endParaRPr lang="en-US"/>
        </a:p>
      </dgm:t>
    </dgm:pt>
    <dgm:pt modelId="{6AEA3227-5856-4C98-8C9F-EE3B0C61D12D}" type="sibTrans" cxnId="{9BC5061F-AF6E-4B59-B6E6-61C0CA64BE12}">
      <dgm:prSet/>
      <dgm:spPr/>
      <dgm:t>
        <a:bodyPr/>
        <a:lstStyle/>
        <a:p>
          <a:endParaRPr lang="en-US"/>
        </a:p>
      </dgm:t>
    </dgm:pt>
    <dgm:pt modelId="{5C872332-11B4-4829-8E93-E902CC6D3CE5}">
      <dgm:prSet/>
      <dgm:spPr/>
      <dgm:t>
        <a:bodyPr/>
        <a:lstStyle/>
        <a:p>
          <a:r>
            <a:rPr lang="en-US" dirty="0"/>
            <a:t>Hot Standby Router Protocol (HSRP) and Virtual Router Redundancy Protocol (VRRP) are two examples of network redundancy protocols.</a:t>
          </a:r>
        </a:p>
      </dgm:t>
    </dgm:pt>
    <dgm:pt modelId="{CA8C4131-9CCA-47FD-8894-A071FC20A7AF}" type="parTrans" cxnId="{8F67A596-33D4-4603-90D5-42B8E3455DC4}">
      <dgm:prSet/>
      <dgm:spPr/>
      <dgm:t>
        <a:bodyPr/>
        <a:lstStyle/>
        <a:p>
          <a:endParaRPr lang="en-US"/>
        </a:p>
      </dgm:t>
    </dgm:pt>
    <dgm:pt modelId="{2ADA5176-A58D-4315-8DBA-59603DB51380}" type="sibTrans" cxnId="{8F67A596-33D4-4603-90D5-42B8E3455DC4}">
      <dgm:prSet/>
      <dgm:spPr/>
      <dgm:t>
        <a:bodyPr/>
        <a:lstStyle/>
        <a:p>
          <a:endParaRPr lang="en-US"/>
        </a:p>
      </dgm:t>
    </dgm:pt>
    <dgm:pt modelId="{77FC530B-8CA0-4028-A671-4EEC7DB1EB71}">
      <dgm:prSet/>
      <dgm:spPr/>
      <dgm:t>
        <a:bodyPr/>
        <a:lstStyle/>
        <a:p>
          <a:r>
            <a:rPr lang="en-US" dirty="0"/>
            <a:t>Cloud redundancy: AWS, Azure, and Google Cloud deployments across many regions.</a:t>
          </a:r>
        </a:p>
      </dgm:t>
    </dgm:pt>
    <dgm:pt modelId="{D2B5D2F3-502B-440C-8AA4-3859C34BE1A9}" type="parTrans" cxnId="{A4711AF3-8C89-4E20-8186-6AD1CB3764CE}">
      <dgm:prSet/>
      <dgm:spPr/>
      <dgm:t>
        <a:bodyPr/>
        <a:lstStyle/>
        <a:p>
          <a:endParaRPr lang="en-US"/>
        </a:p>
      </dgm:t>
    </dgm:pt>
    <dgm:pt modelId="{952E8307-2549-42BA-9A2A-D13D0C7CDB5D}" type="sibTrans" cxnId="{A4711AF3-8C89-4E20-8186-6AD1CB3764CE}">
      <dgm:prSet/>
      <dgm:spPr/>
      <dgm:t>
        <a:bodyPr/>
        <a:lstStyle/>
        <a:p>
          <a:endParaRPr lang="en-US"/>
        </a:p>
      </dgm:t>
    </dgm:pt>
    <dgm:pt modelId="{A555E28E-C546-4478-BB13-27AFAE2BABDE}">
      <dgm:prSet/>
      <dgm:spPr/>
      <dgm:t>
        <a:bodyPr/>
        <a:lstStyle/>
        <a:p>
          <a:r>
            <a:rPr lang="en-US" dirty="0"/>
            <a:t>Replicating data across several storage systems or geographical locations is known as data redundancy.</a:t>
          </a:r>
        </a:p>
      </dgm:t>
    </dgm:pt>
    <dgm:pt modelId="{06D26D60-CE20-4012-B73C-69D75E616234}" type="parTrans" cxnId="{E5C5C49A-5C14-49BB-9449-9FD1541E3867}">
      <dgm:prSet/>
      <dgm:spPr/>
      <dgm:t>
        <a:bodyPr/>
        <a:lstStyle/>
        <a:p>
          <a:endParaRPr lang="en-US"/>
        </a:p>
      </dgm:t>
    </dgm:pt>
    <dgm:pt modelId="{ADBD9CDD-271E-435D-A507-5AD9447CB8A7}" type="sibTrans" cxnId="{E5C5C49A-5C14-49BB-9449-9FD1541E3867}">
      <dgm:prSet/>
      <dgm:spPr/>
      <dgm:t>
        <a:bodyPr/>
        <a:lstStyle/>
        <a:p>
          <a:endParaRPr lang="en-US"/>
        </a:p>
      </dgm:t>
    </dgm:pt>
    <dgm:pt modelId="{659B31D6-17A7-4EC4-B15F-82DF9E54E267}">
      <dgm:prSet/>
      <dgm:spPr/>
      <dgm:t>
        <a:bodyPr/>
        <a:lstStyle/>
        <a:p>
          <a:r>
            <a:rPr lang="en-US" dirty="0"/>
            <a:t>In order to prevent single points of failure, network redundancy involves using several network pathways or ISPs.</a:t>
          </a:r>
        </a:p>
      </dgm:t>
    </dgm:pt>
    <dgm:pt modelId="{B07C79CC-4CD7-407E-A46B-73FB215DA8E7}" type="parTrans" cxnId="{FCBFE33E-6D0A-46DC-A12D-7B4BE97BD85D}">
      <dgm:prSet/>
      <dgm:spPr/>
      <dgm:t>
        <a:bodyPr/>
        <a:lstStyle/>
        <a:p>
          <a:endParaRPr lang="en-US"/>
        </a:p>
      </dgm:t>
    </dgm:pt>
    <dgm:pt modelId="{61CA7BD3-0964-4D69-A750-C92846DD73B3}" type="sibTrans" cxnId="{FCBFE33E-6D0A-46DC-A12D-7B4BE97BD85D}">
      <dgm:prSet/>
      <dgm:spPr/>
      <dgm:t>
        <a:bodyPr/>
        <a:lstStyle/>
        <a:p>
          <a:endParaRPr lang="en-US"/>
        </a:p>
      </dgm:t>
    </dgm:pt>
    <dgm:pt modelId="{2EFD5291-E573-4FCB-98A1-AC1B29BE8DDD}">
      <dgm:prSet/>
      <dgm:spPr/>
      <dgm:t>
        <a:bodyPr/>
        <a:lstStyle/>
        <a:p>
          <a:r>
            <a:rPr lang="en-US" dirty="0"/>
            <a:t>Using several instances of an application to guarantee availability is known as application redundancy.</a:t>
          </a:r>
        </a:p>
      </dgm:t>
    </dgm:pt>
    <dgm:pt modelId="{933EB00A-383D-4FA1-B8E0-FAEFF8A31EE3}" type="parTrans" cxnId="{1DF95A0C-1346-4512-906C-E0E72AA2E5BD}">
      <dgm:prSet/>
      <dgm:spPr/>
      <dgm:t>
        <a:bodyPr/>
        <a:lstStyle/>
        <a:p>
          <a:endParaRPr lang="en-US"/>
        </a:p>
      </dgm:t>
    </dgm:pt>
    <dgm:pt modelId="{BFC9DF97-3899-495E-A3EA-90AE538D269D}" type="sibTrans" cxnId="{1DF95A0C-1346-4512-906C-E0E72AA2E5BD}">
      <dgm:prSet/>
      <dgm:spPr/>
      <dgm:t>
        <a:bodyPr/>
        <a:lstStyle/>
        <a:p>
          <a:endParaRPr lang="en-US"/>
        </a:p>
      </dgm:t>
    </dgm:pt>
    <dgm:pt modelId="{E163962B-88CC-40A3-AB99-D345E155EF96}" type="pres">
      <dgm:prSet presAssocID="{DAF55F52-E7EF-41E4-83E9-FEE93336FE1D}" presName="Name0" presStyleCnt="0">
        <dgm:presLayoutVars>
          <dgm:dir/>
          <dgm:animLvl val="lvl"/>
          <dgm:resizeHandles/>
        </dgm:presLayoutVars>
      </dgm:prSet>
      <dgm:spPr/>
    </dgm:pt>
    <dgm:pt modelId="{298C290B-D379-4A1C-80C7-40200F657062}" type="pres">
      <dgm:prSet presAssocID="{7E6544EF-A651-4E47-AC57-F61A393714B3}" presName="linNode" presStyleCnt="0"/>
      <dgm:spPr/>
    </dgm:pt>
    <dgm:pt modelId="{4D902988-2ED8-4B19-BF48-52CAD9B0A9EB}" type="pres">
      <dgm:prSet presAssocID="{7E6544EF-A651-4E47-AC57-F61A393714B3}" presName="parentShp" presStyleLbl="node1" presStyleIdx="0" presStyleCnt="2">
        <dgm:presLayoutVars>
          <dgm:bulletEnabled val="1"/>
        </dgm:presLayoutVars>
      </dgm:prSet>
      <dgm:spPr/>
    </dgm:pt>
    <dgm:pt modelId="{B587DD36-3E21-41BC-91BC-0DCB77DDB9CA}" type="pres">
      <dgm:prSet presAssocID="{7E6544EF-A651-4E47-AC57-F61A393714B3}" presName="childShp" presStyleLbl="bgAccFollowNode1" presStyleIdx="0" presStyleCnt="2">
        <dgm:presLayoutVars>
          <dgm:bulletEnabled val="1"/>
        </dgm:presLayoutVars>
      </dgm:prSet>
      <dgm:spPr/>
    </dgm:pt>
    <dgm:pt modelId="{E8D81A09-86FB-43E8-9A3E-D4424DFD9EBA}" type="pres">
      <dgm:prSet presAssocID="{90AFE481-901D-4BA6-BF97-8207F7CCEF2B}" presName="spacing" presStyleCnt="0"/>
      <dgm:spPr/>
    </dgm:pt>
    <dgm:pt modelId="{A389B87F-28AE-4DAA-A9A9-1457C3C6928A}" type="pres">
      <dgm:prSet presAssocID="{92758A45-E48D-4D77-B78B-E0EA75173126}" presName="linNode" presStyleCnt="0"/>
      <dgm:spPr/>
    </dgm:pt>
    <dgm:pt modelId="{EB0437AB-2679-4161-89A5-B4CE55C90E6B}" type="pres">
      <dgm:prSet presAssocID="{92758A45-E48D-4D77-B78B-E0EA75173126}" presName="parentShp" presStyleLbl="node1" presStyleIdx="1" presStyleCnt="2">
        <dgm:presLayoutVars>
          <dgm:bulletEnabled val="1"/>
        </dgm:presLayoutVars>
      </dgm:prSet>
      <dgm:spPr/>
    </dgm:pt>
    <dgm:pt modelId="{2978A2B0-CAED-4056-B7A8-D2C32520146C}" type="pres">
      <dgm:prSet presAssocID="{92758A45-E48D-4D77-B78B-E0EA75173126}" presName="childShp" presStyleLbl="bgAccFollowNode1" presStyleIdx="1" presStyleCnt="2">
        <dgm:presLayoutVars>
          <dgm:bulletEnabled val="1"/>
        </dgm:presLayoutVars>
      </dgm:prSet>
      <dgm:spPr/>
    </dgm:pt>
  </dgm:ptLst>
  <dgm:cxnLst>
    <dgm:cxn modelId="{84509D09-6A4C-4A82-BF28-A27E6C8ECB52}" type="presOf" srcId="{5C872332-11B4-4829-8E93-E902CC6D3CE5}" destId="{B587DD36-3E21-41BC-91BC-0DCB77DDB9CA}" srcOrd="0" destOrd="2" presId="urn:microsoft.com/office/officeart/2005/8/layout/vList6"/>
    <dgm:cxn modelId="{1DF95A0C-1346-4512-906C-E0E72AA2E5BD}" srcId="{92758A45-E48D-4D77-B78B-E0EA75173126}" destId="{2EFD5291-E573-4FCB-98A1-AC1B29BE8DDD}" srcOrd="3" destOrd="0" parTransId="{933EB00A-383D-4FA1-B8E0-FAEFF8A31EE3}" sibTransId="{BFC9DF97-3899-495E-A3EA-90AE538D269D}"/>
    <dgm:cxn modelId="{E91C1219-83A2-4312-8CCE-F09D702ABB82}" type="presOf" srcId="{DAF55F52-E7EF-41E4-83E9-FEE93336FE1D}" destId="{E163962B-88CC-40A3-AB99-D345E155EF96}" srcOrd="0" destOrd="0" presId="urn:microsoft.com/office/officeart/2005/8/layout/vList6"/>
    <dgm:cxn modelId="{F450DE1D-3A6A-4B3E-87BD-51C5A82015AF}" srcId="{DAF55F52-E7EF-41E4-83E9-FEE93336FE1D}" destId="{7E6544EF-A651-4E47-AC57-F61A393714B3}" srcOrd="0" destOrd="0" parTransId="{ED1B5820-28D5-4E94-936D-88D437820164}" sibTransId="{90AFE481-901D-4BA6-BF97-8207F7CCEF2B}"/>
    <dgm:cxn modelId="{9BC5061F-AF6E-4B59-B6E6-61C0CA64BE12}" srcId="{7E6544EF-A651-4E47-AC57-F61A393714B3}" destId="{8EF511FF-D64F-42E1-A6F3-F0B075435883}" srcOrd="1" destOrd="0" parTransId="{BD953BA2-A63C-46EE-916B-4616EE4785DA}" sibTransId="{6AEA3227-5856-4C98-8C9F-EE3B0C61D12D}"/>
    <dgm:cxn modelId="{665A0A20-C8F7-425E-9D49-18C7E4AE650B}" type="presOf" srcId="{659B31D6-17A7-4EC4-B15F-82DF9E54E267}" destId="{2978A2B0-CAED-4056-B7A8-D2C32520146C}" srcOrd="0" destOrd="2" presId="urn:microsoft.com/office/officeart/2005/8/layout/vList6"/>
    <dgm:cxn modelId="{E0E95923-08D8-4F91-97B3-0D1270F7FCAE}" type="presOf" srcId="{A555E28E-C546-4478-BB13-27AFAE2BABDE}" destId="{2978A2B0-CAED-4056-B7A8-D2C32520146C}" srcOrd="0" destOrd="1" presId="urn:microsoft.com/office/officeart/2005/8/layout/vList6"/>
    <dgm:cxn modelId="{FCBFE33E-6D0A-46DC-A12D-7B4BE97BD85D}" srcId="{92758A45-E48D-4D77-B78B-E0EA75173126}" destId="{659B31D6-17A7-4EC4-B15F-82DF9E54E267}" srcOrd="2" destOrd="0" parTransId="{B07C79CC-4CD7-407E-A46B-73FB215DA8E7}" sibTransId="{61CA7BD3-0964-4D69-A750-C92846DD73B3}"/>
    <dgm:cxn modelId="{AC74E14C-0520-45C6-85E8-3ACD9F60F586}" srcId="{92758A45-E48D-4D77-B78B-E0EA75173126}" destId="{AD4D1812-5658-44C9-8580-AA78694D5F20}" srcOrd="0" destOrd="0" parTransId="{23862E97-AFAF-42FE-BC4A-B615BB3E8295}" sibTransId="{8835DA3E-FAB3-45C8-BFB3-BE6E65D0A72C}"/>
    <dgm:cxn modelId="{6F7E9289-7752-4BB0-A6CA-91EBAAA850A0}" type="presOf" srcId="{7E6544EF-A651-4E47-AC57-F61A393714B3}" destId="{4D902988-2ED8-4B19-BF48-52CAD9B0A9EB}" srcOrd="0" destOrd="0" presId="urn:microsoft.com/office/officeart/2005/8/layout/vList6"/>
    <dgm:cxn modelId="{208E4494-9C04-4840-9FE3-9081C42D6266}" type="presOf" srcId="{8EF511FF-D64F-42E1-A6F3-F0B075435883}" destId="{B587DD36-3E21-41BC-91BC-0DCB77DDB9CA}" srcOrd="0" destOrd="1" presId="urn:microsoft.com/office/officeart/2005/8/layout/vList6"/>
    <dgm:cxn modelId="{8F67A596-33D4-4603-90D5-42B8E3455DC4}" srcId="{7E6544EF-A651-4E47-AC57-F61A393714B3}" destId="{5C872332-11B4-4829-8E93-E902CC6D3CE5}" srcOrd="2" destOrd="0" parTransId="{CA8C4131-9CCA-47FD-8894-A071FC20A7AF}" sibTransId="{2ADA5176-A58D-4315-8DBA-59603DB51380}"/>
    <dgm:cxn modelId="{E5C5C49A-5C14-49BB-9449-9FD1541E3867}" srcId="{92758A45-E48D-4D77-B78B-E0EA75173126}" destId="{A555E28E-C546-4478-BB13-27AFAE2BABDE}" srcOrd="1" destOrd="0" parTransId="{06D26D60-CE20-4012-B73C-69D75E616234}" sibTransId="{ADBD9CDD-271E-435D-A507-5AD9447CB8A7}"/>
    <dgm:cxn modelId="{78F9BF9D-5C73-4057-8D89-12DAEC348540}" type="presOf" srcId="{B177096F-9967-4357-8516-53D194C18131}" destId="{B587DD36-3E21-41BC-91BC-0DCB77DDB9CA}" srcOrd="0" destOrd="0" presId="urn:microsoft.com/office/officeart/2005/8/layout/vList6"/>
    <dgm:cxn modelId="{C7903D9F-1222-4E8B-8129-CF572626B7FF}" type="presOf" srcId="{BB2FF121-F24B-4A56-A609-B8C35E4171FF}" destId="{B587DD36-3E21-41BC-91BC-0DCB77DDB9CA}" srcOrd="0" destOrd="4" presId="urn:microsoft.com/office/officeart/2005/8/layout/vList6"/>
    <dgm:cxn modelId="{4C01F3B2-6C04-4627-8D98-96BA53380F5A}" srcId="{7E6544EF-A651-4E47-AC57-F61A393714B3}" destId="{B177096F-9967-4357-8516-53D194C18131}" srcOrd="0" destOrd="0" parTransId="{0961423A-64A0-4692-B65E-EF1C1E07BCAC}" sibTransId="{828B3B32-E7A9-4FC6-BDF0-0526A3A79DCC}"/>
    <dgm:cxn modelId="{D0398EC6-B1F6-4F06-8B5A-76B28D29368F}" type="presOf" srcId="{77FC530B-8CA0-4028-A671-4EEC7DB1EB71}" destId="{B587DD36-3E21-41BC-91BC-0DCB77DDB9CA}" srcOrd="0" destOrd="3" presId="urn:microsoft.com/office/officeart/2005/8/layout/vList6"/>
    <dgm:cxn modelId="{A8B7C8D5-6CCF-45FE-8523-FD3C10CEB7F1}" type="presOf" srcId="{92758A45-E48D-4D77-B78B-E0EA75173126}" destId="{EB0437AB-2679-4161-89A5-B4CE55C90E6B}" srcOrd="0" destOrd="0" presId="urn:microsoft.com/office/officeart/2005/8/layout/vList6"/>
    <dgm:cxn modelId="{A328DDDA-EDD8-46CA-A167-44D7D52075AC}" srcId="{7E6544EF-A651-4E47-AC57-F61A393714B3}" destId="{BB2FF121-F24B-4A56-A609-B8C35E4171FF}" srcOrd="4" destOrd="0" parTransId="{3E8E3FAA-6874-443D-901F-BADDF8C43F98}" sibTransId="{D2C160A6-7733-43F3-9AB9-03DECE88B136}"/>
    <dgm:cxn modelId="{1EE7FCE3-9DCB-46EC-AB1D-8183E99D9FAD}" srcId="{DAF55F52-E7EF-41E4-83E9-FEE93336FE1D}" destId="{92758A45-E48D-4D77-B78B-E0EA75173126}" srcOrd="1" destOrd="0" parTransId="{36D3DE38-321D-4F65-A466-F20552788C97}" sibTransId="{BA5AC55F-DE86-46D7-97B1-DE8E5F03076F}"/>
    <dgm:cxn modelId="{512098F0-8439-4A63-BD5D-9F6D80A85A17}" type="presOf" srcId="{AD4D1812-5658-44C9-8580-AA78694D5F20}" destId="{2978A2B0-CAED-4056-B7A8-D2C32520146C}" srcOrd="0" destOrd="0" presId="urn:microsoft.com/office/officeart/2005/8/layout/vList6"/>
    <dgm:cxn modelId="{A4711AF3-8C89-4E20-8186-6AD1CB3764CE}" srcId="{7E6544EF-A651-4E47-AC57-F61A393714B3}" destId="{77FC530B-8CA0-4028-A671-4EEC7DB1EB71}" srcOrd="3" destOrd="0" parTransId="{D2B5D2F3-502B-440C-8AA4-3859C34BE1A9}" sibTransId="{952E8307-2549-42BA-9A2A-D13D0C7CDB5D}"/>
    <dgm:cxn modelId="{B88845FA-7372-4488-8897-483375C94BF6}" type="presOf" srcId="{2EFD5291-E573-4FCB-98A1-AC1B29BE8DDD}" destId="{2978A2B0-CAED-4056-B7A8-D2C32520146C}" srcOrd="0" destOrd="3" presId="urn:microsoft.com/office/officeart/2005/8/layout/vList6"/>
    <dgm:cxn modelId="{5AAE70ED-7C39-4C9D-965F-84D5BE547061}" type="presParOf" srcId="{E163962B-88CC-40A3-AB99-D345E155EF96}" destId="{298C290B-D379-4A1C-80C7-40200F657062}" srcOrd="0" destOrd="0" presId="urn:microsoft.com/office/officeart/2005/8/layout/vList6"/>
    <dgm:cxn modelId="{A75DE804-0FB4-4D9C-AEAE-C83C1D9433E3}" type="presParOf" srcId="{298C290B-D379-4A1C-80C7-40200F657062}" destId="{4D902988-2ED8-4B19-BF48-52CAD9B0A9EB}" srcOrd="0" destOrd="0" presId="urn:microsoft.com/office/officeart/2005/8/layout/vList6"/>
    <dgm:cxn modelId="{1186E39F-636E-4A5B-8D48-BBC55A45D122}" type="presParOf" srcId="{298C290B-D379-4A1C-80C7-40200F657062}" destId="{B587DD36-3E21-41BC-91BC-0DCB77DDB9CA}" srcOrd="1" destOrd="0" presId="urn:microsoft.com/office/officeart/2005/8/layout/vList6"/>
    <dgm:cxn modelId="{FF07A689-F75F-415C-A79B-9752E7950928}" type="presParOf" srcId="{E163962B-88CC-40A3-AB99-D345E155EF96}" destId="{E8D81A09-86FB-43E8-9A3E-D4424DFD9EBA}" srcOrd="1" destOrd="0" presId="urn:microsoft.com/office/officeart/2005/8/layout/vList6"/>
    <dgm:cxn modelId="{3998C966-C03B-443A-B021-BA7230EAEE38}" type="presParOf" srcId="{E163962B-88CC-40A3-AB99-D345E155EF96}" destId="{A389B87F-28AE-4DAA-A9A9-1457C3C6928A}" srcOrd="2" destOrd="0" presId="urn:microsoft.com/office/officeart/2005/8/layout/vList6"/>
    <dgm:cxn modelId="{C6FF9F29-0580-4B2E-9D31-37531EBFB8CE}" type="presParOf" srcId="{A389B87F-28AE-4DAA-A9A9-1457C3C6928A}" destId="{EB0437AB-2679-4161-89A5-B4CE55C90E6B}" srcOrd="0" destOrd="0" presId="urn:microsoft.com/office/officeart/2005/8/layout/vList6"/>
    <dgm:cxn modelId="{F5F4AADD-EB61-4CE3-A7AC-BE8AB413EE27}" type="presParOf" srcId="{A389B87F-28AE-4DAA-A9A9-1457C3C6928A}" destId="{2978A2B0-CAED-4056-B7A8-D2C32520146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69191"/>
          <a:ext cx="6545199" cy="110565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9.1 Backup Strategies and Disaster Recovery Planning</a:t>
          </a:r>
        </a:p>
      </dsp:txBody>
      <dsp:txXfrm>
        <a:off x="53973" y="123164"/>
        <a:ext cx="6437253" cy="997704"/>
      </dsp:txXfrm>
    </dsp:sp>
    <dsp:sp modelId="{C142A65D-B91B-436C-8F0A-B21649CE449A}">
      <dsp:nvSpPr>
        <dsp:cNvPr id="0" name=""/>
        <dsp:cNvSpPr/>
      </dsp:nvSpPr>
      <dsp:spPr>
        <a:xfrm>
          <a:off x="0" y="1261241"/>
          <a:ext cx="6545199" cy="1105650"/>
        </a:xfrm>
        <a:prstGeom prst="roundRect">
          <a:avLst/>
        </a:prstGeom>
        <a:gradFill rotWithShape="0">
          <a:gsLst>
            <a:gs pos="0">
              <a:schemeClr val="accent2">
                <a:hueOff val="386882"/>
                <a:satOff val="-3448"/>
                <a:lumOff val="-719"/>
                <a:alphaOff val="0"/>
                <a:tint val="96000"/>
                <a:lumMod val="102000"/>
              </a:schemeClr>
            </a:gs>
            <a:gs pos="100000">
              <a:schemeClr val="accent2">
                <a:hueOff val="386882"/>
                <a:satOff val="-3448"/>
                <a:lumOff val="-71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9.2 High Availability and Fault Tolerance</a:t>
          </a:r>
        </a:p>
      </dsp:txBody>
      <dsp:txXfrm>
        <a:off x="53973" y="1315214"/>
        <a:ext cx="6437253" cy="997704"/>
      </dsp:txXfrm>
    </dsp:sp>
    <dsp:sp modelId="{67C771A7-43BC-49D5-BC9E-E0D389788F97}">
      <dsp:nvSpPr>
        <dsp:cNvPr id="0" name=""/>
        <dsp:cNvSpPr/>
      </dsp:nvSpPr>
      <dsp:spPr>
        <a:xfrm>
          <a:off x="0" y="2453291"/>
          <a:ext cx="6545199" cy="1105650"/>
        </a:xfrm>
        <a:prstGeom prst="roundRect">
          <a:avLst/>
        </a:prstGeom>
        <a:gradFill rotWithShape="0">
          <a:gsLst>
            <a:gs pos="0">
              <a:schemeClr val="accent2">
                <a:hueOff val="773765"/>
                <a:satOff val="-6895"/>
                <a:lumOff val="-1438"/>
                <a:alphaOff val="0"/>
                <a:tint val="96000"/>
                <a:lumMod val="102000"/>
              </a:schemeClr>
            </a:gs>
            <a:gs pos="100000">
              <a:schemeClr val="accent2">
                <a:hueOff val="773765"/>
                <a:satOff val="-6895"/>
                <a:lumOff val="-143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9.3 Business Continuity Planning and Testing</a:t>
          </a:r>
        </a:p>
      </dsp:txBody>
      <dsp:txXfrm>
        <a:off x="53973" y="2507264"/>
        <a:ext cx="6437253" cy="997704"/>
      </dsp:txXfrm>
    </dsp:sp>
    <dsp:sp modelId="{690A0B72-CAC4-4ECD-B560-3CA08E4E2357}">
      <dsp:nvSpPr>
        <dsp:cNvPr id="0" name=""/>
        <dsp:cNvSpPr/>
      </dsp:nvSpPr>
      <dsp:spPr>
        <a:xfrm>
          <a:off x="0" y="3645341"/>
          <a:ext cx="6545199" cy="1105650"/>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9.4 IT Architecture</a:t>
          </a:r>
        </a:p>
      </dsp:txBody>
      <dsp:txXfrm>
        <a:off x="53973" y="3699314"/>
        <a:ext cx="6437253" cy="997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FA8BB-2850-4FA0-8515-F3EE72C8767E}">
      <dsp:nvSpPr>
        <dsp:cNvPr id="0" name=""/>
        <dsp:cNvSpPr/>
      </dsp:nvSpPr>
      <dsp:spPr>
        <a:xfrm>
          <a:off x="-5511873" y="-844342"/>
          <a:ext cx="6566254" cy="6566254"/>
        </a:xfrm>
        <a:prstGeom prst="blockArc">
          <a:avLst>
            <a:gd name="adj1" fmla="val 18900000"/>
            <a:gd name="adj2" fmla="val 2700000"/>
            <a:gd name="adj3" fmla="val 329"/>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4CB041-A970-4264-9060-91A489DB3F2D}">
      <dsp:nvSpPr>
        <dsp:cNvPr id="0" name=""/>
        <dsp:cNvSpPr/>
      </dsp:nvSpPr>
      <dsp:spPr>
        <a:xfrm>
          <a:off x="342161" y="221734"/>
          <a:ext cx="6150540" cy="443273"/>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184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Business Continuity Plan (BCP): </a:t>
          </a:r>
        </a:p>
      </dsp:txBody>
      <dsp:txXfrm>
        <a:off x="342161" y="221734"/>
        <a:ext cx="6150540" cy="443273"/>
      </dsp:txXfrm>
    </dsp:sp>
    <dsp:sp modelId="{0FB90303-51C1-48E6-8046-5D20864D1AA0}">
      <dsp:nvSpPr>
        <dsp:cNvPr id="0" name=""/>
        <dsp:cNvSpPr/>
      </dsp:nvSpPr>
      <dsp:spPr>
        <a:xfrm>
          <a:off x="65115" y="166325"/>
          <a:ext cx="554091" cy="554091"/>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2E9B021-3F4B-4475-A8A5-83B6E51F7D60}">
      <dsp:nvSpPr>
        <dsp:cNvPr id="0" name=""/>
        <dsp:cNvSpPr/>
      </dsp:nvSpPr>
      <dsp:spPr>
        <a:xfrm>
          <a:off x="743585" y="887034"/>
          <a:ext cx="5749116" cy="443273"/>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184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Risk Assessment: </a:t>
          </a:r>
        </a:p>
      </dsp:txBody>
      <dsp:txXfrm>
        <a:off x="743585" y="887034"/>
        <a:ext cx="5749116" cy="443273"/>
      </dsp:txXfrm>
    </dsp:sp>
    <dsp:sp modelId="{546CAA76-0E09-40B2-BEF0-91F091C6F6F4}">
      <dsp:nvSpPr>
        <dsp:cNvPr id="0" name=""/>
        <dsp:cNvSpPr/>
      </dsp:nvSpPr>
      <dsp:spPr>
        <a:xfrm>
          <a:off x="466539" y="831625"/>
          <a:ext cx="554091" cy="554091"/>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7C0C58E-AEA5-4C68-8766-C9CC4CA1347B}">
      <dsp:nvSpPr>
        <dsp:cNvPr id="0" name=""/>
        <dsp:cNvSpPr/>
      </dsp:nvSpPr>
      <dsp:spPr>
        <a:xfrm>
          <a:off x="963563" y="1551847"/>
          <a:ext cx="5529138" cy="443273"/>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184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Business Impact Analysis (BIA): </a:t>
          </a:r>
        </a:p>
      </dsp:txBody>
      <dsp:txXfrm>
        <a:off x="963563" y="1551847"/>
        <a:ext cx="5529138" cy="443273"/>
      </dsp:txXfrm>
    </dsp:sp>
    <dsp:sp modelId="{FE2AED46-95B3-4BA6-BDD9-F2A62123218A}">
      <dsp:nvSpPr>
        <dsp:cNvPr id="0" name=""/>
        <dsp:cNvSpPr/>
      </dsp:nvSpPr>
      <dsp:spPr>
        <a:xfrm>
          <a:off x="686517" y="1496438"/>
          <a:ext cx="554091" cy="554091"/>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73FC3B3-FE28-495D-A58A-319EE0F26A86}">
      <dsp:nvSpPr>
        <dsp:cNvPr id="0" name=""/>
        <dsp:cNvSpPr/>
      </dsp:nvSpPr>
      <dsp:spPr>
        <a:xfrm>
          <a:off x="1033800" y="2217148"/>
          <a:ext cx="5458901" cy="443273"/>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184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Recovery Strategies: </a:t>
          </a:r>
        </a:p>
      </dsp:txBody>
      <dsp:txXfrm>
        <a:off x="1033800" y="2217148"/>
        <a:ext cx="5458901" cy="443273"/>
      </dsp:txXfrm>
    </dsp:sp>
    <dsp:sp modelId="{8F4DB659-582F-4D57-9C4F-E4ECE083E353}">
      <dsp:nvSpPr>
        <dsp:cNvPr id="0" name=""/>
        <dsp:cNvSpPr/>
      </dsp:nvSpPr>
      <dsp:spPr>
        <a:xfrm>
          <a:off x="756754" y="2161739"/>
          <a:ext cx="554091" cy="554091"/>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6844A602-2257-4C1E-AB8E-EACD90692251}">
      <dsp:nvSpPr>
        <dsp:cNvPr id="0" name=""/>
        <dsp:cNvSpPr/>
      </dsp:nvSpPr>
      <dsp:spPr>
        <a:xfrm>
          <a:off x="963563" y="2882448"/>
          <a:ext cx="5529138" cy="443273"/>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184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Incident Response Plan: </a:t>
          </a:r>
        </a:p>
      </dsp:txBody>
      <dsp:txXfrm>
        <a:off x="963563" y="2882448"/>
        <a:ext cx="5529138" cy="443273"/>
      </dsp:txXfrm>
    </dsp:sp>
    <dsp:sp modelId="{33C6928E-CE1F-4D2F-A055-D52CB4D7B389}">
      <dsp:nvSpPr>
        <dsp:cNvPr id="0" name=""/>
        <dsp:cNvSpPr/>
      </dsp:nvSpPr>
      <dsp:spPr>
        <a:xfrm>
          <a:off x="686517" y="2827039"/>
          <a:ext cx="554091" cy="554091"/>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37A944F-FC2E-48F9-B401-0C68995D7146}">
      <dsp:nvSpPr>
        <dsp:cNvPr id="0" name=""/>
        <dsp:cNvSpPr/>
      </dsp:nvSpPr>
      <dsp:spPr>
        <a:xfrm>
          <a:off x="743585" y="3547261"/>
          <a:ext cx="5749116" cy="443273"/>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184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Communication Plan: </a:t>
          </a:r>
        </a:p>
      </dsp:txBody>
      <dsp:txXfrm>
        <a:off x="743585" y="3547261"/>
        <a:ext cx="5749116" cy="443273"/>
      </dsp:txXfrm>
    </dsp:sp>
    <dsp:sp modelId="{5F7A12DC-0128-43B1-8D8D-1AA26E444745}">
      <dsp:nvSpPr>
        <dsp:cNvPr id="0" name=""/>
        <dsp:cNvSpPr/>
      </dsp:nvSpPr>
      <dsp:spPr>
        <a:xfrm>
          <a:off x="466539" y="3491852"/>
          <a:ext cx="554091" cy="554091"/>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D16A75B-F189-49A9-B619-018F5897779D}">
      <dsp:nvSpPr>
        <dsp:cNvPr id="0" name=""/>
        <dsp:cNvSpPr/>
      </dsp:nvSpPr>
      <dsp:spPr>
        <a:xfrm>
          <a:off x="342161" y="4212562"/>
          <a:ext cx="6150540" cy="443273"/>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184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Training and Testing: </a:t>
          </a:r>
        </a:p>
      </dsp:txBody>
      <dsp:txXfrm>
        <a:off x="342161" y="4212562"/>
        <a:ext cx="6150540" cy="443273"/>
      </dsp:txXfrm>
    </dsp:sp>
    <dsp:sp modelId="{6372C216-FF9D-4042-9C88-4900BE6032BF}">
      <dsp:nvSpPr>
        <dsp:cNvPr id="0" name=""/>
        <dsp:cNvSpPr/>
      </dsp:nvSpPr>
      <dsp:spPr>
        <a:xfrm>
          <a:off x="65115" y="4157152"/>
          <a:ext cx="554091" cy="554091"/>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7DD36-3E21-41BC-91BC-0DCB77DDB9CA}">
      <dsp:nvSpPr>
        <dsp:cNvPr id="0" name=""/>
        <dsp:cNvSpPr/>
      </dsp:nvSpPr>
      <dsp:spPr>
        <a:xfrm>
          <a:off x="3511665" y="505"/>
          <a:ext cx="5267497" cy="1972141"/>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Software load balancers include Apache Traffic Server, </a:t>
          </a:r>
          <a:r>
            <a:rPr lang="en-US" sz="1300" kern="1200" dirty="0" err="1"/>
            <a:t>HAProxy</a:t>
          </a:r>
          <a:r>
            <a:rPr lang="en-US" sz="1300" kern="1200" dirty="0"/>
            <a:t>, and Nginx.</a:t>
          </a:r>
        </a:p>
        <a:p>
          <a:pPr marL="114300" lvl="1" indent="-114300" algn="l" defTabSz="577850">
            <a:lnSpc>
              <a:spcPct val="90000"/>
            </a:lnSpc>
            <a:spcBef>
              <a:spcPct val="0"/>
            </a:spcBef>
            <a:spcAft>
              <a:spcPct val="15000"/>
            </a:spcAft>
            <a:buChar char="•"/>
          </a:pPr>
          <a:r>
            <a:rPr lang="en-US" sz="1300" kern="1200" dirty="0"/>
            <a:t>Hardware load balancers: Citrix ADC, A10 Networks, BIG-IP F5 Networks.</a:t>
          </a:r>
        </a:p>
        <a:p>
          <a:pPr marL="114300" lvl="1" indent="-114300" algn="l" defTabSz="577850">
            <a:lnSpc>
              <a:spcPct val="90000"/>
            </a:lnSpc>
            <a:spcBef>
              <a:spcPct val="0"/>
            </a:spcBef>
            <a:spcAft>
              <a:spcPct val="15000"/>
            </a:spcAft>
            <a:buChar char="•"/>
          </a:pPr>
          <a:r>
            <a:rPr lang="en-US" sz="1300" kern="1200" dirty="0"/>
            <a:t>AWS Elastic Load Balancing, Azure Load Balancer, and Google Cloud Load Balancing are examples of cloud-based load balancers.</a:t>
          </a:r>
        </a:p>
      </dsp:txBody>
      <dsp:txXfrm>
        <a:off x="3511665" y="247023"/>
        <a:ext cx="4527944" cy="1479105"/>
      </dsp:txXfrm>
    </dsp:sp>
    <dsp:sp modelId="{4D902988-2ED8-4B19-BF48-52CAD9B0A9EB}">
      <dsp:nvSpPr>
        <dsp:cNvPr id="0" name=""/>
        <dsp:cNvSpPr/>
      </dsp:nvSpPr>
      <dsp:spPr>
        <a:xfrm>
          <a:off x="0" y="505"/>
          <a:ext cx="3511665" cy="19721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Technology</a:t>
          </a:r>
        </a:p>
      </dsp:txBody>
      <dsp:txXfrm>
        <a:off x="96272" y="96777"/>
        <a:ext cx="3319121" cy="1779597"/>
      </dsp:txXfrm>
    </dsp:sp>
    <dsp:sp modelId="{2978A2B0-CAED-4056-B7A8-D2C32520146C}">
      <dsp:nvSpPr>
        <dsp:cNvPr id="0" name=""/>
        <dsp:cNvSpPr/>
      </dsp:nvSpPr>
      <dsp:spPr>
        <a:xfrm>
          <a:off x="3511665" y="2169861"/>
          <a:ext cx="5267497" cy="1972141"/>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Requests are distributed among the server pool in a round robin fashion.</a:t>
          </a:r>
        </a:p>
        <a:p>
          <a:pPr marL="114300" lvl="1" indent="-114300" algn="l" defTabSz="577850">
            <a:lnSpc>
              <a:spcPct val="90000"/>
            </a:lnSpc>
            <a:spcBef>
              <a:spcPct val="0"/>
            </a:spcBef>
            <a:spcAft>
              <a:spcPct val="15000"/>
            </a:spcAft>
            <a:buChar char="•"/>
          </a:pPr>
          <a:r>
            <a:rPr lang="en-US" sz="1300" kern="1200" dirty="0"/>
            <a:t>Reduced Connections: Sends requests to the server that has the least number of open connections.</a:t>
          </a:r>
        </a:p>
        <a:p>
          <a:pPr marL="114300" lvl="1" indent="-114300" algn="l" defTabSz="577850">
            <a:lnSpc>
              <a:spcPct val="90000"/>
            </a:lnSpc>
            <a:spcBef>
              <a:spcPct val="0"/>
            </a:spcBef>
            <a:spcAft>
              <a:spcPct val="15000"/>
            </a:spcAft>
            <a:buChar char="•"/>
          </a:pPr>
          <a:r>
            <a:rPr lang="en-US" sz="1300" kern="1200" dirty="0"/>
            <a:t>IP Hash: Ensures that a client is continually directed to the same server by routing requests based on the IP address of the client.</a:t>
          </a:r>
        </a:p>
        <a:p>
          <a:pPr marL="114300" lvl="1" indent="-114300" algn="l" defTabSz="577850">
            <a:lnSpc>
              <a:spcPct val="90000"/>
            </a:lnSpc>
            <a:spcBef>
              <a:spcPct val="0"/>
            </a:spcBef>
            <a:spcAft>
              <a:spcPct val="15000"/>
            </a:spcAft>
            <a:buChar char="•"/>
          </a:pPr>
          <a:r>
            <a:rPr lang="en-US" sz="1300" kern="1200" dirty="0"/>
            <a:t>Traffic is routed according to the geographical locations of the client and server via geographic load balancing.</a:t>
          </a:r>
        </a:p>
      </dsp:txBody>
      <dsp:txXfrm>
        <a:off x="3511665" y="2416379"/>
        <a:ext cx="4527944" cy="1479105"/>
      </dsp:txXfrm>
    </dsp:sp>
    <dsp:sp modelId="{EB0437AB-2679-4161-89A5-B4CE55C90E6B}">
      <dsp:nvSpPr>
        <dsp:cNvPr id="0" name=""/>
        <dsp:cNvSpPr/>
      </dsp:nvSpPr>
      <dsp:spPr>
        <a:xfrm>
          <a:off x="0" y="2169861"/>
          <a:ext cx="3511665" cy="19721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Techniques:</a:t>
          </a:r>
        </a:p>
      </dsp:txBody>
      <dsp:txXfrm>
        <a:off x="96272" y="2266133"/>
        <a:ext cx="3319121" cy="1779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7DD36-3E21-41BC-91BC-0DCB77DDB9CA}">
      <dsp:nvSpPr>
        <dsp:cNvPr id="0" name=""/>
        <dsp:cNvSpPr/>
      </dsp:nvSpPr>
      <dsp:spPr>
        <a:xfrm>
          <a:off x="3511665" y="505"/>
          <a:ext cx="5267497" cy="1972141"/>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a:t>Database clustering: Oracle Real Application Clusters (RAC) and MySQL Cluster.</a:t>
          </a:r>
          <a:endParaRPr lang="en-US" sz="1300" kern="1200" dirty="0"/>
        </a:p>
        <a:p>
          <a:pPr marL="114300" lvl="1" indent="-114300" algn="l" defTabSz="577850">
            <a:lnSpc>
              <a:spcPct val="90000"/>
            </a:lnSpc>
            <a:spcBef>
              <a:spcPct val="0"/>
            </a:spcBef>
            <a:spcAft>
              <a:spcPct val="15000"/>
            </a:spcAft>
            <a:buChar char="•"/>
          </a:pPr>
          <a:r>
            <a:rPr lang="en-US" sz="1300" kern="1200" dirty="0"/>
            <a:t>Application Server Clustering: WebSphere, Apache Tomcat, JBoss, and modules for clustering.</a:t>
          </a:r>
        </a:p>
        <a:p>
          <a:pPr marL="114300" lvl="1" indent="-114300" algn="l" defTabSz="577850">
            <a:lnSpc>
              <a:spcPct val="90000"/>
            </a:lnSpc>
            <a:spcBef>
              <a:spcPct val="0"/>
            </a:spcBef>
            <a:spcAft>
              <a:spcPct val="15000"/>
            </a:spcAft>
            <a:buChar char="•"/>
          </a:pPr>
          <a:r>
            <a:rPr lang="en-US" sz="1300" kern="1200" dirty="0"/>
            <a:t>Clustering File Systems: Ceph, GlusterFS.</a:t>
          </a:r>
        </a:p>
      </dsp:txBody>
      <dsp:txXfrm>
        <a:off x="3511665" y="247023"/>
        <a:ext cx="4527944" cy="1479105"/>
      </dsp:txXfrm>
    </dsp:sp>
    <dsp:sp modelId="{4D902988-2ED8-4B19-BF48-52CAD9B0A9EB}">
      <dsp:nvSpPr>
        <dsp:cNvPr id="0" name=""/>
        <dsp:cNvSpPr/>
      </dsp:nvSpPr>
      <dsp:spPr>
        <a:xfrm>
          <a:off x="0" y="505"/>
          <a:ext cx="3511665" cy="19721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Technology</a:t>
          </a:r>
        </a:p>
      </dsp:txBody>
      <dsp:txXfrm>
        <a:off x="96272" y="96777"/>
        <a:ext cx="3319121" cy="1779597"/>
      </dsp:txXfrm>
    </dsp:sp>
    <dsp:sp modelId="{2978A2B0-CAED-4056-B7A8-D2C32520146C}">
      <dsp:nvSpPr>
        <dsp:cNvPr id="0" name=""/>
        <dsp:cNvSpPr/>
      </dsp:nvSpPr>
      <dsp:spPr>
        <a:xfrm>
          <a:off x="3511665" y="2169861"/>
          <a:ext cx="5267497" cy="1972141"/>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a:t>With active-active clustering, fault tolerance and performance are increased because all nodes share the load and are active.</a:t>
          </a:r>
          <a:endParaRPr lang="en-US" sz="1300" kern="1200" dirty="0"/>
        </a:p>
        <a:p>
          <a:pPr marL="114300" lvl="1" indent="-114300" algn="l" defTabSz="577850">
            <a:lnSpc>
              <a:spcPct val="90000"/>
            </a:lnSpc>
            <a:spcBef>
              <a:spcPct val="0"/>
            </a:spcBef>
            <a:spcAft>
              <a:spcPct val="15000"/>
            </a:spcAft>
            <a:buChar char="•"/>
          </a:pPr>
          <a:r>
            <a:rPr lang="en-US" sz="1300" kern="1200" dirty="0"/>
            <a:t>In an active-passive cluster, one node is in charge while the other is in reserve, prepared to take over in the event that the active node fails.</a:t>
          </a:r>
        </a:p>
        <a:p>
          <a:pPr marL="114300" lvl="1" indent="-114300" algn="l" defTabSz="577850">
            <a:lnSpc>
              <a:spcPct val="90000"/>
            </a:lnSpc>
            <a:spcBef>
              <a:spcPct val="0"/>
            </a:spcBef>
            <a:spcAft>
              <a:spcPct val="15000"/>
            </a:spcAft>
            <a:buChar char="•"/>
          </a:pPr>
          <a:r>
            <a:rPr lang="en-US" sz="1300" kern="1200" dirty="0"/>
            <a:t>Shared: Nothing Clustering: Data is divided across nodes without requiring storage sharing between them. Each node is independent.</a:t>
          </a:r>
        </a:p>
      </dsp:txBody>
      <dsp:txXfrm>
        <a:off x="3511665" y="2416379"/>
        <a:ext cx="4527944" cy="1479105"/>
      </dsp:txXfrm>
    </dsp:sp>
    <dsp:sp modelId="{EB0437AB-2679-4161-89A5-B4CE55C90E6B}">
      <dsp:nvSpPr>
        <dsp:cNvPr id="0" name=""/>
        <dsp:cNvSpPr/>
      </dsp:nvSpPr>
      <dsp:spPr>
        <a:xfrm>
          <a:off x="0" y="2169861"/>
          <a:ext cx="3511665" cy="19721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Techniques:</a:t>
          </a:r>
        </a:p>
      </dsp:txBody>
      <dsp:txXfrm>
        <a:off x="96272" y="2266133"/>
        <a:ext cx="3319121" cy="1779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7DD36-3E21-41BC-91BC-0DCB77DDB9CA}">
      <dsp:nvSpPr>
        <dsp:cNvPr id="0" name=""/>
        <dsp:cNvSpPr/>
      </dsp:nvSpPr>
      <dsp:spPr>
        <a:xfrm>
          <a:off x="3511665" y="505"/>
          <a:ext cx="5267497" cy="1972141"/>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a:t>Data redundancy is provided at the storage level using RAID (Redundant Array of Independent Disks).</a:t>
          </a:r>
          <a:endParaRPr lang="en-US" sz="1200" kern="1200" dirty="0"/>
        </a:p>
        <a:p>
          <a:pPr marL="114300" lvl="1" indent="-114300" algn="l" defTabSz="533400">
            <a:lnSpc>
              <a:spcPct val="90000"/>
            </a:lnSpc>
            <a:spcBef>
              <a:spcPct val="0"/>
            </a:spcBef>
            <a:spcAft>
              <a:spcPct val="15000"/>
            </a:spcAft>
            <a:buChar char="•"/>
          </a:pPr>
          <a:r>
            <a:rPr lang="en-US" sz="1200" kern="1200" dirty="0"/>
            <a:t>Solutions for Data Replication: rsync, DRBD, and AWS S3 replication.</a:t>
          </a:r>
        </a:p>
        <a:p>
          <a:pPr marL="114300" lvl="1" indent="-114300" algn="l" defTabSz="533400">
            <a:lnSpc>
              <a:spcPct val="90000"/>
            </a:lnSpc>
            <a:spcBef>
              <a:spcPct val="0"/>
            </a:spcBef>
            <a:spcAft>
              <a:spcPct val="15000"/>
            </a:spcAft>
            <a:buChar char="•"/>
          </a:pPr>
          <a:r>
            <a:rPr lang="en-US" sz="1200" kern="1200" dirty="0"/>
            <a:t>Hot Standby Router Protocol (HSRP) and Virtual Router Redundancy Protocol (VRRP) are two examples of network redundancy protocols.</a:t>
          </a:r>
        </a:p>
        <a:p>
          <a:pPr marL="114300" lvl="1" indent="-114300" algn="l" defTabSz="533400">
            <a:lnSpc>
              <a:spcPct val="90000"/>
            </a:lnSpc>
            <a:spcBef>
              <a:spcPct val="0"/>
            </a:spcBef>
            <a:spcAft>
              <a:spcPct val="15000"/>
            </a:spcAft>
            <a:buChar char="•"/>
          </a:pPr>
          <a:r>
            <a:rPr lang="en-US" sz="1200" kern="1200" dirty="0"/>
            <a:t>Cloud redundancy: AWS, Azure, and Google Cloud deployments across many regions.</a:t>
          </a:r>
        </a:p>
        <a:p>
          <a:pPr marL="114300" lvl="1" indent="-114300" algn="l" defTabSz="533400">
            <a:lnSpc>
              <a:spcPct val="90000"/>
            </a:lnSpc>
            <a:spcBef>
              <a:spcPct val="0"/>
            </a:spcBef>
            <a:spcAft>
              <a:spcPct val="15000"/>
            </a:spcAft>
            <a:buChar char="•"/>
          </a:pPr>
          <a:endParaRPr lang="en-US" sz="1200" kern="1200" dirty="0"/>
        </a:p>
      </dsp:txBody>
      <dsp:txXfrm>
        <a:off x="3511665" y="247023"/>
        <a:ext cx="4527944" cy="1479105"/>
      </dsp:txXfrm>
    </dsp:sp>
    <dsp:sp modelId="{4D902988-2ED8-4B19-BF48-52CAD9B0A9EB}">
      <dsp:nvSpPr>
        <dsp:cNvPr id="0" name=""/>
        <dsp:cNvSpPr/>
      </dsp:nvSpPr>
      <dsp:spPr>
        <a:xfrm>
          <a:off x="0" y="505"/>
          <a:ext cx="3511665" cy="19721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Technology</a:t>
          </a:r>
        </a:p>
      </dsp:txBody>
      <dsp:txXfrm>
        <a:off x="96272" y="96777"/>
        <a:ext cx="3319121" cy="1779597"/>
      </dsp:txXfrm>
    </dsp:sp>
    <dsp:sp modelId="{2978A2B0-CAED-4056-B7A8-D2C32520146C}">
      <dsp:nvSpPr>
        <dsp:cNvPr id="0" name=""/>
        <dsp:cNvSpPr/>
      </dsp:nvSpPr>
      <dsp:spPr>
        <a:xfrm>
          <a:off x="3511665" y="2169861"/>
          <a:ext cx="5267497" cy="1972141"/>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Hardware redundancy refers to the use of duplicate hardware parts, such as network cards and power supply.</a:t>
          </a:r>
        </a:p>
        <a:p>
          <a:pPr marL="114300" lvl="1" indent="-114300" algn="l" defTabSz="533400">
            <a:lnSpc>
              <a:spcPct val="90000"/>
            </a:lnSpc>
            <a:spcBef>
              <a:spcPct val="0"/>
            </a:spcBef>
            <a:spcAft>
              <a:spcPct val="15000"/>
            </a:spcAft>
            <a:buChar char="•"/>
          </a:pPr>
          <a:r>
            <a:rPr lang="en-US" sz="1200" kern="1200" dirty="0"/>
            <a:t>Replicating data across several storage systems or geographical locations is known as data redundancy.</a:t>
          </a:r>
        </a:p>
        <a:p>
          <a:pPr marL="114300" lvl="1" indent="-114300" algn="l" defTabSz="533400">
            <a:lnSpc>
              <a:spcPct val="90000"/>
            </a:lnSpc>
            <a:spcBef>
              <a:spcPct val="0"/>
            </a:spcBef>
            <a:spcAft>
              <a:spcPct val="15000"/>
            </a:spcAft>
            <a:buChar char="•"/>
          </a:pPr>
          <a:r>
            <a:rPr lang="en-US" sz="1200" kern="1200" dirty="0"/>
            <a:t>In order to prevent single points of failure, network redundancy involves using several network pathways or ISPs.</a:t>
          </a:r>
        </a:p>
        <a:p>
          <a:pPr marL="114300" lvl="1" indent="-114300" algn="l" defTabSz="533400">
            <a:lnSpc>
              <a:spcPct val="90000"/>
            </a:lnSpc>
            <a:spcBef>
              <a:spcPct val="0"/>
            </a:spcBef>
            <a:spcAft>
              <a:spcPct val="15000"/>
            </a:spcAft>
            <a:buChar char="•"/>
          </a:pPr>
          <a:r>
            <a:rPr lang="en-US" sz="1200" kern="1200" dirty="0"/>
            <a:t>Using several instances of an application to guarantee availability is known as application redundancy.</a:t>
          </a:r>
        </a:p>
      </dsp:txBody>
      <dsp:txXfrm>
        <a:off x="3511665" y="2416379"/>
        <a:ext cx="4527944" cy="1479105"/>
      </dsp:txXfrm>
    </dsp:sp>
    <dsp:sp modelId="{EB0437AB-2679-4161-89A5-B4CE55C90E6B}">
      <dsp:nvSpPr>
        <dsp:cNvPr id="0" name=""/>
        <dsp:cNvSpPr/>
      </dsp:nvSpPr>
      <dsp:spPr>
        <a:xfrm>
          <a:off x="0" y="2169861"/>
          <a:ext cx="3511665" cy="19721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Techniques:</a:t>
          </a:r>
        </a:p>
      </dsp:txBody>
      <dsp:txXfrm>
        <a:off x="96272" y="2266133"/>
        <a:ext cx="3319121" cy="17795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593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1728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348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60617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544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7002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2804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5369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55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585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3108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909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46776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8509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23355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4913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28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3910498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457200">
              <a:spcBef>
                <a:spcPts val="0"/>
              </a:spcBef>
              <a:spcAft>
                <a:spcPts val="1000"/>
              </a:spcAft>
              <a:buClr>
                <a:schemeClr val="tx1"/>
              </a:buClr>
              <a:buSzPct val="100000"/>
              <a:buNone/>
            </a:pPr>
            <a:r>
              <a:rPr lang="en-US" dirty="0">
                <a:latin typeface="Times New Roman" panose="02020603050405020304" pitchFamily="18" charset="0"/>
                <a:cs typeface="Times New Roman" panose="02020603050405020304" pitchFamily="18" charset="0"/>
              </a:rPr>
              <a:t>Disaster Recovery and Business Continuity</a:t>
            </a:r>
          </a:p>
        </p:txBody>
      </p:sp>
      <p:pic>
        <p:nvPicPr>
          <p:cNvPr id="7" name="Content Placeholder 4" descr="Text&#10;&#10;Description automatically generated">
            <a:extLst>
              <a:ext uri="{FF2B5EF4-FFF2-40B4-BE49-F238E27FC236}">
                <a16:creationId xmlns:a16="http://schemas.microsoft.com/office/drawing/2014/main" id="{804A82CD-CE63-5C0C-F9A5-AA1274BEA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598" y="559615"/>
            <a:ext cx="5350804" cy="1227666"/>
          </a:xfrm>
          <a:prstGeom prst="rect">
            <a:avLst/>
          </a:prstGeom>
        </p:spPr>
      </p:pic>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BA8975-759B-9A3C-A5B8-95317DE52A6A}"/>
              </a:ext>
            </a:extLst>
          </p:cNvPr>
          <p:cNvSpPr txBox="1"/>
          <p:nvPr/>
        </p:nvSpPr>
        <p:spPr>
          <a:xfrm>
            <a:off x="1828800" y="1166842"/>
            <a:ext cx="9674223" cy="4613058"/>
          </a:xfrm>
          <a:prstGeom prst="rect">
            <a:avLst/>
          </a:prstGeom>
          <a:noFill/>
        </p:spPr>
        <p:txBody>
          <a:bodyPr wrap="square">
            <a:spAutoFit/>
          </a:bodyPr>
          <a:lstStyle/>
          <a:p>
            <a:pPr>
              <a:lnSpc>
                <a:spcPct val="150000"/>
              </a:lnSpc>
            </a:pPr>
            <a:r>
              <a:rPr lang="en-US" b="1" dirty="0"/>
              <a:t>Incremental Backup</a:t>
            </a:r>
          </a:p>
          <a:p>
            <a:pPr>
              <a:lnSpc>
                <a:spcPct val="150000"/>
              </a:lnSpc>
            </a:pPr>
            <a:r>
              <a:rPr lang="en-US" dirty="0"/>
              <a:t>Only the data that has changed since the last backup, whether full or incremental, is copied in an incremental backup.</a:t>
            </a:r>
          </a:p>
          <a:p>
            <a:pPr>
              <a:lnSpc>
                <a:spcPct val="150000"/>
              </a:lnSpc>
            </a:pPr>
            <a:endParaRPr lang="en-US" dirty="0"/>
          </a:p>
          <a:p>
            <a:pPr>
              <a:lnSpc>
                <a:spcPct val="150000"/>
              </a:lnSpc>
            </a:pPr>
            <a:r>
              <a:rPr lang="en-US" dirty="0"/>
              <a:t>Pros:</a:t>
            </a:r>
          </a:p>
          <a:p>
            <a:pPr marL="285750" indent="-285750">
              <a:lnSpc>
                <a:spcPct val="150000"/>
              </a:lnSpc>
              <a:buFont typeface="Arial" panose="020B0604020202020204" pitchFamily="34" charset="0"/>
              <a:buChar char="•"/>
            </a:pPr>
            <a:r>
              <a:rPr lang="en-US" dirty="0"/>
              <a:t>fastest backup kind since it only contains updated or changed data, saving both time and space.</a:t>
            </a:r>
          </a:p>
          <a:p>
            <a:pPr marL="285750" indent="-285750">
              <a:lnSpc>
                <a:spcPct val="150000"/>
              </a:lnSpc>
              <a:buFont typeface="Arial" panose="020B0604020202020204" pitchFamily="34" charset="0"/>
              <a:buChar char="•"/>
            </a:pPr>
            <a:r>
              <a:rPr lang="en-US" dirty="0"/>
              <a:t>effective use of bandwidth and storage.</a:t>
            </a:r>
          </a:p>
          <a:p>
            <a:pPr>
              <a:lnSpc>
                <a:spcPct val="150000"/>
              </a:lnSpc>
            </a:pPr>
            <a:r>
              <a:rPr lang="en-US" dirty="0"/>
              <a:t>Cons:</a:t>
            </a:r>
          </a:p>
          <a:p>
            <a:pPr marL="285750" indent="-285750">
              <a:lnSpc>
                <a:spcPct val="150000"/>
              </a:lnSpc>
              <a:buFont typeface="Arial" panose="020B0604020202020204" pitchFamily="34" charset="0"/>
              <a:buChar char="•"/>
            </a:pPr>
            <a:r>
              <a:rPr lang="en-US" dirty="0"/>
              <a:t>restore that is slower and more difficult since each incremental backup made since the last complete backup needs to be applied.</a:t>
            </a:r>
          </a:p>
          <a:p>
            <a:pPr marL="285750" indent="-285750">
              <a:lnSpc>
                <a:spcPct val="150000"/>
              </a:lnSpc>
              <a:buFont typeface="Arial" panose="020B0604020202020204" pitchFamily="34" charset="0"/>
              <a:buChar char="•"/>
            </a:pPr>
            <a:r>
              <a:rPr lang="en-US" dirty="0"/>
              <a:t>Risk of missing data in the event that a subsequent incremental backup is lost or damaged.</a:t>
            </a:r>
          </a:p>
        </p:txBody>
      </p:sp>
    </p:spTree>
    <p:extLst>
      <p:ext uri="{BB962C8B-B14F-4D97-AF65-F5344CB8AC3E}">
        <p14:creationId xmlns:p14="http://schemas.microsoft.com/office/powerpoint/2010/main" val="422967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BA8975-759B-9A3C-A5B8-95317DE52A6A}"/>
              </a:ext>
            </a:extLst>
          </p:cNvPr>
          <p:cNvSpPr txBox="1"/>
          <p:nvPr/>
        </p:nvSpPr>
        <p:spPr>
          <a:xfrm>
            <a:off x="1828800" y="1166842"/>
            <a:ext cx="9674223" cy="4197559"/>
          </a:xfrm>
          <a:prstGeom prst="rect">
            <a:avLst/>
          </a:prstGeom>
          <a:noFill/>
        </p:spPr>
        <p:txBody>
          <a:bodyPr wrap="square">
            <a:spAutoFit/>
          </a:bodyPr>
          <a:lstStyle/>
          <a:p>
            <a:pPr>
              <a:lnSpc>
                <a:spcPct val="150000"/>
              </a:lnSpc>
            </a:pPr>
            <a:r>
              <a:rPr lang="en-US" b="1" dirty="0"/>
              <a:t>Constant Data Security (CDP)</a:t>
            </a:r>
          </a:p>
          <a:p>
            <a:pPr>
              <a:lnSpc>
                <a:spcPct val="150000"/>
              </a:lnSpc>
            </a:pPr>
            <a:r>
              <a:rPr lang="en-US" dirty="0"/>
              <a:t>Continuous data backup, or CDP, records all data modifications in real time so that data can be recovered to any point in time.</a:t>
            </a:r>
          </a:p>
          <a:p>
            <a:pPr>
              <a:lnSpc>
                <a:spcPct val="150000"/>
              </a:lnSpc>
            </a:pPr>
            <a:endParaRPr lang="en-US" dirty="0"/>
          </a:p>
          <a:p>
            <a:pPr>
              <a:lnSpc>
                <a:spcPct val="150000"/>
              </a:lnSpc>
            </a:pPr>
            <a:r>
              <a:rPr lang="en-US" dirty="0"/>
              <a:t>Pros:</a:t>
            </a:r>
          </a:p>
          <a:p>
            <a:pPr marL="285750" indent="-285750">
              <a:lnSpc>
                <a:spcPct val="150000"/>
              </a:lnSpc>
              <a:buFont typeface="Arial" panose="020B0604020202020204" pitchFamily="34" charset="0"/>
              <a:buChar char="•"/>
            </a:pPr>
            <a:r>
              <a:rPr lang="en-US" dirty="0"/>
              <a:t>offers the highest level of data protection with the least amount of data loss in the event of a failure.</a:t>
            </a:r>
          </a:p>
          <a:p>
            <a:pPr marL="285750" indent="-285750">
              <a:lnSpc>
                <a:spcPct val="150000"/>
              </a:lnSpc>
              <a:buFont typeface="Arial" panose="020B0604020202020204" pitchFamily="34" charset="0"/>
              <a:buChar char="•"/>
            </a:pPr>
            <a:r>
              <a:rPr lang="en-US" dirty="0"/>
              <a:t>provides for granular restore capabilities and allows for recovery to any moment in time.</a:t>
            </a:r>
          </a:p>
          <a:p>
            <a:pPr>
              <a:lnSpc>
                <a:spcPct val="150000"/>
              </a:lnSpc>
            </a:pPr>
            <a:r>
              <a:rPr lang="en-US" dirty="0"/>
              <a:t>Cons:</a:t>
            </a:r>
          </a:p>
          <a:p>
            <a:pPr marL="285750" indent="-285750">
              <a:lnSpc>
                <a:spcPct val="150000"/>
              </a:lnSpc>
              <a:buFont typeface="Arial" panose="020B0604020202020204" pitchFamily="34" charset="0"/>
              <a:buChar char="•"/>
            </a:pPr>
            <a:r>
              <a:rPr lang="en-US" dirty="0"/>
              <a:t>can be resource-intensive, needing large amounts of storage and bandwidth.</a:t>
            </a:r>
          </a:p>
          <a:p>
            <a:pPr marL="285750" indent="-285750">
              <a:lnSpc>
                <a:spcPct val="150000"/>
              </a:lnSpc>
              <a:buFont typeface="Arial" panose="020B0604020202020204" pitchFamily="34" charset="0"/>
              <a:buChar char="•"/>
            </a:pPr>
            <a:r>
              <a:rPr lang="en-US" dirty="0"/>
              <a:t>more difficult to set up and maintain than conventional backup techniques.</a:t>
            </a:r>
          </a:p>
        </p:txBody>
      </p:sp>
    </p:spTree>
    <p:extLst>
      <p:ext uri="{BB962C8B-B14F-4D97-AF65-F5344CB8AC3E}">
        <p14:creationId xmlns:p14="http://schemas.microsoft.com/office/powerpoint/2010/main" val="243261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DR Plan Components</a:t>
            </a:r>
          </a:p>
        </p:txBody>
      </p:sp>
      <p:sp>
        <p:nvSpPr>
          <p:cNvPr id="4" name="TextBox 3">
            <a:extLst>
              <a:ext uri="{FF2B5EF4-FFF2-40B4-BE49-F238E27FC236}">
                <a16:creationId xmlns:a16="http://schemas.microsoft.com/office/drawing/2014/main" id="{66CF3F86-B52F-FEF5-8752-5F29EA2353E5}"/>
              </a:ext>
            </a:extLst>
          </p:cNvPr>
          <p:cNvSpPr txBox="1"/>
          <p:nvPr/>
        </p:nvSpPr>
        <p:spPr>
          <a:xfrm>
            <a:off x="1607127" y="1582341"/>
            <a:ext cx="9895896" cy="419755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t>Business Impact Analysis (BIA) and Risk Assessment:</a:t>
            </a:r>
          </a:p>
          <a:p>
            <a:pPr marL="285750" indent="-285750">
              <a:lnSpc>
                <a:spcPct val="150000"/>
              </a:lnSpc>
              <a:buFont typeface="Wingdings" panose="05000000000000000000" pitchFamily="2" charset="2"/>
              <a:buChar char="Ø"/>
            </a:pPr>
            <a:endParaRPr lang="en-US" dirty="0"/>
          </a:p>
          <a:p>
            <a:pPr marL="742950" lvl="1" indent="-285750">
              <a:lnSpc>
                <a:spcPct val="150000"/>
              </a:lnSpc>
              <a:buFont typeface="Arial" panose="020B0604020202020204" pitchFamily="34" charset="0"/>
              <a:buChar char="•"/>
            </a:pPr>
            <a:r>
              <a:rPr lang="en-US" b="1" dirty="0"/>
              <a:t>Risk assessment: </a:t>
            </a:r>
            <a:r>
              <a:rPr lang="en-US" dirty="0"/>
              <a:t>include determining possible threats to the system, such as hardware malfunctions, cyberattacks, natural disasters, or human mistake. The assessment assesses these hazards' likelihood and possible consequences.</a:t>
            </a:r>
          </a:p>
          <a:p>
            <a:pPr marL="742950" lvl="1" indent="-285750">
              <a:lnSpc>
                <a:spcPct val="150000"/>
              </a:lnSpc>
              <a:buFont typeface="Arial" panose="020B0604020202020204" pitchFamily="34" charset="0"/>
              <a:buChar char="•"/>
            </a:pPr>
            <a:endParaRPr lang="en-US" dirty="0"/>
          </a:p>
          <a:p>
            <a:pPr marL="742950" lvl="1" indent="-285750">
              <a:lnSpc>
                <a:spcPct val="150000"/>
              </a:lnSpc>
              <a:buFont typeface="Arial" panose="020B0604020202020204" pitchFamily="34" charset="0"/>
              <a:buChar char="•"/>
            </a:pPr>
            <a:r>
              <a:rPr lang="en-US" b="1" dirty="0"/>
              <a:t>Business Impact Analysis (BIA): </a:t>
            </a:r>
            <a:r>
              <a:rPr lang="en-US" dirty="0"/>
              <a:t>is a thorough assessment of the ways in which various interruptions could impact a company's operations. Determining the essential business functions and the dependencies that sustain them is helpful. The company Impact Analysis (BIA) measures the possible losses (financial, reputational, and operational) if company operations are disrupted.</a:t>
            </a:r>
          </a:p>
        </p:txBody>
      </p:sp>
    </p:spTree>
    <p:extLst>
      <p:ext uri="{BB962C8B-B14F-4D97-AF65-F5344CB8AC3E}">
        <p14:creationId xmlns:p14="http://schemas.microsoft.com/office/powerpoint/2010/main" val="24836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DR Plan Components</a:t>
            </a:r>
          </a:p>
        </p:txBody>
      </p:sp>
      <p:sp>
        <p:nvSpPr>
          <p:cNvPr id="4" name="TextBox 3">
            <a:extLst>
              <a:ext uri="{FF2B5EF4-FFF2-40B4-BE49-F238E27FC236}">
                <a16:creationId xmlns:a16="http://schemas.microsoft.com/office/drawing/2014/main" id="{66CF3F86-B52F-FEF5-8752-5F29EA2353E5}"/>
              </a:ext>
            </a:extLst>
          </p:cNvPr>
          <p:cNvSpPr txBox="1"/>
          <p:nvPr/>
        </p:nvSpPr>
        <p:spPr>
          <a:xfrm>
            <a:off x="1607127" y="1582341"/>
            <a:ext cx="9895896" cy="461305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t>Recovery Objectives:</a:t>
            </a:r>
          </a:p>
          <a:p>
            <a:pPr>
              <a:lnSpc>
                <a:spcPct val="150000"/>
              </a:lnSpc>
            </a:pPr>
            <a:endParaRPr lang="en-US" dirty="0"/>
          </a:p>
          <a:p>
            <a:pPr marL="742950" lvl="1" indent="-285750">
              <a:lnSpc>
                <a:spcPct val="150000"/>
              </a:lnSpc>
              <a:buFont typeface="Arial" panose="020B0604020202020204" pitchFamily="34" charset="0"/>
              <a:buChar char="•"/>
            </a:pPr>
            <a:r>
              <a:rPr lang="en-US" b="1" dirty="0"/>
              <a:t>Recovery Point Objective (RPO): </a:t>
            </a:r>
            <a:r>
              <a:rPr lang="en-US" dirty="0"/>
              <a:t>This establishes the upper limit of allowable data loss expressed in terms of time. It shows the maximum amount of time that data can be restored following a disturbance. An RPO of four hours, for example, indicates that the company is prepared to lose data that could be valued up to four hours.</a:t>
            </a:r>
          </a:p>
          <a:p>
            <a:pPr marL="742950" lvl="1" indent="-285750">
              <a:lnSpc>
                <a:spcPct val="150000"/>
              </a:lnSpc>
              <a:buFont typeface="Arial" panose="020B0604020202020204" pitchFamily="34" charset="0"/>
              <a:buChar char="•"/>
            </a:pPr>
            <a:endParaRPr lang="en-US" dirty="0"/>
          </a:p>
          <a:p>
            <a:pPr marL="742950" lvl="1" indent="-285750">
              <a:lnSpc>
                <a:spcPct val="150000"/>
              </a:lnSpc>
              <a:buFont typeface="Arial" panose="020B0604020202020204" pitchFamily="34" charset="0"/>
              <a:buChar char="•"/>
            </a:pPr>
            <a:r>
              <a:rPr lang="en-US" b="1" dirty="0"/>
              <a:t>Recovery Time Objective (RTO): </a:t>
            </a:r>
            <a:r>
              <a:rPr lang="en-US" dirty="0"/>
              <a:t>This establishes the utmost allowable downtime following a disturbance for crucial company operations. It specifies the timeframe within which business continuity must be maintained by restoring systems, apps, and procedures. An RTO of two hours, for instance, mandates that the system be operational again after two hours of disturbance.</a:t>
            </a:r>
          </a:p>
        </p:txBody>
      </p:sp>
    </p:spTree>
    <p:extLst>
      <p:ext uri="{BB962C8B-B14F-4D97-AF65-F5344CB8AC3E}">
        <p14:creationId xmlns:p14="http://schemas.microsoft.com/office/powerpoint/2010/main" val="157418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DR Plan Components</a:t>
            </a:r>
          </a:p>
        </p:txBody>
      </p:sp>
      <p:sp>
        <p:nvSpPr>
          <p:cNvPr id="4" name="TextBox 3">
            <a:extLst>
              <a:ext uri="{FF2B5EF4-FFF2-40B4-BE49-F238E27FC236}">
                <a16:creationId xmlns:a16="http://schemas.microsoft.com/office/drawing/2014/main" id="{66CF3F86-B52F-FEF5-8752-5F29EA2353E5}"/>
              </a:ext>
            </a:extLst>
          </p:cNvPr>
          <p:cNvSpPr txBox="1"/>
          <p:nvPr/>
        </p:nvSpPr>
        <p:spPr>
          <a:xfrm>
            <a:off x="1607127" y="1582341"/>
            <a:ext cx="9895896" cy="378206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t>DR Teams and Procedures:</a:t>
            </a:r>
          </a:p>
          <a:p>
            <a:pPr marL="285750" indent="-285750">
              <a:lnSpc>
                <a:spcPct val="150000"/>
              </a:lnSpc>
              <a:buFont typeface="Wingdings" panose="05000000000000000000" pitchFamily="2" charset="2"/>
              <a:buChar char="Ø"/>
            </a:pPr>
            <a:endParaRPr lang="en-US" b="1" dirty="0"/>
          </a:p>
          <a:p>
            <a:pPr marL="742950" lvl="1" indent="-285750">
              <a:lnSpc>
                <a:spcPct val="150000"/>
              </a:lnSpc>
              <a:buFont typeface="Arial" panose="020B0604020202020204" pitchFamily="34" charset="0"/>
              <a:buChar char="•"/>
            </a:pPr>
            <a:r>
              <a:rPr lang="en-US" b="1" dirty="0"/>
              <a:t>DR Procedures: </a:t>
            </a:r>
            <a:r>
              <a:rPr lang="en-US" dirty="0"/>
              <a:t>These are comprehensive, step-by-step guidelines for handling and recovering from different kinds of emergencies. Procedures address things like:</a:t>
            </a:r>
          </a:p>
          <a:p>
            <a:pPr marL="1200150" lvl="2" indent="-285750">
              <a:lnSpc>
                <a:spcPct val="150000"/>
              </a:lnSpc>
              <a:buFont typeface="Wingdings" panose="05000000000000000000" pitchFamily="2" charset="2"/>
              <a:buChar char="q"/>
            </a:pPr>
            <a:r>
              <a:rPr lang="en-US" dirty="0"/>
              <a:t>Emergency response: prompt steps taken to guarantee security and minimize harm</a:t>
            </a:r>
          </a:p>
          <a:p>
            <a:pPr marL="1200150" lvl="2" indent="-285750">
              <a:lnSpc>
                <a:spcPct val="150000"/>
              </a:lnSpc>
              <a:buFont typeface="Wingdings" panose="05000000000000000000" pitchFamily="2" charset="2"/>
              <a:buChar char="q"/>
            </a:pPr>
            <a:r>
              <a:rPr lang="en-US" dirty="0"/>
              <a:t>Data protection and retrieval</a:t>
            </a:r>
          </a:p>
          <a:p>
            <a:pPr marL="1200150" lvl="2" indent="-285750">
              <a:lnSpc>
                <a:spcPct val="150000"/>
              </a:lnSpc>
              <a:buFont typeface="Wingdings" panose="05000000000000000000" pitchFamily="2" charset="2"/>
              <a:buChar char="q"/>
            </a:pPr>
            <a:r>
              <a:rPr lang="en-US" dirty="0"/>
              <a:t>Procedures for system failover and recovery</a:t>
            </a:r>
          </a:p>
          <a:p>
            <a:pPr marL="1200150" lvl="2" indent="-285750">
              <a:lnSpc>
                <a:spcPct val="150000"/>
              </a:lnSpc>
              <a:buFont typeface="Wingdings" panose="05000000000000000000" pitchFamily="2" charset="2"/>
              <a:buChar char="q"/>
            </a:pPr>
            <a:r>
              <a:rPr lang="en-US" dirty="0"/>
              <a:t>Protocols for communication and escalation routes</a:t>
            </a:r>
          </a:p>
          <a:p>
            <a:pPr marL="1200150" lvl="2" indent="-285750">
              <a:lnSpc>
                <a:spcPct val="150000"/>
              </a:lnSpc>
              <a:buFont typeface="Wingdings" panose="05000000000000000000" pitchFamily="2" charset="2"/>
              <a:buChar char="q"/>
            </a:pPr>
            <a:r>
              <a:rPr lang="en-US" dirty="0"/>
              <a:t>Drills and testing to make sure protocols are current and efficient</a:t>
            </a:r>
          </a:p>
        </p:txBody>
      </p:sp>
    </p:spTree>
    <p:extLst>
      <p:ext uri="{BB962C8B-B14F-4D97-AF65-F5344CB8AC3E}">
        <p14:creationId xmlns:p14="http://schemas.microsoft.com/office/powerpoint/2010/main" val="8533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DR Plan Components</a:t>
            </a:r>
          </a:p>
        </p:txBody>
      </p:sp>
      <p:sp>
        <p:nvSpPr>
          <p:cNvPr id="5" name="TextBox 4">
            <a:extLst>
              <a:ext uri="{FF2B5EF4-FFF2-40B4-BE49-F238E27FC236}">
                <a16:creationId xmlns:a16="http://schemas.microsoft.com/office/drawing/2014/main" id="{5B52AE77-7664-37DB-9D91-B5D34D21A9FF}"/>
              </a:ext>
            </a:extLst>
          </p:cNvPr>
          <p:cNvSpPr txBox="1"/>
          <p:nvPr/>
        </p:nvSpPr>
        <p:spPr>
          <a:xfrm>
            <a:off x="1843314" y="1509486"/>
            <a:ext cx="9659709" cy="4247317"/>
          </a:xfrm>
          <a:prstGeom prst="rect">
            <a:avLst/>
          </a:prstGeom>
          <a:noFill/>
        </p:spPr>
        <p:txBody>
          <a:bodyPr wrap="square" rtlCol="0">
            <a:spAutoFit/>
          </a:bodyPr>
          <a:lstStyle/>
          <a:p>
            <a:pPr marL="285750" indent="-285750">
              <a:buFont typeface="Wingdings" panose="05000000000000000000" pitchFamily="2" charset="2"/>
              <a:buChar char="Ø"/>
            </a:pPr>
            <a:r>
              <a:rPr lang="en-US" b="1" dirty="0"/>
              <a:t>DR Teams: </a:t>
            </a:r>
            <a:r>
              <a:rPr lang="en-US" dirty="0"/>
              <a:t>Different facets of disaster recovery are assigned to distinct teams. Usually, these groups consist of:</a:t>
            </a:r>
          </a:p>
          <a:p>
            <a:endParaRPr lang="en-US" dirty="0"/>
          </a:p>
          <a:p>
            <a:pPr marL="742950" lvl="1" indent="-285750">
              <a:buFont typeface="Arial" panose="020B0604020202020204" pitchFamily="34" charset="0"/>
              <a:buChar char="•"/>
            </a:pPr>
            <a:r>
              <a:rPr lang="en-US" b="1" dirty="0"/>
              <a:t>Management Team: </a:t>
            </a:r>
            <a:r>
              <a:rPr lang="en-US" dirty="0"/>
              <a:t>gives general guidance and makes important choices in times of need.</a:t>
            </a:r>
          </a:p>
          <a:p>
            <a:pPr marL="742950" lvl="1" indent="-285750">
              <a:buFont typeface="Arial" panose="020B0604020202020204" pitchFamily="34" charset="0"/>
              <a:buChar char="•"/>
            </a:pPr>
            <a:r>
              <a:rPr lang="en-US" b="1" dirty="0"/>
              <a:t>IT Recovery Team: </a:t>
            </a:r>
            <a:r>
              <a:rPr lang="en-US" dirty="0"/>
              <a:t>focuses on technical recovery activities such as application recovery, network re-establishment, and data restoration.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Business Continuity Team: </a:t>
            </a:r>
            <a:r>
              <a:rPr lang="en-US" dirty="0"/>
              <a:t>makes sure that corporate operations carry on throughout the process of IT recovery, frequently through the use of interim manual procedures.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Communication Team: </a:t>
            </a:r>
            <a:r>
              <a:rPr lang="en-US" dirty="0"/>
              <a:t>oversees all communications, both internal and external, making sure all parties involved are aware of the circumstances and the status of the recovery.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Support Teams: </a:t>
            </a:r>
            <a:r>
              <a:rPr lang="en-US" dirty="0"/>
              <a:t>During the recovery phase, take care of logistical support by supplying the required materials and attending to any issues pertaining to human resources.</a:t>
            </a:r>
          </a:p>
        </p:txBody>
      </p:sp>
    </p:spTree>
    <p:extLst>
      <p:ext uri="{BB962C8B-B14F-4D97-AF65-F5344CB8AC3E}">
        <p14:creationId xmlns:p14="http://schemas.microsoft.com/office/powerpoint/2010/main" val="168562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9.2 High availability and fault tolerance</a:t>
            </a:r>
          </a:p>
        </p:txBody>
      </p:sp>
      <p:pic>
        <p:nvPicPr>
          <p:cNvPr id="2" name="Content Placeholder 4" descr="Text&#10;&#10;Description automatically generated">
            <a:extLst>
              <a:ext uri="{FF2B5EF4-FFF2-40B4-BE49-F238E27FC236}">
                <a16:creationId xmlns:a16="http://schemas.microsoft.com/office/drawing/2014/main" id="{0A0923B6-0F96-B3AB-34F5-48A8330B4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704362"/>
            <a:ext cx="9743496" cy="2951064"/>
          </a:xfrm>
          <a:prstGeom prst="rect">
            <a:avLst/>
          </a:prstGeom>
          <a:noFill/>
        </p:spPr>
        <p:txBody>
          <a:bodyPr wrap="square">
            <a:spAutoFit/>
          </a:bodyPr>
          <a:lstStyle/>
          <a:p>
            <a:pPr>
              <a:lnSpc>
                <a:spcPct val="150000"/>
              </a:lnSpc>
            </a:pPr>
            <a:r>
              <a:rPr lang="en-US" dirty="0"/>
              <a:t>High Availability (HA) is a term used to describe a system design methodology and related service implementation that guarantees a specific degree of operational performance, usually uptime, for a longer duration than usual. Reducing downtime and maximizing system availability are the two main objectives of HA. This is frequently accomplished by using redundant parts, such networks, servers, and storage, which may take over if a primary part fails. Systems with high availability are built to withstand heavy loads and continue to function even in the event of unplanned malfunctions, repairs, or updates.</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High Availability (HA)</a:t>
            </a:r>
          </a:p>
        </p:txBody>
      </p:sp>
    </p:spTree>
    <p:extLst>
      <p:ext uri="{BB962C8B-B14F-4D97-AF65-F5344CB8AC3E}">
        <p14:creationId xmlns:p14="http://schemas.microsoft.com/office/powerpoint/2010/main" val="389507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724431"/>
            <a:ext cx="9743496" cy="1704569"/>
          </a:xfrm>
          <a:prstGeom prst="rect">
            <a:avLst/>
          </a:prstGeom>
          <a:noFill/>
        </p:spPr>
        <p:txBody>
          <a:bodyPr wrap="square">
            <a:spAutoFit/>
          </a:bodyPr>
          <a:lstStyle/>
          <a:p>
            <a:pPr>
              <a:lnSpc>
                <a:spcPct val="150000"/>
              </a:lnSpc>
            </a:pPr>
            <a:r>
              <a:rPr lang="en-US" dirty="0"/>
              <a:t>The ability of a system to keep working correctly even if some of its components fail is known as fault tolerance. It entails building systems with the ability to identify, isolate, and handle errors—often without causing a disruption in service. The main objective is to keep the system from being disrupted by a single point of failure.</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Fault Tolerance</a:t>
            </a:r>
          </a:p>
        </p:txBody>
      </p:sp>
    </p:spTree>
    <p:extLst>
      <p:ext uri="{BB962C8B-B14F-4D97-AF65-F5344CB8AC3E}">
        <p14:creationId xmlns:p14="http://schemas.microsoft.com/office/powerpoint/2010/main" val="319574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094509"/>
            <a:ext cx="9743496" cy="1289071"/>
          </a:xfrm>
          <a:prstGeom prst="rect">
            <a:avLst/>
          </a:prstGeom>
          <a:noFill/>
        </p:spPr>
        <p:txBody>
          <a:bodyPr wrap="square">
            <a:spAutoFit/>
          </a:bodyPr>
          <a:lstStyle/>
          <a:p>
            <a:pPr>
              <a:lnSpc>
                <a:spcPct val="150000"/>
              </a:lnSpc>
            </a:pPr>
            <a:r>
              <a:rPr lang="en-US" b="1" dirty="0"/>
              <a:t>Load Balancing: </a:t>
            </a:r>
            <a:r>
              <a:rPr lang="en-US" dirty="0"/>
              <a:t>To guarantee that no one server experiences excessive demand, load balancing divides incoming network traffic among several servers. This improves the applications' availability and responsiveness.</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High Availability Techniques and Technologies</a:t>
            </a:r>
          </a:p>
        </p:txBody>
      </p:sp>
      <p:graphicFrame>
        <p:nvGraphicFramePr>
          <p:cNvPr id="2" name="Diagram 1">
            <a:extLst>
              <a:ext uri="{FF2B5EF4-FFF2-40B4-BE49-F238E27FC236}">
                <a16:creationId xmlns:a16="http://schemas.microsoft.com/office/drawing/2014/main" id="{8F3B7DC9-8FF8-09AD-226C-88078197D702}"/>
              </a:ext>
            </a:extLst>
          </p:cNvPr>
          <p:cNvGraphicFramePr/>
          <p:nvPr>
            <p:extLst>
              <p:ext uri="{D42A27DB-BD31-4B8C-83A1-F6EECF244321}">
                <p14:modId xmlns:p14="http://schemas.microsoft.com/office/powerpoint/2010/main" val="3736560484"/>
              </p:ext>
            </p:extLst>
          </p:nvPr>
        </p:nvGraphicFramePr>
        <p:xfrm>
          <a:off x="2484581" y="2531216"/>
          <a:ext cx="8779163" cy="414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04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091" y="736376"/>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3267823124"/>
              </p:ext>
            </p:extLst>
          </p:nvPr>
        </p:nvGraphicFramePr>
        <p:xfrm>
          <a:off x="1150350" y="1921924"/>
          <a:ext cx="10730426" cy="4395640"/>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Backup strategies and disaster recovery planning</a:t>
                      </a:r>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a:lnSpc>
                          <a:spcPct val="200000"/>
                        </a:lnSpc>
                      </a:pPr>
                      <a:r>
                        <a:rPr lang="en-US" sz="1600" dirty="0">
                          <a:latin typeface="Times New Roman" panose="02020603050405020304" pitchFamily="18" charset="0"/>
                          <a:cs typeface="Times New Roman" panose="02020603050405020304" pitchFamily="18" charset="0"/>
                        </a:rPr>
                        <a:t>High availability and fault tolerance</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marL="0">
                        <a:lnSpc>
                          <a:spcPct val="200000"/>
                        </a:lnSpc>
                      </a:pPr>
                      <a:r>
                        <a:rPr lang="en-US" sz="1600" dirty="0">
                          <a:latin typeface="Times New Roman" panose="02020603050405020304" pitchFamily="18" charset="0"/>
                          <a:cs typeface="Times New Roman" panose="02020603050405020304" pitchFamily="18" charset="0"/>
                        </a:rPr>
                        <a:t>Business continuity planning and testing</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a:lnSpc>
                          <a:spcPct val="200000"/>
                        </a:lnSpc>
                      </a:pPr>
                      <a:r>
                        <a:rPr lang="en-US" sz="1600" dirty="0">
                          <a:latin typeface="Times New Roman" panose="02020603050405020304" pitchFamily="18" charset="0"/>
                          <a:cs typeface="Times New Roman" panose="02020603050405020304" pitchFamily="18" charset="0"/>
                        </a:rPr>
                        <a:t>IT architecture</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1017616128"/>
              </p:ext>
            </p:extLst>
          </p:nvPr>
        </p:nvGraphicFramePr>
        <p:xfrm>
          <a:off x="1150350" y="916084"/>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9</a:t>
                      </a:r>
                      <a:r>
                        <a:rPr lang="en-US" sz="1600" dirty="0">
                          <a:effectLst/>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553613" y="916084"/>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094509"/>
            <a:ext cx="9743496" cy="873572"/>
          </a:xfrm>
          <a:prstGeom prst="rect">
            <a:avLst/>
          </a:prstGeom>
          <a:noFill/>
        </p:spPr>
        <p:txBody>
          <a:bodyPr wrap="square">
            <a:spAutoFit/>
          </a:bodyPr>
          <a:lstStyle/>
          <a:p>
            <a:pPr>
              <a:lnSpc>
                <a:spcPct val="150000"/>
              </a:lnSpc>
            </a:pPr>
            <a:r>
              <a:rPr lang="en-US" b="1" dirty="0"/>
              <a:t>Clustering: </a:t>
            </a:r>
            <a:r>
              <a:rPr lang="en-US" dirty="0"/>
              <a:t>Connecting several servers, or nodes, into a cluster allows them to function as a single system with high availability and scalability.</a:t>
            </a:r>
          </a:p>
        </p:txBody>
      </p:sp>
      <p:graphicFrame>
        <p:nvGraphicFramePr>
          <p:cNvPr id="2" name="Diagram 1">
            <a:extLst>
              <a:ext uri="{FF2B5EF4-FFF2-40B4-BE49-F238E27FC236}">
                <a16:creationId xmlns:a16="http://schemas.microsoft.com/office/drawing/2014/main" id="{8F3B7DC9-8FF8-09AD-226C-88078197D702}"/>
              </a:ext>
            </a:extLst>
          </p:cNvPr>
          <p:cNvGraphicFramePr/>
          <p:nvPr>
            <p:extLst>
              <p:ext uri="{D42A27DB-BD31-4B8C-83A1-F6EECF244321}">
                <p14:modId xmlns:p14="http://schemas.microsoft.com/office/powerpoint/2010/main" val="2533625283"/>
              </p:ext>
            </p:extLst>
          </p:nvPr>
        </p:nvGraphicFramePr>
        <p:xfrm>
          <a:off x="2484581" y="2531216"/>
          <a:ext cx="8779163" cy="414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14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094509"/>
            <a:ext cx="9743496" cy="873572"/>
          </a:xfrm>
          <a:prstGeom prst="rect">
            <a:avLst/>
          </a:prstGeom>
          <a:noFill/>
        </p:spPr>
        <p:txBody>
          <a:bodyPr wrap="square">
            <a:spAutoFit/>
          </a:bodyPr>
          <a:lstStyle/>
          <a:p>
            <a:pPr>
              <a:lnSpc>
                <a:spcPct val="150000"/>
              </a:lnSpc>
            </a:pPr>
            <a:r>
              <a:rPr lang="en-US" b="1" dirty="0"/>
              <a:t>Redundancy: </a:t>
            </a:r>
            <a:r>
              <a:rPr lang="en-US" dirty="0"/>
              <a:t>Redundancy is the process of duplicating essential parts or features of a system to boost availability and dependability.</a:t>
            </a:r>
          </a:p>
        </p:txBody>
      </p:sp>
      <p:graphicFrame>
        <p:nvGraphicFramePr>
          <p:cNvPr id="2" name="Diagram 1">
            <a:extLst>
              <a:ext uri="{FF2B5EF4-FFF2-40B4-BE49-F238E27FC236}">
                <a16:creationId xmlns:a16="http://schemas.microsoft.com/office/drawing/2014/main" id="{8F3B7DC9-8FF8-09AD-226C-88078197D702}"/>
              </a:ext>
            </a:extLst>
          </p:cNvPr>
          <p:cNvGraphicFramePr/>
          <p:nvPr>
            <p:extLst>
              <p:ext uri="{D42A27DB-BD31-4B8C-83A1-F6EECF244321}">
                <p14:modId xmlns:p14="http://schemas.microsoft.com/office/powerpoint/2010/main" val="541752143"/>
              </p:ext>
            </p:extLst>
          </p:nvPr>
        </p:nvGraphicFramePr>
        <p:xfrm>
          <a:off x="2484581" y="2531216"/>
          <a:ext cx="8779163" cy="414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044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9.3 Business continuity planning and testing</a:t>
            </a:r>
          </a:p>
        </p:txBody>
      </p:sp>
      <p:pic>
        <p:nvPicPr>
          <p:cNvPr id="2" name="Content Placeholder 4" descr="Text&#10;&#10;Description automatically generated">
            <a:extLst>
              <a:ext uri="{FF2B5EF4-FFF2-40B4-BE49-F238E27FC236}">
                <a16:creationId xmlns:a16="http://schemas.microsoft.com/office/drawing/2014/main" id="{95ACEBE2-31C1-4036-9697-46001D469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EE1C38-384A-7E21-0A35-3893C328D6B2}"/>
              </a:ext>
            </a:extLst>
          </p:cNvPr>
          <p:cNvSpPr txBox="1"/>
          <p:nvPr/>
        </p:nvSpPr>
        <p:spPr>
          <a:xfrm>
            <a:off x="1985895" y="2216926"/>
            <a:ext cx="7523865" cy="1704569"/>
          </a:xfrm>
          <a:prstGeom prst="rect">
            <a:avLst/>
          </a:prstGeom>
          <a:noFill/>
        </p:spPr>
        <p:txBody>
          <a:bodyPr wrap="square">
            <a:spAutoFit/>
          </a:bodyPr>
          <a:lstStyle/>
          <a:p>
            <a:pPr>
              <a:lnSpc>
                <a:spcPct val="150000"/>
              </a:lnSpc>
            </a:pPr>
            <a:r>
              <a:rPr lang="en-US" dirty="0"/>
              <a:t>An important procedure that helps businesses get ready for, react to, and recover from unforeseen disruptions is business continuity planning, or BCP. Ensuring important business operations can continue both during and after a crisis is the main objective of a business continuity plan (BCP).</a:t>
            </a:r>
          </a:p>
        </p:txBody>
      </p:sp>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Business Continuity Planning (BCP)</a:t>
            </a:r>
          </a:p>
        </p:txBody>
      </p:sp>
      <p:pic>
        <p:nvPicPr>
          <p:cNvPr id="3" name="Picture 2" descr="A close up of a black background&#10;&#10;Description automatically generated">
            <a:extLst>
              <a:ext uri="{FF2B5EF4-FFF2-40B4-BE49-F238E27FC236}">
                <a16:creationId xmlns:a16="http://schemas.microsoft.com/office/drawing/2014/main" id="{BDBC9EC9-C7EF-69BB-8A2E-830C2510F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385" y="4641074"/>
            <a:ext cx="6916615" cy="2216926"/>
          </a:xfrm>
          <a:prstGeom prst="rect">
            <a:avLst/>
          </a:prstGeom>
        </p:spPr>
      </p:pic>
    </p:spTree>
    <p:extLst>
      <p:ext uri="{BB962C8B-B14F-4D97-AF65-F5344CB8AC3E}">
        <p14:creationId xmlns:p14="http://schemas.microsoft.com/office/powerpoint/2010/main" val="635946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Developing a Business Continuity Plan</a:t>
            </a:r>
          </a:p>
        </p:txBody>
      </p:sp>
      <p:pic>
        <p:nvPicPr>
          <p:cNvPr id="4" name="Picture 3" descr="A diagram of a business diagram&#10;&#10;Description automatically generated">
            <a:extLst>
              <a:ext uri="{FF2B5EF4-FFF2-40B4-BE49-F238E27FC236}">
                <a16:creationId xmlns:a16="http://schemas.microsoft.com/office/drawing/2014/main" id="{9B7B1285-FBC5-8032-51B7-CDE8C6FC2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059" y="276118"/>
            <a:ext cx="6581882" cy="6581882"/>
          </a:xfrm>
          <a:prstGeom prst="rect">
            <a:avLst/>
          </a:prstGeom>
        </p:spPr>
      </p:pic>
    </p:spTree>
    <p:extLst>
      <p:ext uri="{BB962C8B-B14F-4D97-AF65-F5344CB8AC3E}">
        <p14:creationId xmlns:p14="http://schemas.microsoft.com/office/powerpoint/2010/main" val="67232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Tips to Consider when Developing a BCP</a:t>
            </a:r>
          </a:p>
        </p:txBody>
      </p:sp>
      <p:pic>
        <p:nvPicPr>
          <p:cNvPr id="3" name="Picture 2" descr="A diagram of a business plan&#10;&#10;Description automatically generated with medium confidence">
            <a:extLst>
              <a:ext uri="{FF2B5EF4-FFF2-40B4-BE49-F238E27FC236}">
                <a16:creationId xmlns:a16="http://schemas.microsoft.com/office/drawing/2014/main" id="{F2E07ED9-33FC-7F40-319E-84DC03A0B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243" y="1104607"/>
            <a:ext cx="9363606" cy="4648786"/>
          </a:xfrm>
          <a:prstGeom prst="rect">
            <a:avLst/>
          </a:prstGeom>
        </p:spPr>
      </p:pic>
    </p:spTree>
    <p:extLst>
      <p:ext uri="{BB962C8B-B14F-4D97-AF65-F5344CB8AC3E}">
        <p14:creationId xmlns:p14="http://schemas.microsoft.com/office/powerpoint/2010/main" val="305505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Assessment and Strategy of BCP</a:t>
            </a:r>
          </a:p>
        </p:txBody>
      </p:sp>
      <p:sp>
        <p:nvSpPr>
          <p:cNvPr id="3" name="TextBox 2">
            <a:extLst>
              <a:ext uri="{FF2B5EF4-FFF2-40B4-BE49-F238E27FC236}">
                <a16:creationId xmlns:a16="http://schemas.microsoft.com/office/drawing/2014/main" id="{C903B855-C18F-7788-4D03-8FF7F5D0BF9F}"/>
              </a:ext>
            </a:extLst>
          </p:cNvPr>
          <p:cNvSpPr txBox="1"/>
          <p:nvPr/>
        </p:nvSpPr>
        <p:spPr>
          <a:xfrm>
            <a:off x="1484310" y="1094509"/>
            <a:ext cx="4904509" cy="5028556"/>
          </a:xfrm>
          <a:prstGeom prst="rect">
            <a:avLst/>
          </a:prstGeom>
          <a:noFill/>
        </p:spPr>
        <p:txBody>
          <a:bodyPr wrap="square">
            <a:spAutoFit/>
          </a:bodyPr>
          <a:lstStyle/>
          <a:p>
            <a:pPr algn="ctr">
              <a:lnSpc>
                <a:spcPct val="150000"/>
              </a:lnSpc>
            </a:pPr>
            <a:r>
              <a:rPr lang="en-US" b="1" dirty="0"/>
              <a:t>Risk Assessment:</a:t>
            </a:r>
          </a:p>
          <a:p>
            <a:pPr>
              <a:lnSpc>
                <a:spcPct val="150000"/>
              </a:lnSpc>
            </a:pPr>
            <a:endParaRPr lang="en-US" dirty="0"/>
          </a:p>
          <a:p>
            <a:pPr marL="285750" indent="-285750">
              <a:lnSpc>
                <a:spcPct val="150000"/>
              </a:lnSpc>
              <a:buFont typeface="Arial" panose="020B0604020202020204" pitchFamily="34" charset="0"/>
              <a:buChar char="•"/>
            </a:pPr>
            <a:r>
              <a:rPr lang="en-US" b="1" dirty="0"/>
              <a:t>Identify Potential Threats: </a:t>
            </a:r>
            <a:r>
              <a:rPr lang="en-US" dirty="0"/>
              <a:t>Recognize and assess every risk that could arise, including pandemics, cyberattacks, and natural disasters.</a:t>
            </a:r>
          </a:p>
          <a:p>
            <a:pPr marL="285750" indent="-285750">
              <a:lnSpc>
                <a:spcPct val="150000"/>
              </a:lnSpc>
              <a:buFont typeface="Arial" panose="020B0604020202020204" pitchFamily="34" charset="0"/>
              <a:buChar char="•"/>
            </a:pPr>
            <a:r>
              <a:rPr lang="en-US" b="1" dirty="0"/>
              <a:t>Assess Vulnerabilities: </a:t>
            </a:r>
            <a:r>
              <a:rPr lang="en-US" dirty="0"/>
              <a:t>Identify the organizational vulnerabilities that these attackers might exploit.</a:t>
            </a:r>
          </a:p>
          <a:p>
            <a:pPr marL="285750" indent="-285750">
              <a:lnSpc>
                <a:spcPct val="150000"/>
              </a:lnSpc>
              <a:buFont typeface="Arial" panose="020B0604020202020204" pitchFamily="34" charset="0"/>
              <a:buChar char="•"/>
            </a:pPr>
            <a:r>
              <a:rPr lang="en-US" b="1" dirty="0"/>
              <a:t>Evaluate Impact: </a:t>
            </a:r>
            <a:r>
              <a:rPr lang="en-US" dirty="0"/>
              <a:t>Calculate the possible effects of each threat on the finances, reputation, compliance, and business operations.</a:t>
            </a:r>
          </a:p>
          <a:p>
            <a:pPr>
              <a:lnSpc>
                <a:spcPct val="150000"/>
              </a:lnSpc>
            </a:pPr>
            <a:endParaRPr lang="en-US" dirty="0"/>
          </a:p>
        </p:txBody>
      </p:sp>
      <p:sp>
        <p:nvSpPr>
          <p:cNvPr id="6" name="TextBox 5">
            <a:extLst>
              <a:ext uri="{FF2B5EF4-FFF2-40B4-BE49-F238E27FC236}">
                <a16:creationId xmlns:a16="http://schemas.microsoft.com/office/drawing/2014/main" id="{B0099C4E-EC5F-026E-2E01-F09A440FCB92}"/>
              </a:ext>
            </a:extLst>
          </p:cNvPr>
          <p:cNvSpPr txBox="1"/>
          <p:nvPr/>
        </p:nvSpPr>
        <p:spPr>
          <a:xfrm>
            <a:off x="6493666" y="1094509"/>
            <a:ext cx="5009357" cy="5028556"/>
          </a:xfrm>
          <a:prstGeom prst="rect">
            <a:avLst/>
          </a:prstGeom>
          <a:noFill/>
        </p:spPr>
        <p:txBody>
          <a:bodyPr wrap="square">
            <a:spAutoFit/>
          </a:bodyPr>
          <a:lstStyle/>
          <a:p>
            <a:pPr algn="ctr">
              <a:lnSpc>
                <a:spcPct val="150000"/>
              </a:lnSpc>
            </a:pPr>
            <a:r>
              <a:rPr lang="en-US" b="1" dirty="0"/>
              <a:t>Strategy Development:</a:t>
            </a:r>
          </a:p>
          <a:p>
            <a:pPr>
              <a:lnSpc>
                <a:spcPct val="150000"/>
              </a:lnSpc>
            </a:pPr>
            <a:endParaRPr lang="en-US" dirty="0"/>
          </a:p>
          <a:p>
            <a:pPr marL="285750" indent="-285750">
              <a:lnSpc>
                <a:spcPct val="150000"/>
              </a:lnSpc>
              <a:buFont typeface="Arial" panose="020B0604020202020204" pitchFamily="34" charset="0"/>
              <a:buChar char="•"/>
            </a:pPr>
            <a:r>
              <a:rPr lang="en-US" b="1" dirty="0"/>
              <a:t>Establish Objectives: </a:t>
            </a:r>
            <a:r>
              <a:rPr lang="en-US" dirty="0"/>
              <a:t>Establish specific goals for the BCP, such as reducing downtime, guaranteeing worker safety, and safeguarding property.</a:t>
            </a:r>
          </a:p>
          <a:p>
            <a:pPr marL="285750" indent="-285750">
              <a:lnSpc>
                <a:spcPct val="150000"/>
              </a:lnSpc>
              <a:buFont typeface="Arial" panose="020B0604020202020204" pitchFamily="34" charset="0"/>
              <a:buChar char="•"/>
            </a:pPr>
            <a:r>
              <a:rPr lang="en-US" b="1" dirty="0"/>
              <a:t>Resource Allocation: </a:t>
            </a:r>
            <a:r>
              <a:rPr lang="en-US" dirty="0"/>
              <a:t>Determine and distribute the material, human, and financial resources required to carry out the BCP.</a:t>
            </a:r>
          </a:p>
          <a:p>
            <a:pPr marL="285750" indent="-285750">
              <a:lnSpc>
                <a:spcPct val="150000"/>
              </a:lnSpc>
              <a:buFont typeface="Arial" panose="020B0604020202020204" pitchFamily="34" charset="0"/>
              <a:buChar char="•"/>
            </a:pPr>
            <a:r>
              <a:rPr lang="en-US" b="1" dirty="0"/>
              <a:t>Policy Creation: </a:t>
            </a:r>
            <a:r>
              <a:rPr lang="en-US" dirty="0"/>
              <a:t>Create policies that specify who is responsible for what during an incident and how things should be done.</a:t>
            </a:r>
          </a:p>
        </p:txBody>
      </p:sp>
      <p:cxnSp>
        <p:nvCxnSpPr>
          <p:cNvPr id="8" name="Straight Connector 7">
            <a:extLst>
              <a:ext uri="{FF2B5EF4-FFF2-40B4-BE49-F238E27FC236}">
                <a16:creationId xmlns:a16="http://schemas.microsoft.com/office/drawing/2014/main" id="{CCA31B7C-2902-7520-AA83-51598D7E3AA0}"/>
              </a:ext>
            </a:extLst>
          </p:cNvPr>
          <p:cNvCxnSpPr/>
          <p:nvPr/>
        </p:nvCxnSpPr>
        <p:spPr>
          <a:xfrm>
            <a:off x="6388819" y="1094509"/>
            <a:ext cx="0" cy="541712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C3615A12-9E19-8DFD-CB23-25F16F28F40A}"/>
              </a:ext>
            </a:extLst>
          </p:cNvPr>
          <p:cNvCxnSpPr/>
          <p:nvPr/>
        </p:nvCxnSpPr>
        <p:spPr>
          <a:xfrm>
            <a:off x="1690255" y="1648691"/>
            <a:ext cx="946265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60411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7135091"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Q1: What is the primary purpose of a backup strategy?</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903806"/>
            <a:ext cx="86452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Q2: Can you explain the difference between full backup and incremental backup?</a:t>
            </a: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749395"/>
            <a:ext cx="8285018" cy="923330"/>
          </a:xfrm>
          <a:prstGeom prst="rect">
            <a:avLst/>
          </a:prstGeom>
          <a:noFill/>
        </p:spPr>
        <p:txBody>
          <a:bodyPr wrap="square">
            <a:spAutoFit/>
          </a:bodyPr>
          <a:lstStyle/>
          <a:p>
            <a:r>
              <a:rPr lang="en-US" dirty="0"/>
              <a:t>A1: The primary purpose of a backup strategy is to ensure that critical data can be restored in the event of data loss, corruption, or disaster, thereby minimizing downtime and data loss.</a:t>
            </a:r>
          </a:p>
        </p:txBody>
      </p:sp>
      <p:sp>
        <p:nvSpPr>
          <p:cNvPr id="12" name="TextBox 11">
            <a:extLst>
              <a:ext uri="{FF2B5EF4-FFF2-40B4-BE49-F238E27FC236}">
                <a16:creationId xmlns:a16="http://schemas.microsoft.com/office/drawing/2014/main" id="{14A87F50-B212-1E23-E304-C85D9E6ADE87}"/>
              </a:ext>
            </a:extLst>
          </p:cNvPr>
          <p:cNvSpPr txBox="1"/>
          <p:nvPr/>
        </p:nvSpPr>
        <p:spPr>
          <a:xfrm>
            <a:off x="2355273" y="3555132"/>
            <a:ext cx="8285018" cy="1754326"/>
          </a:xfrm>
          <a:prstGeom prst="rect">
            <a:avLst/>
          </a:prstGeom>
          <a:noFill/>
        </p:spPr>
        <p:txBody>
          <a:bodyPr wrap="square">
            <a:spAutoFit/>
          </a:bodyPr>
          <a:lstStyle/>
          <a:p>
            <a:r>
              <a:rPr lang="en-US" dirty="0"/>
              <a:t>A2:</a:t>
            </a:r>
          </a:p>
          <a:p>
            <a:pPr marL="285750" indent="-285750">
              <a:buFont typeface="Arial" panose="020B0604020202020204" pitchFamily="34" charset="0"/>
              <a:buChar char="•"/>
            </a:pPr>
            <a:r>
              <a:rPr lang="en-US" dirty="0"/>
              <a:t>Full Backup: Copies all data to a backup location, providing a complete snapshot at a point in time.</a:t>
            </a:r>
          </a:p>
          <a:p>
            <a:pPr marL="285750" indent="-285750">
              <a:buFont typeface="Arial" panose="020B0604020202020204" pitchFamily="34" charset="0"/>
              <a:buChar char="•"/>
            </a:pPr>
            <a:r>
              <a:rPr lang="en-US" dirty="0"/>
              <a:t>Incremental Backup: Backs up only the data that has changed since the last backup of any type. Requires the least space but can be slower to restore because multiple backups may need to be processed.</a:t>
            </a:r>
          </a:p>
        </p:txBody>
      </p:sp>
    </p:spTree>
    <p:extLst>
      <p:ext uri="{BB962C8B-B14F-4D97-AF65-F5344CB8AC3E}">
        <p14:creationId xmlns:p14="http://schemas.microsoft.com/office/powerpoint/2010/main" val="2961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8645236"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Q4: What is a Recovery Point Objective (RPO) and why is it important?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834531"/>
            <a:ext cx="864523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Q5: How does a Disaster Recovery Plan (DRP) differ from a Business Continuity Plan (BCP)?</a:t>
            </a: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47599"/>
            <a:ext cx="9144000" cy="923330"/>
          </a:xfrm>
          <a:prstGeom prst="rect">
            <a:avLst/>
          </a:prstGeom>
          <a:noFill/>
        </p:spPr>
        <p:txBody>
          <a:bodyPr wrap="square">
            <a:spAutoFit/>
          </a:bodyPr>
          <a:lstStyle/>
          <a:p>
            <a:r>
              <a:rPr lang="en-US" dirty="0"/>
              <a:t>A4: RPO is the maximum acceptable amount of data loss measured in time. It defines how frequently backups should be made to ensure data can be restored to an acceptable state in case of a disaster.</a:t>
            </a:r>
          </a:p>
        </p:txBody>
      </p:sp>
      <p:sp>
        <p:nvSpPr>
          <p:cNvPr id="12" name="TextBox 11">
            <a:extLst>
              <a:ext uri="{FF2B5EF4-FFF2-40B4-BE49-F238E27FC236}">
                <a16:creationId xmlns:a16="http://schemas.microsoft.com/office/drawing/2014/main" id="{14A87F50-B212-1E23-E304-C85D9E6ADE87}"/>
              </a:ext>
            </a:extLst>
          </p:cNvPr>
          <p:cNvSpPr txBox="1"/>
          <p:nvPr/>
        </p:nvSpPr>
        <p:spPr>
          <a:xfrm>
            <a:off x="2348347" y="3660435"/>
            <a:ext cx="9143999" cy="923330"/>
          </a:xfrm>
          <a:prstGeom prst="rect">
            <a:avLst/>
          </a:prstGeom>
          <a:noFill/>
        </p:spPr>
        <p:txBody>
          <a:bodyPr wrap="square">
            <a:spAutoFit/>
          </a:bodyPr>
          <a:lstStyle/>
          <a:p>
            <a:r>
              <a:rPr lang="en-US" dirty="0"/>
              <a:t>A5: A DRP focuses specifically on the restoration of IT systems and data after a disaster, while a BCP encompasses a broader strategy to ensure that all critical business functions can continue during and after a disaster.</a:t>
            </a:r>
          </a:p>
        </p:txBody>
      </p:sp>
    </p:spTree>
    <p:extLst>
      <p:ext uri="{BB962C8B-B14F-4D97-AF65-F5344CB8AC3E}">
        <p14:creationId xmlns:p14="http://schemas.microsoft.com/office/powerpoint/2010/main" val="42115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433" y="200088"/>
            <a:ext cx="1932471" cy="443378"/>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3845481203"/>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0" algn="ctr"/>
            <a:r>
              <a:rPr lang="en-US" sz="3600" b="1" dirty="0">
                <a:latin typeface="Times New Roman" panose="02020603050405020304" pitchFamily="18" charset="0"/>
                <a:cs typeface="Times New Roman" panose="02020603050405020304" pitchFamily="18" charset="0"/>
              </a:rPr>
              <a:t>9.4 IT Architecture</a:t>
            </a:r>
          </a:p>
        </p:txBody>
      </p:sp>
      <p:pic>
        <p:nvPicPr>
          <p:cNvPr id="2" name="Content Placeholder 4" descr="Text&#10;&#10;Description automatically generated">
            <a:extLst>
              <a:ext uri="{FF2B5EF4-FFF2-40B4-BE49-F238E27FC236}">
                <a16:creationId xmlns:a16="http://schemas.microsoft.com/office/drawing/2014/main" id="{1FFDECAA-EB50-F476-6FB0-661100CE3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1712059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496291"/>
            <a:ext cx="10018712" cy="3366563"/>
          </a:xfrm>
          <a:prstGeom prst="rect">
            <a:avLst/>
          </a:prstGeom>
          <a:noFill/>
        </p:spPr>
        <p:txBody>
          <a:bodyPr wrap="square">
            <a:spAutoFit/>
          </a:bodyPr>
          <a:lstStyle/>
          <a:p>
            <a:pPr>
              <a:lnSpc>
                <a:spcPct val="150000"/>
              </a:lnSpc>
            </a:pPr>
            <a:r>
              <a:rPr lang="en-US" dirty="0"/>
              <a:t>IT architecture plays a crucial role in supporting Disaster Recovery (DR) and Business Continuity (BC) efforts within organizations. Here's how:</a:t>
            </a:r>
          </a:p>
          <a:p>
            <a:pPr>
              <a:lnSpc>
                <a:spcPct val="150000"/>
              </a:lnSpc>
            </a:pPr>
            <a:endParaRPr lang="en-US" dirty="0"/>
          </a:p>
          <a:p>
            <a:pPr marL="285750" indent="-285750">
              <a:lnSpc>
                <a:spcPct val="150000"/>
              </a:lnSpc>
              <a:buFont typeface="Arial" panose="020B0604020202020204" pitchFamily="34" charset="0"/>
              <a:buChar char="•"/>
            </a:pPr>
            <a:r>
              <a:rPr lang="en-US" dirty="0"/>
              <a:t>Infrastructure Design: Creating an organization's IT systems' infrastructure is a part of IT architecture. Networks, servers, storage, and additional parts are included in this. Redundancy and failover procedures are frequently incorporated into infrastructure designs with DR and BC in mind. Deploying redundant servers across geographically dispersed data centers, for instance, guarantees that activities may continue from another site in the event of a calamity at one place.</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Role of IT architecture in supporting DR and BC.</a:t>
            </a:r>
          </a:p>
        </p:txBody>
      </p:sp>
    </p:spTree>
    <p:extLst>
      <p:ext uri="{BB962C8B-B14F-4D97-AF65-F5344CB8AC3E}">
        <p14:creationId xmlns:p14="http://schemas.microsoft.com/office/powerpoint/2010/main" val="313344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260948"/>
            <a:ext cx="10018712"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Data Replication and Backup: Within an organization, data storage, replication, and backup procedures are governed by IT architecture. To guarantee data availability and integrity both during and after a disaster, strong DR and BC plans depend on efficient data replication and backup systems. This could entail using RAID (Redundant Array of Independent Disks) configurations, creating frequent backups, or utilizing technologies like synchronous and asynchronous replication.</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Application Architecture: An organization's internal applications' layout, design, and structure are all included in IT architecture. Features like load balancing, auto-scaling, and microservices architecture can be used to build applications that are resilient to failures. These architectural principles make guarantee that even in the event of a component failure, applications can continue to function and tolerate disturbances.</a:t>
            </a:r>
          </a:p>
        </p:txBody>
      </p:sp>
    </p:spTree>
    <p:extLst>
      <p:ext uri="{BB962C8B-B14F-4D97-AF65-F5344CB8AC3E}">
        <p14:creationId xmlns:p14="http://schemas.microsoft.com/office/powerpoint/2010/main" val="2518582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260948"/>
            <a:ext cx="10018712" cy="4197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Network Architecture: Creating an organization's network infrastructure is a part of IT architecture. Redundant networking elements, including switches, routers, and internet connections, can be put into place to guarantee constant connectivity in the event of an emergency. Furthermore, in a BC situation, technologies such as software-defined networking (SDN) and virtual private networks (VPNs) might enable employees' remote access and connectivity.</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Testing and Simulation: By offering a framework for testing and simulating catastrophe scenarios, IT architecture aids in DR and BC initiatives. Organizations can find gaps in their IT processes and systems by regularly testing them; this lets them adjust their DR and BC plans. IT architecture, which offers the required tools and infrastructure for simulation, is essential to making these testing possible.</a:t>
            </a:r>
          </a:p>
        </p:txBody>
      </p:sp>
    </p:spTree>
    <p:extLst>
      <p:ext uri="{BB962C8B-B14F-4D97-AF65-F5344CB8AC3E}">
        <p14:creationId xmlns:p14="http://schemas.microsoft.com/office/powerpoint/2010/main" val="214267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122471"/>
            <a:ext cx="10018712" cy="4613058"/>
          </a:xfrm>
          <a:prstGeom prst="rect">
            <a:avLst/>
          </a:prstGeom>
          <a:noFill/>
        </p:spPr>
        <p:txBody>
          <a:bodyPr wrap="square">
            <a:spAutoFit/>
          </a:bodyPr>
          <a:lstStyle/>
          <a:p>
            <a:pPr>
              <a:lnSpc>
                <a:spcPct val="150000"/>
              </a:lnSpc>
            </a:pPr>
            <a:r>
              <a:rPr lang="en-US" dirty="0"/>
              <a:t>Using cloud-based solutions or architectures that enable dynamic resource allocation and de-allocation based on demand is crucial for scalability and flexibility. Auto-scaling features allow cloud services like AWS, Azure, or Google Cloud to dynamically modify resources to accommodate changing loads. Additionally, flexibility can be increased by utilizing orchestration tools like Kubernetes and containerization with technologies like Docker, which make it simpler to scale and deploy programs across various environments.</a:t>
            </a:r>
          </a:p>
          <a:p>
            <a:pPr>
              <a:lnSpc>
                <a:spcPct val="150000"/>
              </a:lnSpc>
            </a:pPr>
            <a:endParaRPr lang="en-US" dirty="0"/>
          </a:p>
          <a:p>
            <a:pPr>
              <a:lnSpc>
                <a:spcPct val="150000"/>
              </a:lnSpc>
            </a:pPr>
            <a:r>
              <a:rPr lang="en-US" dirty="0"/>
              <a:t>Any system design must prioritize security. To prevent intrusions, put in place safeguards including role-based access control (RBAC), encryption for data in transit and at rest, and frequent security audits and updates. Furthermore, network segmentation, intrusion detection systems (IDS), and multi-factor authentication (MFA) can be used to strengthen security measures.</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Architectural Considerations</a:t>
            </a:r>
          </a:p>
        </p:txBody>
      </p:sp>
    </p:spTree>
    <p:extLst>
      <p:ext uri="{BB962C8B-B14F-4D97-AF65-F5344CB8AC3E}">
        <p14:creationId xmlns:p14="http://schemas.microsoft.com/office/powerpoint/2010/main" val="2765859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122471"/>
            <a:ext cx="10018712" cy="4613058"/>
          </a:xfrm>
          <a:prstGeom prst="rect">
            <a:avLst/>
          </a:prstGeom>
          <a:noFill/>
        </p:spPr>
        <p:txBody>
          <a:bodyPr wrap="square">
            <a:spAutoFit/>
          </a:bodyPr>
          <a:lstStyle/>
          <a:p>
            <a:pPr>
              <a:lnSpc>
                <a:spcPct val="150000"/>
              </a:lnSpc>
            </a:pPr>
            <a:r>
              <a:rPr lang="en-US" dirty="0"/>
              <a:t>Using cloud-based solutions or architectures that enable dynamic resource allocation and de-allocation based on demand is crucial for scalability and flexibility. Auto-scaling features allow cloud services like AWS, Azure, or Google Cloud to dynamically modify resources to accommodate changing loads. Additionally, flexibility can be increased by utilizing orchestration tools like Kubernetes and containerization with technologies like Docker, which make it simpler to scale and deploy programs across various environments.</a:t>
            </a:r>
          </a:p>
          <a:p>
            <a:pPr>
              <a:lnSpc>
                <a:spcPct val="150000"/>
              </a:lnSpc>
            </a:pPr>
            <a:endParaRPr lang="en-US" dirty="0"/>
          </a:p>
          <a:p>
            <a:pPr>
              <a:lnSpc>
                <a:spcPct val="150000"/>
              </a:lnSpc>
            </a:pPr>
            <a:r>
              <a:rPr lang="en-US" dirty="0"/>
              <a:t>Any system design must prioritize security. To prevent intrusions, put in place safeguards including role-based access control (RBAC), encryption for data in transit and at rest, and frequent security audits and updates. Furthermore, network segmentation, intrusion detection systems (IDS), and multi-factor authentication (MFA) can be used to strengthen security measures.</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Architectural Considerations</a:t>
            </a:r>
          </a:p>
        </p:txBody>
      </p:sp>
    </p:spTree>
    <p:extLst>
      <p:ext uri="{BB962C8B-B14F-4D97-AF65-F5344CB8AC3E}">
        <p14:creationId xmlns:p14="http://schemas.microsoft.com/office/powerpoint/2010/main" val="268736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of Rectangle 1">
            <a:extLst>
              <a:ext uri="{FF2B5EF4-FFF2-40B4-BE49-F238E27FC236}">
                <a16:creationId xmlns:a16="http://schemas.microsoft.com/office/drawing/2014/main" id="{DCAACF0A-506D-70B2-6F16-CD16A27D86B0}"/>
              </a:ext>
            </a:extLst>
          </p:cNvPr>
          <p:cNvSpPr/>
          <p:nvPr/>
        </p:nvSpPr>
        <p:spPr>
          <a:xfrm>
            <a:off x="2196347" y="1347489"/>
            <a:ext cx="9392356" cy="4639733"/>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H"/>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1693" y="5217962"/>
            <a:ext cx="2550160" cy="585098"/>
          </a:xfrm>
          <a:prstGeom prst="rect">
            <a:avLst/>
          </a:prstGeom>
        </p:spPr>
      </p:pic>
      <p:sp>
        <p:nvSpPr>
          <p:cNvPr id="5" name="TextBox 4">
            <a:extLst>
              <a:ext uri="{FF2B5EF4-FFF2-40B4-BE49-F238E27FC236}">
                <a16:creationId xmlns:a16="http://schemas.microsoft.com/office/drawing/2014/main" id="{5AA50ABF-CD7D-457B-2FCA-B3B9E6A83891}"/>
              </a:ext>
            </a:extLst>
          </p:cNvPr>
          <p:cNvSpPr txBox="1"/>
          <p:nvPr/>
        </p:nvSpPr>
        <p:spPr>
          <a:xfrm>
            <a:off x="2196347" y="3429000"/>
            <a:ext cx="6098344" cy="1200329"/>
          </a:xfrm>
          <a:prstGeom prst="rect">
            <a:avLst/>
          </a:prstGeom>
          <a:noFill/>
        </p:spPr>
        <p:txBody>
          <a:bodyPr wrap="square">
            <a:spAutoFit/>
          </a:bodyPr>
          <a:lstStyle/>
          <a:p>
            <a:pPr marL="342900" indent="-342900">
              <a:buFont typeface="+mj-lt"/>
              <a:buAutoNum type="arabicPeriod"/>
            </a:pPr>
            <a:r>
              <a:rPr lang="en-US" dirty="0"/>
              <a:t>Backup Strategies and Disaster Recovery Planning</a:t>
            </a:r>
          </a:p>
          <a:p>
            <a:pPr marL="342900" indent="-342900">
              <a:buFont typeface="+mj-lt"/>
              <a:buAutoNum type="arabicPeriod"/>
            </a:pPr>
            <a:r>
              <a:rPr lang="en-US" dirty="0"/>
              <a:t>High Availability and Fault Tolerance</a:t>
            </a:r>
          </a:p>
          <a:p>
            <a:pPr marL="342900" indent="-342900">
              <a:buFont typeface="+mj-lt"/>
              <a:buAutoNum type="arabicPeriod"/>
            </a:pPr>
            <a:r>
              <a:rPr lang="en-US" dirty="0"/>
              <a:t>Business Continuity Planning and Testing</a:t>
            </a:r>
          </a:p>
          <a:p>
            <a:pPr marL="342900" indent="-342900">
              <a:buFont typeface="+mj-lt"/>
              <a:buAutoNum type="arabicPeriod"/>
            </a:pPr>
            <a:r>
              <a:rPr lang="en-US" dirty="0"/>
              <a:t>IT Architecture</a:t>
            </a:r>
          </a:p>
        </p:txBody>
      </p:sp>
      <p:sp>
        <p:nvSpPr>
          <p:cNvPr id="4" name="TextBox 3">
            <a:extLst>
              <a:ext uri="{FF2B5EF4-FFF2-40B4-BE49-F238E27FC236}">
                <a16:creationId xmlns:a16="http://schemas.microsoft.com/office/drawing/2014/main" id="{65395D16-CDE9-CCA6-DF15-85960C3D3CE1}"/>
              </a:ext>
            </a:extLst>
          </p:cNvPr>
          <p:cNvSpPr txBox="1"/>
          <p:nvPr/>
        </p:nvSpPr>
        <p:spPr>
          <a:xfrm>
            <a:off x="730396" y="1414571"/>
            <a:ext cx="6250755" cy="776576"/>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Group Discussion</a:t>
            </a:r>
          </a:p>
        </p:txBody>
      </p:sp>
    </p:spTree>
    <p:extLst>
      <p:ext uri="{BB962C8B-B14F-4D97-AF65-F5344CB8AC3E}">
        <p14:creationId xmlns:p14="http://schemas.microsoft.com/office/powerpoint/2010/main" val="9289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9.1 Backup strategies and disaster recovery planning</a:t>
            </a:r>
          </a:p>
        </p:txBody>
      </p:sp>
      <p:pic>
        <p:nvPicPr>
          <p:cNvPr id="3" name="Content Placeholder 4" descr="Text&#10;&#10;Description automatically generated">
            <a:extLst>
              <a:ext uri="{FF2B5EF4-FFF2-40B4-BE49-F238E27FC236}">
                <a16:creationId xmlns:a16="http://schemas.microsoft.com/office/drawing/2014/main" id="{C7483CAE-18D6-2168-55C9-5A535ABB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Definition of Disaster recovery plan (DRP)</a:t>
            </a:r>
          </a:p>
        </p:txBody>
      </p:sp>
      <p:sp>
        <p:nvSpPr>
          <p:cNvPr id="4" name="TextBox 3">
            <a:extLst>
              <a:ext uri="{FF2B5EF4-FFF2-40B4-BE49-F238E27FC236}">
                <a16:creationId xmlns:a16="http://schemas.microsoft.com/office/drawing/2014/main" id="{44CA1642-8BF8-CDAB-FD62-7129098FC054}"/>
              </a:ext>
            </a:extLst>
          </p:cNvPr>
          <p:cNvSpPr txBox="1"/>
          <p:nvPr/>
        </p:nvSpPr>
        <p:spPr>
          <a:xfrm>
            <a:off x="1665326" y="1537969"/>
            <a:ext cx="9837697" cy="3782061"/>
          </a:xfrm>
          <a:prstGeom prst="rect">
            <a:avLst/>
          </a:prstGeom>
          <a:noFill/>
        </p:spPr>
        <p:txBody>
          <a:bodyPr wrap="square" rtlCol="0">
            <a:spAutoFit/>
          </a:bodyPr>
          <a:lstStyle/>
          <a:p>
            <a:pPr>
              <a:lnSpc>
                <a:spcPct val="150000"/>
              </a:lnSpc>
            </a:pPr>
            <a:r>
              <a:rPr lang="en-US" dirty="0"/>
              <a:t>A disaster recovery plan: what is it? A recorded policy and/or process known as a disaster recovery plan (DRP), disaster recovery implementation plan (DRP), or IT disaster recovery plan is made to help an organization carry out recovery procedures in the event of a disaster to safeguard business IT infrastructure and, in general, to support recovery.</a:t>
            </a:r>
          </a:p>
          <a:p>
            <a:pPr>
              <a:lnSpc>
                <a:spcPct val="150000"/>
              </a:lnSpc>
            </a:pPr>
            <a:endParaRPr lang="en-US" dirty="0"/>
          </a:p>
          <a:p>
            <a:pPr>
              <a:lnSpc>
                <a:spcPct val="150000"/>
              </a:lnSpc>
            </a:pPr>
            <a:r>
              <a:rPr lang="en-US" dirty="0"/>
              <a:t>A disaster recovery plan's main goal is to provide a thorough explanation of the coordinated steps that need to be done in advance of, during, and following a natural or man-made disaster, enabling the entire team to carry them out. Both purposeful and unintentional man-made disasters—like the effects of terrorism or hacking—as well as equipment failures should be covered by a disaster recovery plan.</a:t>
            </a:r>
          </a:p>
        </p:txBody>
      </p:sp>
    </p:spTree>
    <p:extLst>
      <p:ext uri="{BB962C8B-B14F-4D97-AF65-F5344CB8AC3E}">
        <p14:creationId xmlns:p14="http://schemas.microsoft.com/office/powerpoint/2010/main" val="77055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What should a disaster recovery plan include?</a:t>
            </a:r>
          </a:p>
        </p:txBody>
      </p:sp>
      <p:pic>
        <p:nvPicPr>
          <p:cNvPr id="5" name="Picture 4" descr="A group of icons with text&#10;&#10;Description automatically generated">
            <a:extLst>
              <a:ext uri="{FF2B5EF4-FFF2-40B4-BE49-F238E27FC236}">
                <a16:creationId xmlns:a16="http://schemas.microsoft.com/office/drawing/2014/main" id="{C9D64F1B-15F6-2A18-6B98-EE32CB8F6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83" y="1328811"/>
            <a:ext cx="8453191" cy="5306209"/>
          </a:xfrm>
          <a:prstGeom prst="rect">
            <a:avLst/>
          </a:prstGeom>
        </p:spPr>
      </p:pic>
    </p:spTree>
    <p:extLst>
      <p:ext uri="{BB962C8B-B14F-4D97-AF65-F5344CB8AC3E}">
        <p14:creationId xmlns:p14="http://schemas.microsoft.com/office/powerpoint/2010/main" val="376115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What is Business Continuity (BC) ?</a:t>
            </a:r>
          </a:p>
        </p:txBody>
      </p:sp>
      <p:sp>
        <p:nvSpPr>
          <p:cNvPr id="4" name="TextBox 3">
            <a:extLst>
              <a:ext uri="{FF2B5EF4-FFF2-40B4-BE49-F238E27FC236}">
                <a16:creationId xmlns:a16="http://schemas.microsoft.com/office/drawing/2014/main" id="{355E3587-79CC-A8C3-3414-7CFD5B2D348F}"/>
              </a:ext>
            </a:extLst>
          </p:cNvPr>
          <p:cNvSpPr txBox="1"/>
          <p:nvPr/>
        </p:nvSpPr>
        <p:spPr>
          <a:xfrm>
            <a:off x="1884219" y="1791793"/>
            <a:ext cx="4835236" cy="3782061"/>
          </a:xfrm>
          <a:prstGeom prst="rect">
            <a:avLst/>
          </a:prstGeom>
          <a:noFill/>
        </p:spPr>
        <p:txBody>
          <a:bodyPr wrap="square">
            <a:spAutoFit/>
          </a:bodyPr>
          <a:lstStyle/>
          <a:p>
            <a:pPr>
              <a:lnSpc>
                <a:spcPct val="150000"/>
              </a:lnSpc>
            </a:pPr>
            <a:r>
              <a:rPr lang="en-US" dirty="0"/>
              <a:t>The term "business continuity" (BC) describes the policies, practices, and frameworks that a company has put in place to make sure that critical operations can carry on both during and after an emergency or unplanned disruption. BC's major objective is to reduce the effect of disruptions on company operations while maintaining the availability of vital services and functions for clients, staff, and other stakeholders.</a:t>
            </a:r>
          </a:p>
        </p:txBody>
      </p:sp>
      <p:pic>
        <p:nvPicPr>
          <p:cNvPr id="8" name="Picture 7" descr="A person working on a computer&#10;&#10;Description automatically generated">
            <a:extLst>
              <a:ext uri="{FF2B5EF4-FFF2-40B4-BE49-F238E27FC236}">
                <a16:creationId xmlns:a16="http://schemas.microsoft.com/office/drawing/2014/main" id="{23BED13C-F201-CB4F-A502-600DE6FAD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372" y="1648740"/>
            <a:ext cx="6502176" cy="3560519"/>
          </a:xfrm>
          <a:prstGeom prst="rect">
            <a:avLst/>
          </a:prstGeom>
        </p:spPr>
      </p:pic>
    </p:spTree>
    <p:extLst>
      <p:ext uri="{BB962C8B-B14F-4D97-AF65-F5344CB8AC3E}">
        <p14:creationId xmlns:p14="http://schemas.microsoft.com/office/powerpoint/2010/main" val="136873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Components of Business Continuity</a:t>
            </a:r>
          </a:p>
        </p:txBody>
      </p:sp>
      <p:graphicFrame>
        <p:nvGraphicFramePr>
          <p:cNvPr id="4" name="Diagram 3">
            <a:extLst>
              <a:ext uri="{FF2B5EF4-FFF2-40B4-BE49-F238E27FC236}">
                <a16:creationId xmlns:a16="http://schemas.microsoft.com/office/drawing/2014/main" id="{7BAEDAFC-BF38-8626-A061-C674A31CC349}"/>
              </a:ext>
            </a:extLst>
          </p:cNvPr>
          <p:cNvGraphicFramePr/>
          <p:nvPr>
            <p:extLst>
              <p:ext uri="{D42A27DB-BD31-4B8C-83A1-F6EECF244321}">
                <p14:modId xmlns:p14="http://schemas.microsoft.com/office/powerpoint/2010/main" val="3899591786"/>
              </p:ext>
            </p:extLst>
          </p:nvPr>
        </p:nvGraphicFramePr>
        <p:xfrm>
          <a:off x="3214757" y="1409943"/>
          <a:ext cx="6557818" cy="4877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66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Backup Strategies</a:t>
            </a:r>
          </a:p>
        </p:txBody>
      </p:sp>
      <p:sp>
        <p:nvSpPr>
          <p:cNvPr id="5" name="TextBox 4">
            <a:extLst>
              <a:ext uri="{FF2B5EF4-FFF2-40B4-BE49-F238E27FC236}">
                <a16:creationId xmlns:a16="http://schemas.microsoft.com/office/drawing/2014/main" id="{48BA8975-759B-9A3C-A5B8-95317DE52A6A}"/>
              </a:ext>
            </a:extLst>
          </p:cNvPr>
          <p:cNvSpPr txBox="1"/>
          <p:nvPr/>
        </p:nvSpPr>
        <p:spPr>
          <a:xfrm>
            <a:off x="1828800" y="1166842"/>
            <a:ext cx="9674223" cy="4197559"/>
          </a:xfrm>
          <a:prstGeom prst="rect">
            <a:avLst/>
          </a:prstGeom>
          <a:noFill/>
        </p:spPr>
        <p:txBody>
          <a:bodyPr wrap="square">
            <a:spAutoFit/>
          </a:bodyPr>
          <a:lstStyle/>
          <a:p>
            <a:pPr>
              <a:lnSpc>
                <a:spcPct val="150000"/>
              </a:lnSpc>
            </a:pPr>
            <a:r>
              <a:rPr lang="en-US" b="1" dirty="0"/>
              <a:t>Complete Backup</a:t>
            </a:r>
          </a:p>
          <a:p>
            <a:pPr>
              <a:lnSpc>
                <a:spcPct val="150000"/>
              </a:lnSpc>
            </a:pPr>
            <a:r>
              <a:rPr lang="en-US" dirty="0"/>
              <a:t>Copying every piece of data from the source to the backup location is called a full backup. This kind of backup is simple to use and gives you a full duplicate of all the data at a certain moment in time.</a:t>
            </a:r>
          </a:p>
          <a:p>
            <a:pPr>
              <a:lnSpc>
                <a:spcPct val="150000"/>
              </a:lnSpc>
            </a:pPr>
            <a:endParaRPr lang="en-US" dirty="0"/>
          </a:p>
          <a:p>
            <a:pPr>
              <a:lnSpc>
                <a:spcPct val="150000"/>
              </a:lnSpc>
            </a:pPr>
            <a:r>
              <a:rPr lang="en-US" dirty="0"/>
              <a:t>Pros:</a:t>
            </a:r>
          </a:p>
          <a:p>
            <a:pPr marL="285750" indent="-285750">
              <a:lnSpc>
                <a:spcPct val="150000"/>
              </a:lnSpc>
              <a:buFont typeface="Arial" panose="020B0604020202020204" pitchFamily="34" charset="0"/>
              <a:buChar char="•"/>
            </a:pPr>
            <a:r>
              <a:rPr lang="en-US" dirty="0"/>
              <a:t>simplifies restore procedures because a single backup set contains all the data.</a:t>
            </a:r>
          </a:p>
          <a:p>
            <a:pPr marL="285750" indent="-285750">
              <a:lnSpc>
                <a:spcPct val="150000"/>
              </a:lnSpc>
              <a:buFont typeface="Arial" panose="020B0604020202020204" pitchFamily="34" charset="0"/>
              <a:buChar char="•"/>
            </a:pPr>
            <a:r>
              <a:rPr lang="en-US" dirty="0"/>
              <a:t>easiest to maintain because every backup is self-contained.</a:t>
            </a:r>
          </a:p>
          <a:p>
            <a:pPr>
              <a:lnSpc>
                <a:spcPct val="150000"/>
              </a:lnSpc>
            </a:pPr>
            <a:r>
              <a:rPr lang="en-US" dirty="0"/>
              <a:t>Cons:</a:t>
            </a:r>
          </a:p>
          <a:p>
            <a:pPr marL="285750" indent="-285750">
              <a:lnSpc>
                <a:spcPct val="150000"/>
              </a:lnSpc>
              <a:buFont typeface="Arial" panose="020B0604020202020204" pitchFamily="34" charset="0"/>
              <a:buChar char="•"/>
            </a:pPr>
            <a:r>
              <a:rPr lang="en-US" dirty="0"/>
              <a:t>laborious to complete, particularly with big datasets.</a:t>
            </a:r>
          </a:p>
          <a:p>
            <a:pPr marL="285750" indent="-285750">
              <a:lnSpc>
                <a:spcPct val="150000"/>
              </a:lnSpc>
              <a:buFont typeface="Arial" panose="020B0604020202020204" pitchFamily="34" charset="0"/>
              <a:buChar char="•"/>
            </a:pPr>
            <a:r>
              <a:rPr lang="en-US" dirty="0"/>
              <a:t>needs a large amount of storage space.</a:t>
            </a:r>
          </a:p>
        </p:txBody>
      </p:sp>
    </p:spTree>
    <p:extLst>
      <p:ext uri="{BB962C8B-B14F-4D97-AF65-F5344CB8AC3E}">
        <p14:creationId xmlns:p14="http://schemas.microsoft.com/office/powerpoint/2010/main" val="4077109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2998</TotalTime>
  <Words>2945</Words>
  <Application>Microsoft Macintosh PowerPoint</Application>
  <PresentationFormat>Widescreen</PresentationFormat>
  <Paragraphs>205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Times New Roman</vt:lpstr>
      <vt:lpstr>Wingdings</vt:lpstr>
      <vt:lpstr>Parallax</vt:lpstr>
      <vt:lpstr>PowerPoint Presentation</vt:lpstr>
      <vt:lpstr>PowerPoint Presentation</vt:lpstr>
      <vt:lpstr>Learning Objectives</vt:lpstr>
      <vt:lpstr>PowerPoint Presentation</vt:lpstr>
      <vt:lpstr>Definition of Disaster recovery plan (DRP)</vt:lpstr>
      <vt:lpstr>What should a disaster recovery plan include?</vt:lpstr>
      <vt:lpstr>What is Business Continuity (BC)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67</cp:revision>
  <dcterms:created xsi:type="dcterms:W3CDTF">2022-09-30T09:18:16Z</dcterms:created>
  <dcterms:modified xsi:type="dcterms:W3CDTF">2024-05-23T06:01:26Z</dcterms:modified>
</cp:coreProperties>
</file>