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81" r:id="rId2"/>
    <p:sldId id="279" r:id="rId3"/>
    <p:sldId id="277" r:id="rId4"/>
    <p:sldId id="256" r:id="rId5"/>
    <p:sldId id="257" r:id="rId6"/>
    <p:sldId id="258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94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2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15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15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0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6136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0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61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63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117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875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5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30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01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0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2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03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15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4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65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49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48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11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21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7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49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24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09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7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29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6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711C631-1304-4768-90C4-68684121F499}" type="datetimeFigureOut">
              <a:rPr lang="en-AU" smtClean="0"/>
              <a:t>17/01/2023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46329EF-D679-4F9D-93BF-1B4ADE32F5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8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3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5" r:id="rId26"/>
    <p:sldLayoutId id="2147483799" r:id="rId27"/>
    <p:sldLayoutId id="2147483800" r:id="rId28"/>
    <p:sldLayoutId id="2147483801" r:id="rId29"/>
    <p:sldLayoutId id="2147483802" r:id="rId30"/>
    <p:sldLayoutId id="2147483803" r:id="rId31"/>
    <p:sldLayoutId id="2147483804" r:id="rId32"/>
    <p:sldLayoutId id="2147483806" r:id="rId3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ime-series-seasonality-with-python/#:~:text=A%20simple%20way%20to%20correct,the%20value%20from%20last%20week" TargetMode="External"/><Relationship Id="rId2" Type="http://schemas.openxmlformats.org/officeDocument/2006/relationships/hyperlink" Target="https://www.crimestatistics.vic.gov.au/crime-statistics/latest-victorian-crime-data/download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rzcolumn.com/tutorials/data-science/how-to-remove-trend-and-seasonality-from-time-series-data-using-python-pand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10E0-3590-097F-D4B2-989060D7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COVID-19 on Crime Trends in Victoria</a:t>
            </a:r>
            <a:endParaRPr lang="en-AU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5937-2AB9-C7C9-4C36-032F41CE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vital tool for exploring and understanding crime data at scale.</a:t>
            </a:r>
          </a:p>
          <a:p>
            <a:pPr marL="0" indent="0" algn="l">
              <a:buNone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crime data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presented here are for the public to interpret, as well as relevant criminal justice bodies - In an effort to prevent misinformation and public fear of crime.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1600" b="1" dirty="0"/>
              <a:t>         </a:t>
            </a:r>
          </a:p>
          <a:p>
            <a:pPr marL="0" indent="0" algn="ctr">
              <a:buNone/>
            </a:pPr>
            <a:endParaRPr lang="en-AU" sz="1600" b="1" dirty="0"/>
          </a:p>
          <a:p>
            <a:pPr marL="0" indent="0" algn="ctr">
              <a:buNone/>
            </a:pPr>
            <a:r>
              <a:rPr lang="en-AU" sz="1600" b="1" dirty="0"/>
              <a:t>                                                                                                                                                 Presented by:  Ang,  </a:t>
            </a:r>
            <a:r>
              <a:rPr lang="en-AU" sz="1600" b="1" dirty="0" err="1"/>
              <a:t>Thelge</a:t>
            </a:r>
            <a:r>
              <a:rPr lang="en-AU" sz="1600" b="1" dirty="0"/>
              <a:t>,  Neha,  </a:t>
            </a:r>
            <a:r>
              <a:rPr lang="en-AU" sz="1600" b="1" dirty="0" err="1"/>
              <a:t>Lockie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193285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BEB3BD6-000B-1634-15BD-74E0E2BC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220" y="262647"/>
            <a:ext cx="6009559" cy="72136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two populations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4C0F8-3BB3-0819-2F7D-93121C776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19" y="1231314"/>
            <a:ext cx="5645698" cy="31364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9285C9-B7C8-685D-4077-47659F7B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84" y="3095624"/>
            <a:ext cx="5645699" cy="31364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550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DA908CA-62E6-4C93-6C96-708D00BC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200"/>
              <a:t>Applying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CDDB1-7CA7-58D4-4324-3CF3C473BE9E}"/>
              </a:ext>
            </a:extLst>
          </p:cNvPr>
          <p:cNvSpPr txBox="1"/>
          <p:nvPr/>
        </p:nvSpPr>
        <p:spPr>
          <a:xfrm>
            <a:off x="803244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model fit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Detrend by subtracting the fit model from the originals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6BAC5400-D0B5-4D66-3038-C324CF3C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2047449"/>
            <a:ext cx="6227064" cy="27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5F4E8DA-28DD-146C-405F-931002EB6B8D}"/>
              </a:ext>
            </a:extLst>
          </p:cNvPr>
          <p:cNvSpPr txBox="1">
            <a:spLocks/>
          </p:cNvSpPr>
          <p:nvPr/>
        </p:nvSpPr>
        <p:spPr>
          <a:xfrm>
            <a:off x="800072" y="436669"/>
            <a:ext cx="3066937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cap="all" spc="200" dirty="0">
                <a:solidFill>
                  <a:srgbClr val="262626"/>
                </a:solidFill>
              </a:rPr>
              <a:t>Augmented Dickey Fuller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CC74F-8460-1E4D-D0A4-8F871B0256D1}"/>
              </a:ext>
            </a:extLst>
          </p:cNvPr>
          <p:cNvSpPr txBox="1"/>
          <p:nvPr/>
        </p:nvSpPr>
        <p:spPr>
          <a:xfrm>
            <a:off x="800072" y="1723043"/>
            <a:ext cx="3066937" cy="41782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separate ADF tests were done for each time series, pre COVID-19 and post COVID-19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null hypothesis: Time series is not stationary 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alternate hypothesis: Time series is stationary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 Value &gt; 0.05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to reject null hypothesis, confirming a stochastic trend in both time series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9E274-3AAC-3DE5-E746-24D6E9E8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3035995"/>
            <a:ext cx="6227064" cy="7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6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B9011E6-E2F8-9D4C-B06B-85313600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86" y="831200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First differencing </a:t>
            </a:r>
            <a:r>
              <a:rPr lang="en-US" sz="2000" dirty="0" err="1"/>
              <a:t>mETHOD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2F216-F84B-6658-6023-A1D25517B626}"/>
              </a:ext>
            </a:extLst>
          </p:cNvPr>
          <p:cNvSpPr txBox="1"/>
          <p:nvPr/>
        </p:nvSpPr>
        <p:spPr>
          <a:xfrm>
            <a:off x="800072" y="2402732"/>
            <a:ext cx="3066937" cy="3498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column – Shift values down by one row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shifted value from the detrend value (first value is NA in the new series)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transformed time series – Detrended and first differencing method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Graphical user interface, application">
            <a:extLst>
              <a:ext uri="{FF2B5EF4-FFF2-40B4-BE49-F238E27FC236}">
                <a16:creationId xmlns:a16="http://schemas.microsoft.com/office/drawing/2014/main" id="{CC96262D-7832-0447-5BC5-B23C77EAE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2047449"/>
            <a:ext cx="6227064" cy="27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3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57942A-0008-4B74-A78C-3FF617D2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28" y="2948898"/>
            <a:ext cx="8206756" cy="960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E94B28-F7A3-F112-E9C3-7AE935EF6131}"/>
              </a:ext>
            </a:extLst>
          </p:cNvPr>
          <p:cNvSpPr txBox="1"/>
          <p:nvPr/>
        </p:nvSpPr>
        <p:spPr>
          <a:xfrm>
            <a:off x="254757" y="1190814"/>
            <a:ext cx="323397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latin typeface="Times New Roman" panose="02020603050405020304" pitchFamily="18" charset="0"/>
                <a:cs typeface="Times New Roman" panose="02020603050405020304" pitchFamily="18" charset="0"/>
              </a:rPr>
              <a:t>Two separate ADF tests were done for each time series, pre COVID-19 and post COVID-19</a:t>
            </a:r>
          </a:p>
          <a:p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null hypothesis: Time series is not stationary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alternate hypothesis: Time series is stationary</a:t>
            </a:r>
          </a:p>
          <a:p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latin typeface="Times New Roman" panose="02020603050405020304" pitchFamily="18" charset="0"/>
                <a:cs typeface="Times New Roman" panose="02020603050405020304" pitchFamily="18" charset="0"/>
              </a:rPr>
              <a:t>P- Value &lt; 0.05, ADF is less than all critical values</a:t>
            </a:r>
          </a:p>
          <a:p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There is evidence to reject the null hypothesis and consider linear regression fit and differenced time-series for both groups pre COVID-19 and post COVID-19 are stationary</a:t>
            </a:r>
          </a:p>
          <a:p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F791F82-6342-6EFF-DCCA-CA6D103C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93" y="275208"/>
            <a:ext cx="6079413" cy="850842"/>
          </a:xfrm>
        </p:spPr>
        <p:txBody>
          <a:bodyPr>
            <a:normAutofit fontScale="90000"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Applying Augmented dickey fuller test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306913B-8C7B-E410-DB3A-422A0CEE36A8}"/>
              </a:ext>
            </a:extLst>
          </p:cNvPr>
          <p:cNvSpPr txBox="1">
            <a:spLocks/>
          </p:cNvSpPr>
          <p:nvPr/>
        </p:nvSpPr>
        <p:spPr>
          <a:xfrm>
            <a:off x="804672" y="964692"/>
            <a:ext cx="5894832" cy="118872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cap="all" spc="200" dirty="0">
                <a:solidFill>
                  <a:srgbClr val="262626"/>
                </a:solidFill>
              </a:rPr>
              <a:t>Normality Assumption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B0A0D-913D-AAF9-1CFB-475F7AF3385B}"/>
              </a:ext>
            </a:extLst>
          </p:cNvPr>
          <p:cNvSpPr txBox="1"/>
          <p:nvPr/>
        </p:nvSpPr>
        <p:spPr>
          <a:xfrm>
            <a:off x="803243" y="2638044"/>
            <a:ext cx="5963317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COVID-19 is normally distributed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COVID-19 is skewed</a:t>
            </a: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that the pre COVID-19 is close to the normal distribution shape, we can assume both transformed datasets are normally distributed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0687220-B7EB-C458-BB00-67CD46E27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4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1B5C093D-BF2A-E932-5C34-7723338E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052" y="222401"/>
            <a:ext cx="6223895" cy="9489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Two-sided independent t-test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751C4BF7-2617-E7C6-CEDC-6EC3B8215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19" y="1171389"/>
            <a:ext cx="7013439" cy="311708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8840FF-B4EB-66B3-E441-3600819E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74" y="4214335"/>
            <a:ext cx="7737536" cy="948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8804E-CCBE-7906-066C-77E0AFA196B2}"/>
              </a:ext>
            </a:extLst>
          </p:cNvPr>
          <p:cNvSpPr txBox="1"/>
          <p:nvPr/>
        </p:nvSpPr>
        <p:spPr>
          <a:xfrm>
            <a:off x="281390" y="1041430"/>
            <a:ext cx="323397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T-test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are that the data is normally distributed and independent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hypotheses for the tests: Mean of the two populations are the same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alternate hypothesis: Mean of post COVID-19 period is significantly different from the mean of pre COVID-19 period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0.05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to reject null hypothesis that the mean of the two populations are the same.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76FAC9-84E1-86B2-A63E-B173B15D653F}"/>
              </a:ext>
            </a:extLst>
          </p:cNvPr>
          <p:cNvSpPr txBox="1">
            <a:spLocks/>
          </p:cNvSpPr>
          <p:nvPr/>
        </p:nvSpPr>
        <p:spPr>
          <a:xfrm>
            <a:off x="4173074" y="5425364"/>
            <a:ext cx="7336330" cy="88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1600" b="1" i="1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independent t-test we performed we can conclude that there is no statistically significant difference between the number of family incidents in Pre covid and post covid periods in Victoria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82689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A319-433C-A432-FA11-9531732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5935"/>
            <a:ext cx="7729728" cy="1188720"/>
          </a:xfrm>
        </p:spPr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EBCD-2D7D-89BA-1A40-076AF560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7515"/>
            <a:ext cx="11247120" cy="478536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Crime Statistics Agency 2022, Data Tables Family Incidents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Visualisation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Year Ending September 2022, accessed 7 January 2022,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https://www.crimestatistics.vic.gov.au/crime-statistics/latest-victorian-crime-data/download-data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Crime Statistics Agency 2022, Data Tables Criminal Incidents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Visualisation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Year Ending September 2022, accessed 9 January 2022,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https://www.crimestatistics.vic.gov.au/crime-statistics/latest-victorian-crime-data/download-data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Crime Statistics Agency 2022, Data Tables Victim Reports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Visualisation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Year Ending September 2022, accessed 9 January 2022,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https://www.crimestatistics.vic.gov.au/crime-statistics/latest-victorian-crime-data/download-data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Jason Brownlee. (2020, August 15). How to Identify and Remove Seasonality from Time Series Data with Python [Blog post]. Retrieved from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https://machinelearningmastery.com/time-series-seasonality-with-python/#:~:text=A%20simple%20way%20to%20correct,the%20value%20from%20last%20week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Sunny Solanki. (2022, August 27). How to Remove Trend &amp; Seasonality from Time-Series Data [Python]? [Blog post]. Retrieved from </a:t>
            </a: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https://coderzcolumn.com/tutorials/data-science/how-to-remove-trend-and-seasonality-from-time-series-data-using-python-pandas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801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40" y="126365"/>
            <a:ext cx="10022840" cy="11110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Victims Between 2018 to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502F7-474C-A10C-30D7-EC104D30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895" y="2023866"/>
            <a:ext cx="5289391" cy="2810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F5D311-9DD7-B704-85DA-F82D305765C2}"/>
              </a:ext>
            </a:extLst>
          </p:cNvPr>
          <p:cNvSpPr txBox="1"/>
          <p:nvPr/>
        </p:nvSpPr>
        <p:spPr>
          <a:xfrm>
            <a:off x="723161" y="1625368"/>
            <a:ext cx="374723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horizontal bar graph demonstrates: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offence </a:t>
            </a:r>
            <a:r>
              <a:rPr lang="en-A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AU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ubdivisions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theft had highest number of reports the last 4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 was growing number of reported victims from 2018 to 2019 for most of Offence Subdivision, but Burglary/Break and Enter were decreasing.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 was decreasing number of reported victims from 2019 to 2021 for most of Offence Subdivision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 was no clear relationship between COVID time and total victims reported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62" y="7687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Total Victims of 2018 to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0A0B1-842B-5F0E-05E3-6FA3B42C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529" y="1759298"/>
            <a:ext cx="6195986" cy="4325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85938B-9584-D700-6818-D3DC09B40DE5}"/>
              </a:ext>
            </a:extLst>
          </p:cNvPr>
          <p:cNvSpPr txBox="1"/>
          <p:nvPr/>
        </p:nvSpPr>
        <p:spPr>
          <a:xfrm>
            <a:off x="689442" y="1759298"/>
            <a:ext cx="32780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from the pie chart: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had the highest number of contribution in terms of total victims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victims number was deceasing from 2020 to 2021 as percentage number was decreasing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no clear relationship between COVID impact and total victims reported number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 total number of victim reports have not been influenced by COVID-19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8E1-FC51-8D3B-DE3E-6ACFF3D50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187" y="243191"/>
            <a:ext cx="7440904" cy="8665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and Deception Offence Trend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FDB7FF-4031-1870-962B-B65A5442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52" y="1648676"/>
            <a:ext cx="6353517" cy="4545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2F3E6-5597-9C8B-4904-2285E5EAC43C}"/>
              </a:ext>
            </a:extLst>
          </p:cNvPr>
          <p:cNvSpPr txBox="1"/>
          <p:nvPr/>
        </p:nvSpPr>
        <p:spPr>
          <a:xfrm>
            <a:off x="644831" y="1905505"/>
            <a:ext cx="314484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graph demonstrates: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restrictions on offences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decrease in offences during the pandemic period 2018 to 2020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in the number of offences after the ease of restrictions in 2022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Property and Deception offences have not been influenced by COVID-19</a:t>
            </a:r>
          </a:p>
        </p:txBody>
      </p:sp>
    </p:spTree>
    <p:extLst>
      <p:ext uri="{BB962C8B-B14F-4D97-AF65-F5344CB8AC3E}">
        <p14:creationId xmlns:p14="http://schemas.microsoft.com/office/powerpoint/2010/main" val="233609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8E1-FC51-8D3B-DE3E-6ACFF3D50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40" y="213064"/>
            <a:ext cx="7466119" cy="772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and Deception Offences Subdivision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DB7FF-4031-1870-962B-B65A5442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0395" y="1390241"/>
            <a:ext cx="6277054" cy="4707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55512-B664-2438-5B24-F41997DC4AB6}"/>
              </a:ext>
            </a:extLst>
          </p:cNvPr>
          <p:cNvSpPr txBox="1"/>
          <p:nvPr/>
        </p:nvSpPr>
        <p:spPr>
          <a:xfrm>
            <a:off x="665151" y="2397948"/>
            <a:ext cx="326676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demonstrates: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offences from the findings are theft, which makes contributes to 59% of the total property and deception offences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3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88E1-FC51-8D3B-DE3E-6ACFF3D50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1002" y="142044"/>
            <a:ext cx="7329996" cy="792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Property/Deception and Family offences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DB7FF-4031-1870-962B-B65A5442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9756" y="1133140"/>
            <a:ext cx="6643112" cy="4982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44465-B433-17F9-A604-FA86AED62905}"/>
              </a:ext>
            </a:extLst>
          </p:cNvPr>
          <p:cNvSpPr txBox="1"/>
          <p:nvPr/>
        </p:nvSpPr>
        <p:spPr>
          <a:xfrm>
            <a:off x="667840" y="2070036"/>
            <a:ext cx="32780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demonstrate: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and Deception offences recorded per 100,000 are decreasing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visualisation displays a sharp increase of family incidents from 2018 to 2020 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Family incidents started to decrease from 2021 to 2022</a:t>
            </a:r>
          </a:p>
        </p:txBody>
      </p:sp>
    </p:spTree>
    <p:extLst>
      <p:ext uri="{BB962C8B-B14F-4D97-AF65-F5344CB8AC3E}">
        <p14:creationId xmlns:p14="http://schemas.microsoft.com/office/powerpoint/2010/main" val="72458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8B865E-7390-4DBF-8C89-AA5D3050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00" y="1549905"/>
            <a:ext cx="7833263" cy="42244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FF33A-22AA-5BBE-50B6-A4109D041F0D}"/>
              </a:ext>
            </a:extLst>
          </p:cNvPr>
          <p:cNvSpPr txBox="1"/>
          <p:nvPr/>
        </p:nvSpPr>
        <p:spPr>
          <a:xfrm>
            <a:off x="441631" y="1549905"/>
            <a:ext cx="33175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demonstrate: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upward trend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Family Incidents in post COVID-19 &gt; 7,000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Family incidents pre COVID-19 &lt; 7,000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slope in pre COVID-19 period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slope in post COVID-19 period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pattern from the visualisation 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BA929F9B-7209-CC24-B774-5146CCF3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220" y="133165"/>
            <a:ext cx="6079413" cy="85084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Family Incidents Recorded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4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8C27D-B3D6-47A4-96EB-33E10BDD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22" y="1373457"/>
            <a:ext cx="7399953" cy="41110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D149164-6F55-6127-295B-7F6C3FEC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220" y="133165"/>
            <a:ext cx="6079413" cy="85084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Family Incidents Recorded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2E27F-B7E7-11B4-8E06-234B7DDE8588}"/>
              </a:ext>
            </a:extLst>
          </p:cNvPr>
          <p:cNvSpPr txBox="1"/>
          <p:nvPr/>
        </p:nvSpPr>
        <p:spPr>
          <a:xfrm>
            <a:off x="483504" y="1373457"/>
            <a:ext cx="331756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demonstrate: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Jan, Mar, Aug and Dec from 2018 - 2022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gap between 2019 and 2020 is &gt; the gap between 2018 and 2019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gap between trends 2020, 2021 and 2022 with the exception of 2021 August trend. 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 growth of Family Incidents recorded has decreased in the post COVID-19 period</a:t>
            </a: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5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7122A8-0B1A-19C0-ABC6-747AC18DD300}"/>
              </a:ext>
            </a:extLst>
          </p:cNvPr>
          <p:cNvSpPr txBox="1">
            <a:spLocks/>
          </p:cNvSpPr>
          <p:nvPr/>
        </p:nvSpPr>
        <p:spPr>
          <a:xfrm>
            <a:off x="829781" y="2708804"/>
            <a:ext cx="3698803" cy="144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cap="all" spc="200" baseline="0">
                <a:latin typeface="+mj-lt"/>
                <a:ea typeface="+mj-ea"/>
                <a:cs typeface="+mj-cs"/>
              </a:rPr>
              <a:t>Number of Family Incidents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882BB-D436-D373-F403-4427A945F956}"/>
              </a:ext>
            </a:extLst>
          </p:cNvPr>
          <p:cNvSpPr txBox="1"/>
          <p:nvPr/>
        </p:nvSpPr>
        <p:spPr>
          <a:xfrm>
            <a:off x="5930284" y="648069"/>
            <a:ext cx="5628442" cy="55130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 in this section: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two populations.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Detrend the time series data fitting a linear regression model.</a:t>
            </a:r>
          </a:p>
          <a:p>
            <a:pPr marL="1143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Augmented Dickey Fuller Test to find out if the detrended time series has a stochastic trend. 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used first differencing method to remove the stochastic trend.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Augmented Dickey Fuller Test again to find out if the detrended and differenced time series is stationary. </a:t>
            </a:r>
          </a:p>
          <a:p>
            <a:pPr marL="1143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transformed data supports normality assumption.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two-sided T-test.</a:t>
            </a:r>
          </a:p>
        </p:txBody>
      </p:sp>
    </p:spTree>
    <p:extLst>
      <p:ext uri="{BB962C8B-B14F-4D97-AF65-F5344CB8AC3E}">
        <p14:creationId xmlns:p14="http://schemas.microsoft.com/office/powerpoint/2010/main" val="187949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324</TotalTime>
  <Words>1091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Gill Sans MT</vt:lpstr>
      <vt:lpstr>Tenorite</vt:lpstr>
      <vt:lpstr>Times New Roman</vt:lpstr>
      <vt:lpstr>Parcel</vt:lpstr>
      <vt:lpstr>The Effect of COVID-19 on Crime Trends in Victoria</vt:lpstr>
      <vt:lpstr>Total Victims Between 2018 to 2021</vt:lpstr>
      <vt:lpstr>% Total Victims of 2018 to 2021</vt:lpstr>
      <vt:lpstr>Property and Deception Offence Trend </vt:lpstr>
      <vt:lpstr>Property and Deception Offences Subdivision</vt:lpstr>
      <vt:lpstr>Property/Deception and Family offences trend</vt:lpstr>
      <vt:lpstr>Number of Family Incidents Recorded</vt:lpstr>
      <vt:lpstr>Number of Family Incidents Recorded</vt:lpstr>
      <vt:lpstr>PowerPoint Presentation</vt:lpstr>
      <vt:lpstr>Defining the two populations</vt:lpstr>
      <vt:lpstr>Applying linear regression</vt:lpstr>
      <vt:lpstr>PowerPoint Presentation</vt:lpstr>
      <vt:lpstr>First differencing mETHOD</vt:lpstr>
      <vt:lpstr>Applying Augmented dickey fuller test</vt:lpstr>
      <vt:lpstr>PowerPoint Presentation</vt:lpstr>
      <vt:lpstr>Two-sided independent t-test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Number of Family Incidents within the period from Jan-18 to Dec-22</dc:title>
  <dc:creator>Wathsala Peiris</dc:creator>
  <cp:lastModifiedBy>Lachlan D'Souza</cp:lastModifiedBy>
  <cp:revision>31</cp:revision>
  <dcterms:created xsi:type="dcterms:W3CDTF">2023-01-16T05:36:17Z</dcterms:created>
  <dcterms:modified xsi:type="dcterms:W3CDTF">2023-01-17T06:41:28Z</dcterms:modified>
</cp:coreProperties>
</file>