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7" r:id="rId12"/>
    <p:sldId id="268" r:id="rId13"/>
    <p:sldId id="269" r:id="rId14"/>
    <p:sldId id="270" r:id="rId15"/>
    <p:sldId id="274" r:id="rId16"/>
    <p:sldId id="276" r:id="rId17"/>
    <p:sldId id="273" r:id="rId18"/>
    <p:sldId id="277" r:id="rId19"/>
    <p:sldId id="278" r:id="rId20"/>
    <p:sldId id="279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9" autoAdjust="0"/>
    <p:restoredTop sz="94660"/>
  </p:normalViewPr>
  <p:slideViewPr>
    <p:cSldViewPr>
      <p:cViewPr varScale="1">
        <p:scale>
          <a:sx n="69" d="100"/>
          <a:sy n="69" d="100"/>
        </p:scale>
        <p:origin x="12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E1189-A365-498B-87DF-C93274D0A5BB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571C6-DAE4-402C-BAE3-7297EA7D931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18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71C6-DAE4-402C-BAE3-7297EA7D9317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38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71C6-DAE4-402C-BAE3-7297EA7D9317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3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71C6-DAE4-402C-BAE3-7297EA7D9317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3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71C6-DAE4-402C-BAE3-7297EA7D9317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3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71C6-DAE4-402C-BAE3-7297EA7D9317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3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71C6-DAE4-402C-BAE3-7297EA7D9317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3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Picture of final design and talk on inlet/outlet, inner vessel, legs and insulation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71C6-DAE4-402C-BAE3-7297EA7D9317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3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Picture of final design and talk on inlet/outlet, inner vessel, legs and insulation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71C6-DAE4-402C-BAE3-7297EA7D9317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38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Picture of final design and talk on inlet/outlet, inner vessel, legs and insulation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571C6-DAE4-402C-BAE3-7297EA7D9317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13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B714-7602-4D7E-9208-D60300A31759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174A-0C7E-4240-B2A2-A806406EBEF7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B714-7602-4D7E-9208-D60300A31759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174A-0C7E-4240-B2A2-A806406EBE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B714-7602-4D7E-9208-D60300A31759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174A-0C7E-4240-B2A2-A806406EBE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B714-7602-4D7E-9208-D60300A31759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174A-0C7E-4240-B2A2-A806406EBE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B714-7602-4D7E-9208-D60300A31759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174A-0C7E-4240-B2A2-A806406EBEF7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B714-7602-4D7E-9208-D60300A31759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174A-0C7E-4240-B2A2-A806406EBE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B714-7602-4D7E-9208-D60300A31759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174A-0C7E-4240-B2A2-A806406EBEF7}" type="slidenum">
              <a:rPr lang="en-ZA" smtClean="0"/>
              <a:t>‹#›</a:t>
            </a:fld>
            <a:endParaRPr lang="en-Z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B714-7602-4D7E-9208-D60300A31759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174A-0C7E-4240-B2A2-A806406EBE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B714-7602-4D7E-9208-D60300A31759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174A-0C7E-4240-B2A2-A806406EBE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B714-7602-4D7E-9208-D60300A31759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174A-0C7E-4240-B2A2-A806406EBEF7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B714-7602-4D7E-9208-D60300A31759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174A-0C7E-4240-B2A2-A806406EBEF7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0AB714-7602-4D7E-9208-D60300A31759}" type="datetimeFigureOut">
              <a:rPr lang="en-ZA" smtClean="0"/>
              <a:t>2018-06-14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51F174A-0C7E-4240-B2A2-A806406EBEF7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848600" cy="1927225"/>
          </a:xfrm>
        </p:spPr>
        <p:txBody>
          <a:bodyPr/>
          <a:lstStyle/>
          <a:p>
            <a:pPr algn="l"/>
            <a:r>
              <a:rPr lang="en-ZA" sz="3600" dirty="0" smtClean="0"/>
              <a:t>MOX 410 Design project</a:t>
            </a:r>
            <a:br>
              <a:rPr lang="en-ZA" sz="3600" dirty="0" smtClean="0"/>
            </a:br>
            <a:r>
              <a:rPr lang="en-ZA" sz="2400" dirty="0" smtClean="0"/>
              <a:t>Portable Braai with Water Heater</a:t>
            </a:r>
            <a:endParaRPr lang="en-Z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93457" y="47251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Jared Neil Lakhani 15125344</a:t>
            </a:r>
            <a:endParaRPr lang="en-ZA" dirty="0"/>
          </a:p>
        </p:txBody>
      </p:sp>
      <p:pic>
        <p:nvPicPr>
          <p:cNvPr id="5" name="Picture 4" descr="C:\Users\User\Documents\Misc\Templates\UPFacLogoEngineeringRGBKENG (2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912768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19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Concept generation and final concept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ZA" dirty="0" smtClean="0"/>
              <a:t>Tube Layout:</a:t>
            </a:r>
          </a:p>
          <a:p>
            <a:r>
              <a:rPr lang="en-ZA" sz="1800" dirty="0" smtClean="0"/>
              <a:t>Heat transfer capabilities and thus the compactness of the tubes considered</a:t>
            </a:r>
            <a:endParaRPr lang="en-ZA" sz="1800" dirty="0"/>
          </a:p>
          <a:p>
            <a:r>
              <a:rPr lang="en-ZA" sz="1800" dirty="0" smtClean="0"/>
              <a:t>Choices of tube layout designs:</a:t>
            </a:r>
          </a:p>
          <a:p>
            <a:pPr marL="0" indent="0">
              <a:buNone/>
            </a:pPr>
            <a:endParaRPr lang="en-ZA" sz="1800" dirty="0" smtClean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28" y="3295015"/>
            <a:ext cx="5731510" cy="1791970"/>
          </a:xfrm>
          <a:prstGeom prst="rect">
            <a:avLst/>
          </a:prstGeom>
        </p:spPr>
      </p:pic>
      <p:sp>
        <p:nvSpPr>
          <p:cNvPr id="8" name="Text Box 197"/>
          <p:cNvSpPr txBox="1"/>
          <p:nvPr/>
        </p:nvSpPr>
        <p:spPr>
          <a:xfrm>
            <a:off x="1706245" y="5086985"/>
            <a:ext cx="5731510" cy="170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ZA" sz="1100" dirty="0" smtClean="0">
                <a:effectLst/>
                <a:latin typeface="Calibri"/>
                <a:ea typeface="Calibri"/>
                <a:cs typeface="Times New Roman"/>
              </a:rPr>
              <a:t>Figure </a:t>
            </a:r>
            <a:r>
              <a:rPr lang="en-ZA" sz="1100" dirty="0">
                <a:latin typeface="Calibri"/>
                <a:ea typeface="Calibri"/>
                <a:cs typeface="Times New Roman"/>
              </a:rPr>
              <a:t>7</a:t>
            </a:r>
            <a:r>
              <a:rPr lang="en-ZA" sz="1100" dirty="0" smtClean="0">
                <a:effectLst/>
                <a:latin typeface="Calibri"/>
                <a:ea typeface="Calibri"/>
                <a:cs typeface="Times New Roman"/>
              </a:rPr>
              <a:t>: Tube </a:t>
            </a:r>
            <a:r>
              <a:rPr lang="en-ZA" sz="1100" dirty="0">
                <a:effectLst/>
                <a:latin typeface="Calibri"/>
                <a:ea typeface="Calibri"/>
                <a:cs typeface="Times New Roman"/>
              </a:rPr>
              <a:t>Layouts: a) Customary; b) Serpentine; c) Spiral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580526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Note: Heat transfer capabilities increase from a) to c) but losses due to friction are amplified in this order as well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25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Concept generation and final concept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ZA" sz="2800" dirty="0" smtClean="0"/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1560" y="2060848"/>
            <a:ext cx="82809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Final Concept Selection:</a:t>
            </a:r>
          </a:p>
          <a:p>
            <a:endParaRPr lang="en-ZA" sz="1400" dirty="0"/>
          </a:p>
          <a:p>
            <a:pPr marL="342900" indent="-342900">
              <a:buAutoNum type="arabicPeriod"/>
            </a:pPr>
            <a:r>
              <a:rPr lang="en-ZA" dirty="0" smtClean="0"/>
              <a:t>Outer Vessel</a:t>
            </a:r>
          </a:p>
          <a:p>
            <a:r>
              <a:rPr lang="en-ZA" dirty="0" smtClean="0"/>
              <a:t>Choice: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Rectangular-Shaped Vessel</a:t>
            </a:r>
          </a:p>
          <a:p>
            <a:r>
              <a:rPr lang="en-ZA" dirty="0" smtClean="0"/>
              <a:t>Reasons for Choice: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Simplicity of 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Greatest amount of space able to be utilized in storage</a:t>
            </a:r>
          </a:p>
          <a:p>
            <a:r>
              <a:rPr lang="en-ZA" dirty="0" smtClean="0"/>
              <a:t>Design: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Charcoal placed in centre of apparatus (inner vessel) and top to ensure maximum heat transfer capabilities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Outer vessel made from AISI 304 Stainless Steel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Stainless Steel: fatigue and corrosion resistance and low thermal conductivity and widely available</a:t>
            </a:r>
          </a:p>
          <a:p>
            <a:endParaRPr lang="en-ZA" dirty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4614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Concept generation and final concept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ZA" sz="2800" dirty="0" smtClean="0"/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1560" y="2060848"/>
            <a:ext cx="828092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Final Concept Selection (continued):</a:t>
            </a:r>
          </a:p>
          <a:p>
            <a:endParaRPr lang="en-ZA" sz="1400" dirty="0" smtClean="0"/>
          </a:p>
          <a:p>
            <a:r>
              <a:rPr lang="en-ZA" dirty="0" smtClean="0"/>
              <a:t>2. Tube Layout</a:t>
            </a:r>
          </a:p>
          <a:p>
            <a:r>
              <a:rPr lang="en-ZA" dirty="0" smtClean="0"/>
              <a:t>Choice: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Straight tubes</a:t>
            </a:r>
          </a:p>
          <a:p>
            <a:r>
              <a:rPr lang="en-ZA" dirty="0" smtClean="0"/>
              <a:t>Reason for Choice: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Serpentine or Helical shapes: too complex to implement and losses due to excess friction in the tubes would have resulted</a:t>
            </a:r>
          </a:p>
          <a:p>
            <a:r>
              <a:rPr lang="en-ZA" dirty="0" smtClean="0"/>
              <a:t>Design: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Tubes encompass the charcoal placed centrally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Tubes touch inner vessel to ensure maximum conduction heat transfer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Pure Copper used: due to high thermal conductivity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Inner diameter: 2cm,  Birmingham Wire Gauge Thickness: 18</a:t>
            </a:r>
            <a:endParaRPr lang="en-ZA" dirty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1478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Concept generation and final concept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ZA" sz="2800" dirty="0" smtClean="0"/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7544" y="1412776"/>
            <a:ext cx="82809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Final Concept Selection (continued):</a:t>
            </a:r>
          </a:p>
          <a:p>
            <a:endParaRPr lang="en-ZA" sz="1400" dirty="0" smtClean="0"/>
          </a:p>
          <a:p>
            <a:r>
              <a:rPr lang="en-ZA" dirty="0" smtClean="0"/>
              <a:t>3. Tube Bundle Shape:</a:t>
            </a:r>
          </a:p>
          <a:p>
            <a:r>
              <a:rPr lang="en-ZA" dirty="0" smtClean="0"/>
              <a:t>Choice: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Multiple thin tubes</a:t>
            </a:r>
          </a:p>
          <a:p>
            <a:r>
              <a:rPr lang="en-ZA" dirty="0" smtClean="0"/>
              <a:t>Reason for Choice: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Tubing compactness; Increase surface area through which heat transfer occurs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Sufficient heat transfer</a:t>
            </a:r>
          </a:p>
          <a:p>
            <a:r>
              <a:rPr lang="en-ZA" dirty="0" smtClean="0"/>
              <a:t>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Vertical placement of tubes along the outer wall of the inner vessel</a:t>
            </a:r>
            <a:endParaRPr lang="en-ZA" dirty="0"/>
          </a:p>
          <a:p>
            <a:endParaRPr lang="en-ZA" dirty="0" smtClean="0"/>
          </a:p>
          <a:p>
            <a:r>
              <a:rPr lang="en-ZA" dirty="0" smtClean="0"/>
              <a:t>4. Tube Cross-Section:</a:t>
            </a:r>
          </a:p>
          <a:p>
            <a:r>
              <a:rPr lang="en-ZA" dirty="0" smtClean="0"/>
              <a:t>Choice: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Circular cross section</a:t>
            </a:r>
          </a:p>
          <a:p>
            <a:r>
              <a:rPr lang="en-ZA" dirty="0" smtClean="0"/>
              <a:t>Reason for Choice: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dirty="0" smtClean="0"/>
              <a:t>Ease of manufacturing and cost efficiency</a:t>
            </a:r>
          </a:p>
          <a:p>
            <a:pPr marL="285750" indent="-285750">
              <a:buFont typeface="Arial" pitchFamily="34" charset="0"/>
              <a:buChar char="•"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6411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Concept generation and final concept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ZA" sz="2800" dirty="0" smtClean="0"/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4652" y="1700808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Final Concept Selection (continued):</a:t>
            </a:r>
          </a:p>
          <a:p>
            <a:endParaRPr lang="en-ZA" dirty="0"/>
          </a:p>
          <a:p>
            <a:endParaRPr lang="en-ZA" sz="1400" dirty="0" smtClean="0"/>
          </a:p>
        </p:txBody>
      </p:sp>
      <p:pic>
        <p:nvPicPr>
          <p:cNvPr id="1026" name="Picture 2" descr="F:\tube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7730" b="38719"/>
          <a:stretch/>
        </p:blipFill>
        <p:spPr bwMode="auto">
          <a:xfrm>
            <a:off x="614652" y="2232267"/>
            <a:ext cx="7629756" cy="342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5229200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 smtClean="0"/>
              <a:t>Figure 8: Tubing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9057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Concept generation and final concept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ZA" sz="2800" dirty="0" smtClean="0"/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1560" y="1784017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Final Concept Selection (continued):</a:t>
            </a:r>
          </a:p>
          <a:p>
            <a:endParaRPr lang="en-ZA" dirty="0"/>
          </a:p>
          <a:p>
            <a:endParaRPr lang="en-ZA" sz="1400" dirty="0" smtClean="0"/>
          </a:p>
        </p:txBody>
      </p:sp>
      <p:pic>
        <p:nvPicPr>
          <p:cNvPr id="2050" name="Picture 2" descr="F:\Inner vessel ANd INsulation Placement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" t="4291" r="44087" b="46299"/>
          <a:stretch/>
        </p:blipFill>
        <p:spPr bwMode="auto">
          <a:xfrm>
            <a:off x="1547664" y="2357594"/>
            <a:ext cx="6096000" cy="32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11760" y="5373735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 smtClean="0"/>
              <a:t>Figure 9: Inner Vessel and Insulation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6363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Concept generation and final concept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ZA" sz="2800" dirty="0" smtClean="0"/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76001" y="1594169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 smtClean="0"/>
              <a:t>Final Concept Selection (continued):</a:t>
            </a:r>
          </a:p>
          <a:p>
            <a:endParaRPr lang="en-ZA" dirty="0"/>
          </a:p>
          <a:p>
            <a:endParaRPr lang="en-ZA" sz="1400" dirty="0" smtClean="0"/>
          </a:p>
        </p:txBody>
      </p:sp>
      <p:pic>
        <p:nvPicPr>
          <p:cNvPr id="4098" name="Picture 2" descr="F:\FINAL Image w leg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r="44651" b="43318"/>
          <a:stretch/>
        </p:blipFill>
        <p:spPr bwMode="auto">
          <a:xfrm>
            <a:off x="1043608" y="2348880"/>
            <a:ext cx="6556379" cy="350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87321" y="566988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200" dirty="0" smtClean="0"/>
              <a:t>Figure 11: Final </a:t>
            </a:r>
            <a:r>
              <a:rPr lang="en-ZA" sz="1200" dirty="0" err="1" smtClean="0"/>
              <a:t>Braaiing</a:t>
            </a:r>
            <a:r>
              <a:rPr lang="en-ZA" sz="1200" dirty="0" smtClean="0"/>
              <a:t> Apparatus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6363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Methodology</a:t>
            </a:r>
            <a:endParaRPr lang="en-ZA" dirty="0"/>
          </a:p>
        </p:txBody>
      </p:sp>
      <p:pic>
        <p:nvPicPr>
          <p:cNvPr id="4" name="Content Placeholder 3" descr="C:\Users\User\Documents\Misc\Templates\UPFacLogoEngineeringRGBKENG (2)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847" y="6068291"/>
            <a:ext cx="2157153" cy="7897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95536" y="2132856"/>
            <a:ext cx="777686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2400" dirty="0" smtClean="0"/>
              <a:t>Assumptions:</a:t>
            </a:r>
            <a:endParaRPr lang="en-ZA" sz="2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ZA" dirty="0" smtClean="0"/>
              <a:t>Apparatus will only be used only on a flat surface/ground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ZA" dirty="0" smtClean="0"/>
              <a:t>Apparatus will be stored in non-moist/non-wet environment (at room temperature or </a:t>
            </a:r>
            <a:r>
              <a:rPr lang="en-ZA" dirty="0" smtClean="0"/>
              <a:t>dryer)</a:t>
            </a:r>
            <a:endParaRPr lang="en-ZA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ZA" dirty="0" smtClean="0"/>
              <a:t>Apparatus will only be used in customary </a:t>
            </a:r>
            <a:r>
              <a:rPr lang="en-ZA" dirty="0" err="1" smtClean="0"/>
              <a:t>braaiing</a:t>
            </a:r>
            <a:r>
              <a:rPr lang="en-ZA" dirty="0" smtClean="0"/>
              <a:t> environment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ZA" dirty="0" smtClean="0"/>
              <a:t>Braai fuel will be fully ignited and burning prior to  the shower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ZA" dirty="0" smtClean="0"/>
              <a:t>Steady state, incompressible, constant properties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ZA" dirty="0" smtClean="0"/>
              <a:t>Tubing has constant wall temperature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47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Methodology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ZA" dirty="0" smtClean="0"/>
                  <a:t>Fluid Dynamics:</a:t>
                </a:r>
              </a:p>
              <a:p>
                <a:pPr marL="0" indent="0">
                  <a:buNone/>
                </a:pPr>
                <a:endParaRPr lang="en-ZA" dirty="0"/>
              </a:p>
              <a:p>
                <a:r>
                  <a:rPr lang="en-ZA" sz="1800" dirty="0" smtClean="0"/>
                  <a:t>Bernoulli Equation accounting for Local Losses (from inlet to outlet):</a:t>
                </a:r>
              </a:p>
              <a:p>
                <a:endParaRPr lang="en-ZA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ZA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ZA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ZA" sz="1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ZA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  <m:r>
                                <a:rPr lang="en-ZA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ZA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ZA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ZA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ZA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ZA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  <m:r>
                                <a:rPr lang="en-ZA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ZA" sz="18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ZA" sz="18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ZA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ZA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ZA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sz="1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ZA" sz="18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ZA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  <m:r>
                                <a:rPr lang="en-ZA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ZA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ZA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ZA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ZA" sz="1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ZA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ZA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  <m:r>
                                <a:rPr lang="en-ZA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ZA" sz="18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ZA" sz="180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ZA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ZA" sz="1800" i="1">
                              <a:latin typeface="Cambria Math" panose="02040503050406030204" pitchFamily="18" charset="0"/>
                            </a:rPr>
                            <m:t>𝑓𝑟𝑖𝑐𝑡𝑖𝑜𝑛</m:t>
                          </m:r>
                          <m:r>
                            <a:rPr lang="en-ZA" sz="180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ZA" sz="1800" dirty="0" smtClean="0"/>
              </a:p>
              <a:p>
                <a:pPr marL="0" indent="0">
                  <a:buNone/>
                </a:pPr>
                <a:endParaRPr lang="en-ZA" sz="1800" dirty="0" smtClean="0"/>
              </a:p>
              <a:p>
                <a:r>
                  <a:rPr lang="en-ZA" sz="1800" dirty="0" smtClean="0"/>
                  <a:t>Solve for Flow Rate</a:t>
                </a:r>
              </a:p>
              <a:p>
                <a:endParaRPr lang="en-ZA" sz="1800" dirty="0"/>
              </a:p>
              <a:p>
                <a:r>
                  <a:rPr lang="en-ZA" sz="1800" dirty="0" smtClean="0"/>
                  <a:t>Reynolds Number (Re) and Friction Factor (f) used in Heat Transfer Analysis</a:t>
                </a:r>
              </a:p>
              <a:p>
                <a:endParaRPr lang="en-ZA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6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Methodology</a:t>
            </a:r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ZA" dirty="0" smtClean="0"/>
                  <a:t>Heat Transfer:</a:t>
                </a:r>
              </a:p>
              <a:p>
                <a:endParaRPr lang="en-ZA" dirty="0"/>
              </a:p>
              <a:p>
                <a:r>
                  <a:rPr lang="en-ZA" sz="1800" dirty="0" smtClean="0"/>
                  <a:t>Reynolds Analogy to get “h” from “Re” and “f”</a:t>
                </a:r>
              </a:p>
              <a:p>
                <a:r>
                  <a:rPr lang="en-ZA" sz="1800" dirty="0" smtClean="0"/>
                  <a:t>NTU computed</a:t>
                </a:r>
              </a:p>
              <a:p>
                <a:r>
                  <a:rPr lang="en-ZA" sz="1800" dirty="0" smtClean="0"/>
                  <a:t>Surface Temperature of tubing wall calculated (heat transfer by conduction)</a:t>
                </a:r>
              </a:p>
              <a:p>
                <a:r>
                  <a:rPr lang="en-ZA" sz="1800" dirty="0" smtClean="0"/>
                  <a:t>Calculated Outlet Temperature:</a:t>
                </a:r>
              </a:p>
              <a:p>
                <a:endParaRPr lang="en-ZA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ZA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ZA" sz="1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ZA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ZA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ZA" sz="1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ZA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ZA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ZA" sz="18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ZA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ZA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ZA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ZA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ZA" sz="1800" b="0" i="1" smtClean="0">
                              <a:latin typeface="Cambria Math" panose="02040503050406030204" pitchFamily="18" charset="0"/>
                            </a:rPr>
                            <m:t>𝑁𝑇𝑈</m:t>
                          </m:r>
                        </m:sup>
                      </m:sSup>
                    </m:oMath>
                  </m:oMathPara>
                </a14:m>
                <a:endParaRPr lang="en-ZA" sz="1800" dirty="0"/>
              </a:p>
              <a:p>
                <a:endParaRPr lang="en-ZA" sz="1800" dirty="0" smtClean="0"/>
              </a:p>
              <a:p>
                <a:r>
                  <a:rPr lang="en-ZA" sz="1800" dirty="0" smtClean="0"/>
                  <a:t>Radiation transfer to water calculated (only accounts for 10% of total heat transfer to water)</a:t>
                </a:r>
                <a:endParaRPr lang="en-ZA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7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1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Problem Statement, Objective and Scope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1800" dirty="0" smtClean="0"/>
              <a:t>Background:</a:t>
            </a:r>
          </a:p>
          <a:p>
            <a:r>
              <a:rPr lang="en-ZA" sz="1800" dirty="0" smtClean="0"/>
              <a:t>Bridging the gap between outdoor life and modernity</a:t>
            </a:r>
          </a:p>
          <a:p>
            <a:r>
              <a:rPr lang="en-ZA" sz="1800" dirty="0" smtClean="0"/>
              <a:t>During camping activities there is usually no means to heat water</a:t>
            </a:r>
          </a:p>
          <a:p>
            <a:r>
              <a:rPr lang="en-ZA" sz="1800" dirty="0" err="1" smtClean="0"/>
              <a:t>Braaiing</a:t>
            </a:r>
            <a:r>
              <a:rPr lang="en-ZA" sz="1800" dirty="0" smtClean="0"/>
              <a:t> generates more heat than necessary to cook food</a:t>
            </a:r>
          </a:p>
          <a:p>
            <a:r>
              <a:rPr lang="en-ZA" sz="1800" dirty="0" smtClean="0"/>
              <a:t>Use excess heat to for water used in a shower</a:t>
            </a:r>
          </a:p>
          <a:p>
            <a:endParaRPr lang="en-ZA" sz="1800" dirty="0"/>
          </a:p>
          <a:p>
            <a:pPr marL="0" indent="0">
              <a:buNone/>
            </a:pPr>
            <a:r>
              <a:rPr lang="en-ZA" sz="1800" dirty="0" smtClean="0"/>
              <a:t>Problem Statement:</a:t>
            </a:r>
          </a:p>
          <a:p>
            <a:r>
              <a:rPr lang="en-ZA" sz="1800" dirty="0" smtClean="0"/>
              <a:t>Design a portable Braaiing Apparatus to transfer excess heat of braai to water for a comfortable shower.</a:t>
            </a:r>
          </a:p>
          <a:p>
            <a:endParaRPr lang="en-ZA" sz="1800" dirty="0"/>
          </a:p>
          <a:p>
            <a:pPr marL="0" indent="0">
              <a:buNone/>
            </a:pPr>
            <a:r>
              <a:rPr lang="en-ZA" sz="1800" dirty="0" smtClean="0"/>
              <a:t>Objective:</a:t>
            </a:r>
          </a:p>
          <a:p>
            <a:r>
              <a:rPr lang="en-ZA" sz="1800" dirty="0" smtClean="0"/>
              <a:t>Conduct a first-order heat transfer analysis and a radiation analysis</a:t>
            </a:r>
          </a:p>
          <a:p>
            <a:r>
              <a:rPr lang="en-ZA" sz="1800" dirty="0" smtClean="0"/>
              <a:t>Conduct a first-order fluid dynamic analysis of the flow of water through the system</a:t>
            </a:r>
          </a:p>
          <a:p>
            <a:r>
              <a:rPr lang="en-ZA" sz="1800" dirty="0" smtClean="0"/>
              <a:t>Consider the Ergonomics aspect of the design</a:t>
            </a: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08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Methodology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Other design calculations done: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sz="1800" dirty="0" smtClean="0"/>
              <a:t>Entrance Bend Radius</a:t>
            </a:r>
          </a:p>
          <a:p>
            <a:endParaRPr lang="en-ZA" sz="1800" dirty="0" smtClean="0"/>
          </a:p>
          <a:p>
            <a:r>
              <a:rPr lang="en-ZA" sz="1800" dirty="0" smtClean="0"/>
              <a:t>90⁰ Elbows’ Bend Radius </a:t>
            </a:r>
          </a:p>
          <a:p>
            <a:endParaRPr lang="en-ZA" sz="1800" dirty="0"/>
          </a:p>
          <a:p>
            <a:r>
              <a:rPr lang="en-ZA" sz="1800" dirty="0" smtClean="0"/>
              <a:t>Insulation Thickness</a:t>
            </a:r>
          </a:p>
          <a:p>
            <a:endParaRPr lang="en-ZA" sz="1800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6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Recommendations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sz="1800" dirty="0"/>
              <a:t>1</a:t>
            </a:r>
            <a:r>
              <a:rPr lang="en-ZA" sz="1800" dirty="0" smtClean="0"/>
              <a:t>. A removable top plate implemented instead of permanent welding</a:t>
            </a:r>
          </a:p>
          <a:p>
            <a:r>
              <a:rPr lang="en-ZA" sz="1800" dirty="0" smtClean="0"/>
              <a:t>Will ensure ease of cleaning, repairing or replacing the copper tubing if need be</a:t>
            </a:r>
          </a:p>
          <a:p>
            <a:endParaRPr lang="en-ZA" dirty="0" smtClean="0"/>
          </a:p>
          <a:p>
            <a:pPr marL="0" indent="0">
              <a:buNone/>
            </a:pPr>
            <a:r>
              <a:rPr lang="en-ZA" sz="1800" dirty="0" smtClean="0"/>
              <a:t>2. Means of water storage in apparatus</a:t>
            </a:r>
            <a:endParaRPr lang="en-ZA" sz="1800" dirty="0"/>
          </a:p>
          <a:p>
            <a:r>
              <a:rPr lang="en-ZA" sz="1800" dirty="0"/>
              <a:t>Will ensure greater time for heat transfer to </a:t>
            </a:r>
            <a:r>
              <a:rPr lang="en-ZA" sz="1800" dirty="0" smtClean="0"/>
              <a:t>occur.</a:t>
            </a:r>
            <a:endParaRPr lang="en-ZA" sz="1800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5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ZA" sz="1800" dirty="0" smtClean="0"/>
          </a:p>
          <a:p>
            <a:r>
              <a:rPr lang="en-ZA" sz="1800" dirty="0" smtClean="0"/>
              <a:t>Simplistic design concept chosen</a:t>
            </a:r>
          </a:p>
          <a:p>
            <a:endParaRPr lang="en-ZA" sz="1800" dirty="0" smtClean="0"/>
          </a:p>
          <a:p>
            <a:r>
              <a:rPr lang="en-ZA" sz="1800" dirty="0" smtClean="0"/>
              <a:t>Efficiency in all areas</a:t>
            </a:r>
          </a:p>
          <a:p>
            <a:endParaRPr lang="en-ZA" sz="1800" dirty="0" smtClean="0"/>
          </a:p>
          <a:p>
            <a:r>
              <a:rPr lang="en-ZA" sz="1800" dirty="0" smtClean="0"/>
              <a:t>Substantial flow rate in comparison to Municipal standards</a:t>
            </a:r>
          </a:p>
          <a:p>
            <a:endParaRPr lang="en-ZA" sz="1800" dirty="0" smtClean="0"/>
          </a:p>
          <a:p>
            <a:r>
              <a:rPr lang="en-ZA" sz="1800" dirty="0" smtClean="0"/>
              <a:t>Able to achieve an outlet temperature of water 50% greater than required</a:t>
            </a:r>
            <a:endParaRPr lang="en-ZA" sz="1800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6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200" dirty="0" smtClean="0"/>
              <a:t>Client requirements and design specifications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 smtClean="0"/>
              <a:t>How client requirements were addressed and converted into design specifications:</a:t>
            </a:r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sz="1800" b="1" dirty="0" smtClean="0"/>
              <a:t>1. Water temperature increase of at least </a:t>
            </a:r>
            <a:r>
              <a:rPr lang="en-ZA" sz="1800" b="1" dirty="0"/>
              <a:t>10⁰</a:t>
            </a:r>
            <a:r>
              <a:rPr lang="en-ZA" sz="1800" b="1" dirty="0" smtClean="0"/>
              <a:t>C</a:t>
            </a:r>
          </a:p>
          <a:p>
            <a:r>
              <a:rPr lang="en-ZA" sz="1800" dirty="0" smtClean="0"/>
              <a:t>Water temperature at the outlet must have at least a 10</a:t>
            </a:r>
            <a:r>
              <a:rPr lang="en-ZA" sz="1800" dirty="0"/>
              <a:t>⁰</a:t>
            </a:r>
            <a:r>
              <a:rPr lang="en-ZA" sz="1800" dirty="0" smtClean="0"/>
              <a:t>C difference </a:t>
            </a:r>
            <a:r>
              <a:rPr lang="en-ZA" sz="1800" dirty="0" smtClean="0"/>
              <a:t>from </a:t>
            </a:r>
            <a:r>
              <a:rPr lang="en-ZA" sz="1800" dirty="0" smtClean="0"/>
              <a:t>the water temperature of the inlet (</a:t>
            </a:r>
            <a:r>
              <a:rPr lang="en-ZA" sz="1800" dirty="0"/>
              <a:t>at </a:t>
            </a:r>
            <a:r>
              <a:rPr lang="en-ZA" sz="1800" dirty="0" smtClean="0"/>
              <a:t>15⁰C)</a:t>
            </a:r>
          </a:p>
          <a:p>
            <a:r>
              <a:rPr lang="en-ZA" sz="1800" dirty="0" smtClean="0"/>
              <a:t>How: Braai fuel fully ignited and burning prior to the shower</a:t>
            </a:r>
          </a:p>
          <a:p>
            <a:pPr marL="0" indent="0">
              <a:buNone/>
            </a:pPr>
            <a:r>
              <a:rPr lang="en-ZA" sz="1800" dirty="0" smtClean="0"/>
              <a:t>            Water only used after cooking is done and not during the process</a:t>
            </a:r>
          </a:p>
          <a:p>
            <a:pPr marL="0" indent="0">
              <a:buNone/>
            </a:pPr>
            <a:r>
              <a:rPr lang="en-ZA" sz="1800" dirty="0"/>
              <a:t> </a:t>
            </a:r>
            <a:r>
              <a:rPr lang="en-ZA" sz="1800" dirty="0" smtClean="0"/>
              <a:t>           Braai fuel must be distributed on all applicable areas of the </a:t>
            </a:r>
            <a:r>
              <a:rPr lang="en-ZA" sz="1800" dirty="0" smtClean="0"/>
              <a:t>braai</a:t>
            </a:r>
            <a:endParaRPr lang="en-ZA" sz="1800" dirty="0" smtClean="0"/>
          </a:p>
          <a:p>
            <a:pPr marL="0" indent="0">
              <a:buNone/>
            </a:pPr>
            <a:endParaRPr lang="en-ZA" sz="1800" dirty="0" smtClean="0"/>
          </a:p>
          <a:p>
            <a:pPr marL="0" indent="0">
              <a:buNone/>
            </a:pPr>
            <a:r>
              <a:rPr lang="en-ZA" sz="1800" b="1" dirty="0" smtClean="0"/>
              <a:t>2. Water source available at normal domestic pressure</a:t>
            </a:r>
          </a:p>
          <a:p>
            <a:r>
              <a:rPr lang="en-ZA" sz="1800" dirty="0" smtClean="0"/>
              <a:t>A normal hosepipe connector to be used as the inlet and outlet</a:t>
            </a:r>
          </a:p>
          <a:p>
            <a:r>
              <a:rPr lang="en-ZA" sz="1800" dirty="0" smtClean="0"/>
              <a:t>The hosepipe is the means of transporting the water from the water source to </a:t>
            </a:r>
            <a:r>
              <a:rPr lang="en-ZA" sz="1800" dirty="0" err="1" smtClean="0"/>
              <a:t>Braaiing</a:t>
            </a:r>
            <a:r>
              <a:rPr lang="en-ZA" sz="1800" dirty="0" smtClean="0"/>
              <a:t> Apparatus</a:t>
            </a:r>
          </a:p>
          <a:p>
            <a:endParaRPr lang="en-ZA" sz="1800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9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200" dirty="0" smtClean="0"/>
              <a:t>Client requirements and design specifications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 smtClean="0"/>
              <a:t>How client requirements were addressed and converted into design specifications (continued):</a:t>
            </a:r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sz="1800" b="1" dirty="0" smtClean="0"/>
              <a:t>3. No electricity available</a:t>
            </a:r>
          </a:p>
          <a:p>
            <a:r>
              <a:rPr lang="en-ZA" sz="1800" dirty="0" smtClean="0"/>
              <a:t>Heat source generated from braai </a:t>
            </a:r>
            <a:r>
              <a:rPr lang="en-ZA" sz="1800" dirty="0" smtClean="0"/>
              <a:t>fuel</a:t>
            </a:r>
            <a:r>
              <a:rPr lang="en-ZA" sz="1800" dirty="0"/>
              <a:t> </a:t>
            </a:r>
            <a:r>
              <a:rPr lang="en-ZA" sz="1800" dirty="0" smtClean="0"/>
              <a:t>ie. </a:t>
            </a:r>
            <a:r>
              <a:rPr lang="en-ZA" sz="1800" dirty="0" smtClean="0"/>
              <a:t>Charcoal</a:t>
            </a:r>
          </a:p>
          <a:p>
            <a:r>
              <a:rPr lang="en-ZA" sz="1800" dirty="0" smtClean="0"/>
              <a:t>Braaiing </a:t>
            </a:r>
            <a:r>
              <a:rPr lang="en-ZA" sz="1800" dirty="0" smtClean="0"/>
              <a:t>apparatus must be suitable to hold this material, contain the heat generated, and transfer heat generated to </a:t>
            </a:r>
            <a:r>
              <a:rPr lang="en-ZA" sz="1800" dirty="0" smtClean="0"/>
              <a:t>water</a:t>
            </a:r>
            <a:endParaRPr lang="en-ZA" sz="1800" dirty="0"/>
          </a:p>
          <a:p>
            <a:pPr marL="0" indent="0">
              <a:buNone/>
            </a:pPr>
            <a:endParaRPr lang="en-ZA" sz="1800" dirty="0"/>
          </a:p>
          <a:p>
            <a:pPr marL="0" indent="0">
              <a:buNone/>
            </a:pPr>
            <a:r>
              <a:rPr lang="en-ZA" sz="1800" b="1" dirty="0" smtClean="0"/>
              <a:t>4. Safety of the users</a:t>
            </a:r>
          </a:p>
          <a:p>
            <a:r>
              <a:rPr lang="en-ZA" sz="1800" dirty="0" smtClean="0"/>
              <a:t>Maximum weight of 10kg to accommodate the ease of carrying</a:t>
            </a:r>
          </a:p>
          <a:p>
            <a:r>
              <a:rPr lang="en-ZA" sz="1800" dirty="0" smtClean="0"/>
              <a:t>Braai fuel is contained and out of reach from users</a:t>
            </a:r>
          </a:p>
          <a:p>
            <a:r>
              <a:rPr lang="en-ZA" sz="1800" dirty="0" smtClean="0"/>
              <a:t>Insulation to be implemented.</a:t>
            </a:r>
          </a:p>
          <a:p>
            <a:endParaRPr lang="en-ZA" sz="1800" dirty="0"/>
          </a:p>
          <a:p>
            <a:pPr marL="0" indent="0">
              <a:buNone/>
            </a:pPr>
            <a:endParaRPr lang="en-ZA" sz="1800" dirty="0" smtClean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1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200" dirty="0" smtClean="0"/>
              <a:t>Client requirements and design specifications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 smtClean="0"/>
              <a:t>How client requirements were addressed and converted into design specifications (continued):</a:t>
            </a:r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sz="1800" b="1" dirty="0" smtClean="0"/>
              <a:t>5. Suitable for </a:t>
            </a:r>
            <a:r>
              <a:rPr lang="en-ZA" sz="1800" b="1" dirty="0"/>
              <a:t>2</a:t>
            </a:r>
            <a:r>
              <a:rPr lang="en-ZA" sz="1800" b="1" dirty="0" smtClean="0"/>
              <a:t> people</a:t>
            </a:r>
          </a:p>
          <a:p>
            <a:r>
              <a:rPr lang="en-ZA" sz="1800" dirty="0" smtClean="0"/>
              <a:t>Maximum occupy-able area/spacing was considered for ease of carrying</a:t>
            </a:r>
          </a:p>
          <a:p>
            <a:r>
              <a:rPr lang="en-ZA" sz="1800" dirty="0" smtClean="0"/>
              <a:t>No storage of water is necessary as the water will be used immediately from hosepipe-thus consider heat transfer time</a:t>
            </a:r>
          </a:p>
          <a:p>
            <a:pPr marL="0" indent="0">
              <a:buNone/>
            </a:pPr>
            <a:endParaRPr lang="en-ZA" sz="1800" dirty="0"/>
          </a:p>
          <a:p>
            <a:pPr marL="0" indent="0">
              <a:buNone/>
            </a:pPr>
            <a:r>
              <a:rPr lang="en-ZA" sz="1800" b="1" dirty="0" smtClean="0"/>
              <a:t>6. Other requirements considered</a:t>
            </a:r>
          </a:p>
          <a:p>
            <a:r>
              <a:rPr lang="en-ZA" sz="1800" dirty="0" smtClean="0"/>
              <a:t>Ease of storage and storage requirements</a:t>
            </a:r>
          </a:p>
          <a:p>
            <a:r>
              <a:rPr lang="en-ZA" sz="1800" dirty="0" smtClean="0"/>
              <a:t>Ease of cleaning the apparatus is considered</a:t>
            </a:r>
            <a:endParaRPr lang="en-ZA" sz="1800" dirty="0"/>
          </a:p>
          <a:p>
            <a:endParaRPr lang="en-ZA" sz="1800" dirty="0" smtClean="0"/>
          </a:p>
          <a:p>
            <a:endParaRPr lang="en-ZA" sz="1800" dirty="0" smtClean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1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Concept generation and final concept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5" y="2132856"/>
            <a:ext cx="871296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4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Concept generation and final concept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ZA" dirty="0" err="1" smtClean="0"/>
              <a:t>Braaiing</a:t>
            </a:r>
            <a:r>
              <a:rPr lang="en-ZA" dirty="0" smtClean="0"/>
              <a:t> Apparatus Vessel:</a:t>
            </a:r>
          </a:p>
          <a:p>
            <a:pPr marL="0" indent="0">
              <a:buFont typeface="Arial" pitchFamily="34" charset="0"/>
              <a:buNone/>
            </a:pPr>
            <a:endParaRPr lang="en-ZA" sz="1800" dirty="0" smtClean="0"/>
          </a:p>
          <a:p>
            <a:pPr marL="0" indent="0">
              <a:buNone/>
            </a:pPr>
            <a:endParaRPr lang="en-ZA" sz="1800" dirty="0" smtClean="0"/>
          </a:p>
        </p:txBody>
      </p:sp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12758"/>
            <a:ext cx="3729851" cy="1584176"/>
          </a:xfrm>
          <a:prstGeom prst="rect">
            <a:avLst/>
          </a:prstGeom>
        </p:spPr>
      </p:pic>
      <p:sp>
        <p:nvSpPr>
          <p:cNvPr id="10" name="Text Box 200"/>
          <p:cNvSpPr txBox="1"/>
          <p:nvPr/>
        </p:nvSpPr>
        <p:spPr>
          <a:xfrm>
            <a:off x="15897" y="4365104"/>
            <a:ext cx="4323554" cy="170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ZA" sz="1100" dirty="0">
                <a:effectLst/>
                <a:latin typeface="Calibri"/>
                <a:ea typeface="Calibri"/>
                <a:cs typeface="Times New Roman"/>
              </a:rPr>
              <a:t>Figure</a:t>
            </a:r>
            <a:r>
              <a:rPr lang="en-ZA" sz="1100" u="sng" dirty="0">
                <a:solidFill>
                  <a:srgbClr val="0000FF"/>
                </a:solidFill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ZA" sz="1100" dirty="0">
                <a:latin typeface="Calibri"/>
                <a:ea typeface="Calibri"/>
                <a:cs typeface="Times New Roman"/>
              </a:rPr>
              <a:t>1</a:t>
            </a:r>
            <a:r>
              <a:rPr lang="en-ZA" sz="1100" dirty="0" smtClean="0">
                <a:effectLst/>
                <a:latin typeface="Calibri"/>
                <a:ea typeface="Calibri"/>
                <a:cs typeface="Times New Roman"/>
              </a:rPr>
              <a:t>: </a:t>
            </a:r>
            <a:r>
              <a:rPr lang="en-ZA" sz="1100" dirty="0">
                <a:effectLst/>
                <a:latin typeface="Calibri"/>
                <a:ea typeface="Calibri"/>
                <a:cs typeface="Times New Roman"/>
              </a:rPr>
              <a:t>Figure of U-Shaped Vessel.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626" y="4826675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A" sz="1600" dirty="0"/>
              <a:t>L</a:t>
            </a:r>
            <a:r>
              <a:rPr lang="en-ZA" sz="1600" dirty="0" smtClean="0"/>
              <a:t>ighter </a:t>
            </a:r>
            <a:r>
              <a:rPr lang="en-ZA" sz="1600" dirty="0"/>
              <a:t>than other designs due to single longitudinal cylinder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Disadvantage: short time taken for the water to flow through these tubes</a:t>
            </a:r>
          </a:p>
          <a:p>
            <a:pPr marL="285750" indent="-285750">
              <a:buFont typeface="Arial" pitchFamily="34" charset="0"/>
              <a:buChar char="•"/>
            </a:pPr>
            <a:endParaRPr lang="en-ZA" sz="1600" dirty="0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95" y="2558728"/>
            <a:ext cx="4249765" cy="1806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91395" y="4382144"/>
            <a:ext cx="23246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100" dirty="0">
                <a:latin typeface="Calibri" pitchFamily="34" charset="0"/>
              </a:rPr>
              <a:t>Figure </a:t>
            </a:r>
            <a:r>
              <a:rPr lang="en-ZA" sz="1100" dirty="0" smtClean="0">
                <a:latin typeface="Calibri" pitchFamily="34" charset="0"/>
              </a:rPr>
              <a:t>2: </a:t>
            </a:r>
            <a:r>
              <a:rPr lang="en-ZA" sz="1100" dirty="0">
                <a:latin typeface="Calibri" pitchFamily="34" charset="0"/>
              </a:rPr>
              <a:t>Two-Sided V-Shaped Vessel.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4628" y="4795897"/>
            <a:ext cx="4013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Issue with flow rate caused by local losses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Issue with weight due to excess tubes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Coal places at centre of ‘V’ so no issues with heat transfer</a:t>
            </a:r>
          </a:p>
        </p:txBody>
      </p:sp>
    </p:spTree>
    <p:extLst>
      <p:ext uri="{BB962C8B-B14F-4D97-AF65-F5344CB8AC3E}">
        <p14:creationId xmlns:p14="http://schemas.microsoft.com/office/powerpoint/2010/main" val="23227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Concept generation and final concept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ZA" dirty="0" err="1" smtClean="0"/>
              <a:t>Braaiing</a:t>
            </a:r>
            <a:r>
              <a:rPr lang="en-ZA" dirty="0" smtClean="0"/>
              <a:t> Apparatus Vessel (continued):</a:t>
            </a:r>
          </a:p>
          <a:p>
            <a:pPr marL="0" indent="0">
              <a:buFont typeface="Arial" pitchFamily="34" charset="0"/>
              <a:buNone/>
            </a:pPr>
            <a:endParaRPr lang="en-ZA" sz="1800" dirty="0" smtClean="0"/>
          </a:p>
          <a:p>
            <a:pPr marL="0" indent="0">
              <a:buNone/>
            </a:pPr>
            <a:endParaRPr lang="en-ZA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4626" y="4826675"/>
            <a:ext cx="410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Possibly be a lack of heat exchange between charcoal and tubes due to heat flux only on one side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Considered balancing issues</a:t>
            </a:r>
            <a:endParaRPr lang="en-ZA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34628" y="4795897"/>
            <a:ext cx="4013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Inspired by ordinary </a:t>
            </a:r>
            <a:r>
              <a:rPr lang="en-ZA" sz="1600" dirty="0" err="1" smtClean="0"/>
              <a:t>braaiing</a:t>
            </a:r>
            <a:r>
              <a:rPr lang="en-ZA" sz="1600" dirty="0" smtClean="0"/>
              <a:t> stand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Charcoals centrally placed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Possible issue: Weight due to numerous tubes utilized</a:t>
            </a:r>
          </a:p>
        </p:txBody>
      </p: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4" y="2547566"/>
            <a:ext cx="3441819" cy="1643434"/>
          </a:xfrm>
          <a:prstGeom prst="rect">
            <a:avLst/>
          </a:prstGeom>
        </p:spPr>
      </p:pic>
      <p:sp>
        <p:nvSpPr>
          <p:cNvPr id="14" name="Text Box 204"/>
          <p:cNvSpPr txBox="1"/>
          <p:nvPr/>
        </p:nvSpPr>
        <p:spPr>
          <a:xfrm>
            <a:off x="253591" y="4472939"/>
            <a:ext cx="3644992" cy="169277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ZA" sz="1100" dirty="0">
                <a:effectLst/>
                <a:latin typeface="Calibri"/>
                <a:ea typeface="Calibri"/>
                <a:cs typeface="Times New Roman"/>
              </a:rPr>
              <a:t>Figure</a:t>
            </a:r>
            <a:r>
              <a:rPr lang="en-ZA" sz="1100" u="sng" dirty="0">
                <a:solidFill>
                  <a:srgbClr val="0000FF"/>
                </a:solidFill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ZA" sz="1100" dirty="0">
                <a:latin typeface="Calibri"/>
                <a:ea typeface="Calibri"/>
                <a:cs typeface="Times New Roman"/>
              </a:rPr>
              <a:t>3</a:t>
            </a:r>
            <a:r>
              <a:rPr lang="en-ZA" sz="1100" dirty="0" smtClean="0">
                <a:effectLst/>
                <a:latin typeface="Calibri"/>
                <a:ea typeface="Calibri"/>
                <a:cs typeface="Times New Roman"/>
              </a:rPr>
              <a:t>: </a:t>
            </a:r>
            <a:r>
              <a:rPr lang="en-ZA" sz="1100" dirty="0">
                <a:effectLst/>
                <a:latin typeface="Calibri"/>
                <a:ea typeface="Calibri"/>
                <a:cs typeface="Times New Roman"/>
              </a:rPr>
              <a:t>One-Sided V-Shaped Vessel.</a:t>
            </a:r>
          </a:p>
        </p:txBody>
      </p:sp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95" y="2479604"/>
            <a:ext cx="3945875" cy="1833132"/>
          </a:xfrm>
          <a:prstGeom prst="rect">
            <a:avLst/>
          </a:prstGeom>
        </p:spPr>
      </p:pic>
      <p:sp>
        <p:nvSpPr>
          <p:cNvPr id="16" name="Text Box 206"/>
          <p:cNvSpPr txBox="1"/>
          <p:nvPr/>
        </p:nvSpPr>
        <p:spPr>
          <a:xfrm>
            <a:off x="4499991" y="4472939"/>
            <a:ext cx="4678125" cy="170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0"/>
              </a:spcAft>
            </a:pPr>
            <a:r>
              <a:rPr lang="en-ZA" sz="1100" dirty="0">
                <a:effectLst/>
                <a:latin typeface="Calibri"/>
                <a:ea typeface="Calibri"/>
                <a:cs typeface="Times New Roman"/>
              </a:rPr>
              <a:t>Figure </a:t>
            </a:r>
            <a:r>
              <a:rPr lang="en-ZA" sz="1100" dirty="0" smtClean="0">
                <a:effectLst/>
                <a:latin typeface="Calibri"/>
                <a:ea typeface="Calibri"/>
                <a:cs typeface="Times New Roman"/>
              </a:rPr>
              <a:t>4: </a:t>
            </a:r>
            <a:r>
              <a:rPr lang="en-ZA" sz="1100" dirty="0">
                <a:effectLst/>
                <a:latin typeface="Calibri"/>
                <a:ea typeface="Calibri"/>
                <a:cs typeface="Times New Roman"/>
              </a:rPr>
              <a:t>Rectangular-Shaped Vessel.</a:t>
            </a:r>
          </a:p>
        </p:txBody>
      </p:sp>
    </p:spTree>
    <p:extLst>
      <p:ext uri="{BB962C8B-B14F-4D97-AF65-F5344CB8AC3E}">
        <p14:creationId xmlns:p14="http://schemas.microsoft.com/office/powerpoint/2010/main" val="850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Concept generation and final concept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 descr="C:\Users\User\Documents\Misc\Templates\UPFacLogoEngineeringRGBKENG (2)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60" y="6065912"/>
            <a:ext cx="2160240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ZA" dirty="0" err="1" smtClean="0"/>
              <a:t>Braaiing</a:t>
            </a:r>
            <a:r>
              <a:rPr lang="en-ZA" dirty="0" smtClean="0"/>
              <a:t> Apparatus Vessel (continued):</a:t>
            </a:r>
          </a:p>
          <a:p>
            <a:pPr marL="0" indent="0">
              <a:buFont typeface="Arial" pitchFamily="34" charset="0"/>
              <a:buNone/>
            </a:pPr>
            <a:endParaRPr lang="en-ZA" sz="1800" dirty="0" smtClean="0"/>
          </a:p>
          <a:p>
            <a:pPr marL="0" indent="0">
              <a:buNone/>
            </a:pPr>
            <a:endParaRPr lang="en-ZA" sz="1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4626" y="4826675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Tubes surround the charcoal placed in the centre, form a spiral around heat 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Possible issue: spirals could cause flow rate difficulties</a:t>
            </a:r>
          </a:p>
        </p:txBody>
      </p:sp>
      <p:pic>
        <p:nvPicPr>
          <p:cNvPr id="12" name="Picture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42" y="2479604"/>
            <a:ext cx="3500010" cy="18944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6674" y="4472939"/>
            <a:ext cx="34632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100" dirty="0">
                <a:latin typeface="Calibri" pitchFamily="34" charset="0"/>
              </a:rPr>
              <a:t>Figure 5</a:t>
            </a:r>
            <a:r>
              <a:rPr lang="en-ZA" sz="1100" dirty="0" smtClean="0">
                <a:latin typeface="Calibri" pitchFamily="34" charset="0"/>
              </a:rPr>
              <a:t>: </a:t>
            </a:r>
            <a:r>
              <a:rPr lang="en-ZA" sz="1100" dirty="0">
                <a:latin typeface="Calibri" pitchFamily="34" charset="0"/>
              </a:rPr>
              <a:t>Cylindrical Circular-Shaped Vessel.</a:t>
            </a:r>
          </a:p>
        </p:txBody>
      </p:sp>
      <p:pic>
        <p:nvPicPr>
          <p:cNvPr id="17" name="Picture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259326"/>
            <a:ext cx="883345" cy="915412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84" y="2568904"/>
            <a:ext cx="1413123" cy="171583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13" y="3271933"/>
            <a:ext cx="1181477" cy="1102102"/>
          </a:xfrm>
          <a:prstGeom prst="rect">
            <a:avLst/>
          </a:prstGeom>
        </p:spPr>
      </p:pic>
      <p:sp>
        <p:nvSpPr>
          <p:cNvPr id="20" name="Text Box 212"/>
          <p:cNvSpPr txBox="1"/>
          <p:nvPr/>
        </p:nvSpPr>
        <p:spPr>
          <a:xfrm>
            <a:off x="5131820" y="4499665"/>
            <a:ext cx="3219450" cy="170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0"/>
              </a:spcAft>
            </a:pPr>
            <a:r>
              <a:rPr lang="en-ZA" sz="1100" dirty="0">
                <a:effectLst/>
                <a:latin typeface="Calibri"/>
                <a:ea typeface="Calibri"/>
                <a:cs typeface="Times New Roman"/>
              </a:rPr>
              <a:t>Figure</a:t>
            </a:r>
            <a:r>
              <a:rPr lang="en-ZA" sz="1100" dirty="0">
                <a:solidFill>
                  <a:srgbClr val="0000FF"/>
                </a:solidFill>
                <a:effectLst/>
                <a:latin typeface="Calibri"/>
                <a:ea typeface="Calibri"/>
                <a:cs typeface="Times New Roman"/>
              </a:rPr>
              <a:t> </a:t>
            </a:r>
            <a:r>
              <a:rPr lang="en-ZA" sz="1100" dirty="0">
                <a:latin typeface="Calibri"/>
                <a:ea typeface="Calibri"/>
                <a:cs typeface="Times New Roman"/>
              </a:rPr>
              <a:t>6</a:t>
            </a:r>
            <a:r>
              <a:rPr lang="en-ZA" sz="1100" dirty="0" smtClean="0">
                <a:effectLst/>
                <a:latin typeface="Calibri"/>
                <a:ea typeface="Calibri"/>
                <a:cs typeface="Times New Roman"/>
              </a:rPr>
              <a:t>: </a:t>
            </a:r>
            <a:r>
              <a:rPr lang="en-ZA" sz="1100" dirty="0">
                <a:effectLst/>
                <a:latin typeface="Calibri"/>
                <a:ea typeface="Calibri"/>
                <a:cs typeface="Times New Roman"/>
              </a:rPr>
              <a:t>Hemispherical Circular-Shaped Vessel.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3073" y="4831491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Identical to circular-shaped vessel</a:t>
            </a:r>
            <a:endParaRPr lang="en-ZA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Cylinder replaced by hemisphere to alleviate weighting issues (less tubes are needed)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Possible issue: heat transfer insufficient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ZA" sz="1600" dirty="0" smtClean="0"/>
              <a:t>Advantage: lower local losses </a:t>
            </a:r>
          </a:p>
        </p:txBody>
      </p:sp>
    </p:spTree>
    <p:extLst>
      <p:ext uri="{BB962C8B-B14F-4D97-AF65-F5344CB8AC3E}">
        <p14:creationId xmlns:p14="http://schemas.microsoft.com/office/powerpoint/2010/main" val="31624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670</TotalTime>
  <Words>1221</Words>
  <Application>Microsoft Office PowerPoint</Application>
  <PresentationFormat>On-screen Show (4:3)</PresentationFormat>
  <Paragraphs>201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Clarity</vt:lpstr>
      <vt:lpstr>MOX 410 Design project Portable Braai with Water Heater</vt:lpstr>
      <vt:lpstr>Problem Statement, Objective and Scope</vt:lpstr>
      <vt:lpstr>Client requirements and design specifications</vt:lpstr>
      <vt:lpstr>Client requirements and design specifications</vt:lpstr>
      <vt:lpstr>Client requirements and design specifications</vt:lpstr>
      <vt:lpstr>Concept generation and final concept</vt:lpstr>
      <vt:lpstr>Concept generation and final concept</vt:lpstr>
      <vt:lpstr>Concept generation and final concept</vt:lpstr>
      <vt:lpstr>Concept generation and final concept</vt:lpstr>
      <vt:lpstr>Concept generation and final concept</vt:lpstr>
      <vt:lpstr>Concept generation and final concept</vt:lpstr>
      <vt:lpstr>Concept generation and final concept</vt:lpstr>
      <vt:lpstr>Concept generation and final concept</vt:lpstr>
      <vt:lpstr>Concept generation and final concept</vt:lpstr>
      <vt:lpstr>Concept generation and final concept</vt:lpstr>
      <vt:lpstr>Concept generation and final concept</vt:lpstr>
      <vt:lpstr>Design Methodology</vt:lpstr>
      <vt:lpstr>Design Methodology</vt:lpstr>
      <vt:lpstr>Design Methodology</vt:lpstr>
      <vt:lpstr>Design Methodology</vt:lpstr>
      <vt:lpstr>Recommendations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</dc:creator>
  <cp:lastModifiedBy>Jared</cp:lastModifiedBy>
  <cp:revision>38</cp:revision>
  <dcterms:created xsi:type="dcterms:W3CDTF">2018-06-12T12:12:44Z</dcterms:created>
  <dcterms:modified xsi:type="dcterms:W3CDTF">2018-06-14T21:19:18Z</dcterms:modified>
</cp:coreProperties>
</file>