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929" r:id="rId5"/>
    <p:sldId id="930" r:id="rId6"/>
    <p:sldId id="940" r:id="rId7"/>
    <p:sldId id="936" r:id="rId8"/>
    <p:sldId id="937" r:id="rId9"/>
    <p:sldId id="938" r:id="rId10"/>
    <p:sldId id="941" r:id="rId11"/>
    <p:sldId id="942" r:id="rId12"/>
    <p:sldId id="33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婷 王" initials="婷" lastIdx="3" clrIdx="1"/>
  <p:cmAuthor id="3" name="13087" initials="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BE0"/>
    <a:srgbClr val="B9B9B9"/>
    <a:srgbClr val="0091DB"/>
    <a:srgbClr val="8EC31F"/>
    <a:srgbClr val="FFFFFF"/>
    <a:srgbClr val="333333"/>
    <a:srgbClr val="5A5A5A"/>
    <a:srgbClr val="434343"/>
    <a:srgbClr val="1D1D1D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 autoAdjust="0"/>
    <p:restoredTop sz="93990" autoAdjust="0"/>
  </p:normalViewPr>
  <p:slideViewPr>
    <p:cSldViewPr snapToGrid="0">
      <p:cViewPr varScale="1">
        <p:scale>
          <a:sx n="103" d="100"/>
          <a:sy n="103" d="100"/>
        </p:scale>
        <p:origin x="294" y="72"/>
      </p:cViewPr>
      <p:guideLst>
        <p:guide orient="horz" pos="3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858B6-092F-42EC-9DE6-13FD18D803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E9D64-A8B4-461D-8901-A1301991E2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9D64-A8B4-461D-8901-A1301991E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9D64-A8B4-461D-8901-A1301991E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E9D64-A8B4-461D-8901-A1301991E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3"/>
            <a:ext cx="12192000" cy="6858000"/>
          </a:xfrm>
          <a:prstGeom prst="rect">
            <a:avLst/>
          </a:prstGeom>
        </p:spPr>
      </p:pic>
      <p:pic>
        <p:nvPicPr>
          <p:cNvPr id="11" name="图片 10" descr="图片包含 游戏机, 画, 食物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472081"/>
            <a:ext cx="1651294" cy="5498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C87FA9-E340-4A0F-939F-B634FDA243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7143F-D6F8-4DD4-ABF6-F4C5C2E55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bg>
      <p:bgPr>
        <a:solidFill>
          <a:srgbClr val="FA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635" y="6228715"/>
            <a:ext cx="448310" cy="44831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02945" y="6364605"/>
            <a:ext cx="166370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B6AC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全球供应链服务平台</a:t>
            </a:r>
            <a:endParaRPr lang="zh-CN" altLang="en-US" sz="1200" dirty="0">
              <a:solidFill>
                <a:srgbClr val="B6AC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4230" b="1" i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51921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alphaModFix amt="60000"/>
          </a:blip>
          <a:srcRect l="30592" t="24216" r="37315" b="48437"/>
          <a:stretch>
            <a:fillRect/>
          </a:stretch>
        </p:blipFill>
        <p:spPr>
          <a:xfrm>
            <a:off x="7303598" y="4182716"/>
            <a:ext cx="4888401" cy="2675284"/>
          </a:xfrm>
          <a:custGeom>
            <a:avLst/>
            <a:gdLst>
              <a:gd name="connsiteX0" fmla="*/ 0 w 4888401"/>
              <a:gd name="connsiteY0" fmla="*/ 0 h 2675284"/>
              <a:gd name="connsiteX1" fmla="*/ 4888401 w 4888401"/>
              <a:gd name="connsiteY1" fmla="*/ 0 h 2675284"/>
              <a:gd name="connsiteX2" fmla="*/ 4888401 w 4888401"/>
              <a:gd name="connsiteY2" fmla="*/ 2675284 h 2675284"/>
              <a:gd name="connsiteX3" fmla="*/ 0 w 4888401"/>
              <a:gd name="connsiteY3" fmla="*/ 2675284 h 267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8401" h="2675284">
                <a:moveTo>
                  <a:pt x="0" y="0"/>
                </a:moveTo>
                <a:lnTo>
                  <a:pt x="4888401" y="0"/>
                </a:lnTo>
                <a:lnTo>
                  <a:pt x="4888401" y="2675284"/>
                </a:lnTo>
                <a:lnTo>
                  <a:pt x="0" y="2675284"/>
                </a:lnTo>
                <a:close/>
              </a:path>
            </a:pathLst>
          </a:custGeom>
        </p:spPr>
      </p:pic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609596" y="345239"/>
            <a:ext cx="6015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中文微软雅黑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英文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Calibri 20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字号加粗，颜色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#333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1" y="329294"/>
            <a:ext cx="602675" cy="432000"/>
            <a:chOff x="-1" y="267535"/>
            <a:chExt cx="602675" cy="331200"/>
          </a:xfrm>
        </p:grpSpPr>
        <p:sp>
          <p:nvSpPr>
            <p:cNvPr id="11" name="矩形 10"/>
            <p:cNvSpPr/>
            <p:nvPr userDrawn="1"/>
          </p:nvSpPr>
          <p:spPr>
            <a:xfrm>
              <a:off x="-1" y="268350"/>
              <a:ext cx="446809" cy="329571"/>
            </a:xfrm>
            <a:prstGeom prst="rect">
              <a:avLst/>
            </a:prstGeom>
            <a:solidFill>
              <a:srgbClr val="079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498762" y="267535"/>
              <a:ext cx="103912" cy="331200"/>
            </a:xfrm>
            <a:prstGeom prst="rect">
              <a:avLst/>
            </a:prstGeom>
            <a:solidFill>
              <a:srgbClr val="88B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4981" y="328122"/>
            <a:ext cx="1309069" cy="434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011" y="6073827"/>
            <a:ext cx="12192000" cy="82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-1" y="329294"/>
            <a:ext cx="602675" cy="432000"/>
            <a:chOff x="-1" y="267535"/>
            <a:chExt cx="602675" cy="331200"/>
          </a:xfrm>
        </p:grpSpPr>
        <p:sp>
          <p:nvSpPr>
            <p:cNvPr id="10" name="矩形 9"/>
            <p:cNvSpPr/>
            <p:nvPr userDrawn="1"/>
          </p:nvSpPr>
          <p:spPr>
            <a:xfrm>
              <a:off x="-1" y="268350"/>
              <a:ext cx="446809" cy="329571"/>
            </a:xfrm>
            <a:prstGeom prst="rect">
              <a:avLst/>
            </a:prstGeom>
            <a:solidFill>
              <a:srgbClr val="079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98762" y="267535"/>
              <a:ext cx="103912" cy="331200"/>
            </a:xfrm>
            <a:prstGeom prst="rect">
              <a:avLst/>
            </a:prstGeom>
            <a:solidFill>
              <a:srgbClr val="88B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4981" y="328122"/>
            <a:ext cx="1309069" cy="4343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011" y="6073827"/>
            <a:ext cx="12192000" cy="82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9541" y="328122"/>
            <a:ext cx="1309069" cy="43434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295960" y="1065909"/>
            <a:ext cx="2424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000" b="1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8EC31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contents</a:t>
            </a:r>
            <a:endParaRPr lang="zh-CN" altLang="en-US" sz="3200" dirty="0">
              <a:solidFill>
                <a:srgbClr val="8EC31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9541" y="328122"/>
            <a:ext cx="1309069" cy="43434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295960" y="1065909"/>
            <a:ext cx="2424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000" b="1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8EC31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contents</a:t>
            </a:r>
            <a:endParaRPr lang="zh-CN" altLang="en-US" sz="3200" dirty="0">
              <a:solidFill>
                <a:srgbClr val="8EC31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22852" y="2004212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1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729979" y="209661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中国进口</a:t>
            </a:r>
            <a:r>
              <a:rPr lang="en-US" altLang="zh-CN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endParaRPr lang="zh-CN" altLang="en-US" sz="16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729979" y="2388411"/>
            <a:ext cx="30930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唯一一家跻身中国进口200强的进口冻品集团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4446492" y="2508601"/>
            <a:ext cx="5976000" cy="58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>
            <a:off x="10483459" y="2388411"/>
            <a:ext cx="3856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322852" y="3015157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2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729979" y="31075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进口冻品市场占有率</a:t>
            </a:r>
            <a:r>
              <a:rPr lang="en-US" altLang="zh-CN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23%</a:t>
            </a:r>
            <a:endParaRPr lang="zh-CN" altLang="en-US" sz="16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29979" y="3399356"/>
            <a:ext cx="30930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进口冻肉及水产总量持续六年位居全国首位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4559572" y="3519546"/>
            <a:ext cx="58629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10483459" y="3399356"/>
            <a:ext cx="3856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322852" y="4026102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3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1729979" y="411850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打造四流合一的温控食品产业</a:t>
            </a:r>
            <a:r>
              <a:rPr lang="en-US" altLang="zh-CN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全链全球服务平台</a:t>
            </a:r>
            <a:endParaRPr lang="zh-CN" altLang="en-US" sz="16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729979" y="4410301"/>
            <a:ext cx="38371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为顾客提供商流、信息流、物流和资金流的综合化服务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4984376" y="4533411"/>
            <a:ext cx="54381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10483459" y="4410301"/>
            <a:ext cx="3856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1322852" y="5037046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4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729979" y="51294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两个全覆盖</a:t>
            </a:r>
            <a:endParaRPr lang="zh-CN" altLang="en-US" sz="16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729979" y="5421245"/>
            <a:ext cx="38371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输华准入上游工厂全覆盖、国内所有肉类准入海运口岸全覆盖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5369859" y="5547275"/>
            <a:ext cx="505263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 userDrawn="1"/>
        </p:nvSpPr>
        <p:spPr>
          <a:xfrm>
            <a:off x="10483459" y="5421245"/>
            <a:ext cx="3856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C87FA9-E340-4A0F-939F-B634FDA243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7143F-D6F8-4DD4-ABF6-F4C5C2E55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C87FA9-E340-4A0F-939F-B634FDA243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7143F-D6F8-4DD4-ABF6-F4C5C2E55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9410" y="1978025"/>
            <a:ext cx="5220970" cy="204660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5465" y="1978025"/>
            <a:ext cx="111004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91DB"/>
                </a:solidFill>
                <a:latin typeface="Corbel" panose="020B0503020204020204" pitchFamily="34" charset="0"/>
                <a:ea typeface="微软雅黑" panose="020B0503020204020204" pitchFamily="34" charset="-122"/>
              </a:rPr>
              <a:t>如何开发简单的</a:t>
            </a:r>
            <a:r>
              <a:rPr lang="en-US" altLang="zh-CN" sz="6000" b="1" dirty="0">
                <a:solidFill>
                  <a:srgbClr val="0091DB"/>
                </a:solidFill>
                <a:latin typeface="Corbel" panose="020B0503020204020204" pitchFamily="34" charset="0"/>
                <a:ea typeface="微软雅黑" panose="020B0503020204020204" pitchFamily="34" charset="-122"/>
              </a:rPr>
              <a:t>chrome</a:t>
            </a:r>
            <a:r>
              <a:rPr lang="zh-CN" altLang="en-US" sz="6000" b="1" dirty="0">
                <a:solidFill>
                  <a:srgbClr val="0091DB"/>
                </a:solidFill>
                <a:latin typeface="Corbel" panose="020B0503020204020204" pitchFamily="34" charset="0"/>
                <a:ea typeface="微软雅黑" panose="020B0503020204020204" pitchFamily="34" charset="-122"/>
              </a:rPr>
              <a:t>插件</a:t>
            </a:r>
            <a:endParaRPr lang="zh-CN" altLang="en-US" sz="6000" b="1" dirty="0">
              <a:solidFill>
                <a:srgbClr val="0091DB"/>
              </a:solidFill>
              <a:latin typeface="Corbel" panose="020B05030202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0" y="6858000"/>
                </a:moveTo>
                <a:lnTo>
                  <a:pt x="12193193" y="6858000"/>
                </a:lnTo>
                <a:lnTo>
                  <a:pt x="1219319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BD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38600"/>
            <a:ext cx="12192000" cy="2374900"/>
          </a:xfrm>
          <a:prstGeom prst="rect">
            <a:avLst/>
          </a:prstGeom>
        </p:spPr>
      </p:pic>
      <p:sp>
        <p:nvSpPr>
          <p:cNvPr id="4" name="object 5"/>
          <p:cNvSpPr/>
          <p:nvPr/>
        </p:nvSpPr>
        <p:spPr>
          <a:xfrm>
            <a:off x="5666740" y="3285020"/>
            <a:ext cx="918057" cy="918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6"/>
          <p:cNvSpPr txBox="1"/>
          <p:nvPr/>
        </p:nvSpPr>
        <p:spPr>
          <a:xfrm>
            <a:off x="4312957" y="4371080"/>
            <a:ext cx="3625621" cy="423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7730" marR="5080" indent="-875665" algn="ctr">
              <a:lnSpc>
                <a:spcPct val="112000"/>
              </a:lnSpc>
              <a:spcBef>
                <a:spcPts val="95"/>
              </a:spcBef>
            </a:pPr>
            <a:r>
              <a:rPr sz="1200" spc="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深圳市罗湖区深南大道</a:t>
            </a:r>
            <a:r>
              <a:rPr sz="1200" spc="1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5002</a:t>
            </a:r>
            <a:r>
              <a:rPr sz="1200" spc="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号</a:t>
            </a:r>
            <a:r>
              <a:rPr sz="1200" spc="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地王大厦9楼</a:t>
            </a:r>
            <a:r>
              <a:rPr lang="zh-CN" altLang="en-US" sz="1200" spc="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、</a:t>
            </a:r>
            <a:r>
              <a:rPr lang="en-US" altLang="zh-CN" sz="1200" spc="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10</a:t>
            </a:r>
            <a:r>
              <a:rPr lang="zh-CN" altLang="en-US" sz="1200" spc="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楼</a:t>
            </a:r>
            <a:endParaRPr lang="en-US" altLang="zh-CN" sz="1200" spc="3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charset="-120"/>
            </a:endParaRPr>
          </a:p>
          <a:p>
            <a:pPr marL="887730" marR="5080" indent="-875665" algn="ctr">
              <a:lnSpc>
                <a:spcPct val="112000"/>
              </a:lnSpc>
              <a:spcBef>
                <a:spcPts val="95"/>
              </a:spcBef>
            </a:pPr>
            <a:r>
              <a:rPr sz="1200" spc="3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  </a:t>
            </a:r>
            <a:r>
              <a:rPr sz="1200" spc="14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</a:rPr>
              <a:t>www.oigcn.com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charset="-120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906981" y="1610287"/>
            <a:ext cx="442421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1485">
              <a:lnSpc>
                <a:spcPct val="100000"/>
              </a:lnSpc>
              <a:spcBef>
                <a:spcPts val="105"/>
              </a:spcBef>
            </a:pPr>
            <a:r>
              <a:rPr lang="zh-CN" altLang="en-US" spc="6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r>
              <a:rPr lang="en-US" spc="6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spc="-2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pc="2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You！</a:t>
            </a:r>
            <a:endParaRPr lang="en-US" spc="2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322852" y="2004212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1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72524" y="2075661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8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28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22852" y="3015157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2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9979" y="3080891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核心概念以及展示形式</a:t>
            </a:r>
            <a:endParaRPr lang="zh-CN" altLang="en-US" sz="28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22852" y="4026102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3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56649" y="4058816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消息通信</a:t>
            </a:r>
            <a:endParaRPr lang="zh-CN" altLang="en-US" sz="28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22852" y="5037046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91DB"/>
                </a:solidFill>
                <a:latin typeface="+mj-lt"/>
                <a:cs typeface="Calibri" panose="020F0502020204030204" pitchFamily="34" charset="0"/>
              </a:rPr>
              <a:t>4</a:t>
            </a:r>
            <a:endParaRPr lang="zh-CN" altLang="en-US" sz="4000" dirty="0">
              <a:solidFill>
                <a:srgbClr val="0091DB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29979" y="5129450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800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596" y="345239"/>
            <a:ext cx="2995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525" y="958215"/>
            <a:ext cx="10737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严格来讲，我们正在说的东西应该叫Chrome扩展(Chrome Extension)，真正意义上的Chrome插件是更底层的浏览器功能扩展，可能需要对浏览器源码有一定掌握才有能力去开发。鉴于Chrome插件的叫法已经习惯，所以</a:t>
            </a:r>
            <a:r>
              <a:rPr lang="en-US" altLang="zh-CN"/>
              <a:t>Chrome</a:t>
            </a:r>
            <a:r>
              <a:rPr lang="zh-CN" altLang="en-US"/>
              <a:t>扩展也叫</a:t>
            </a:r>
            <a:r>
              <a:rPr lang="en-US" altLang="zh-CN"/>
              <a:t>Chrome</a:t>
            </a:r>
            <a:r>
              <a:rPr lang="zh-CN" altLang="en-US"/>
              <a:t>插件也叫。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Chrome插件是一个用Web技术开发、用来增强浏览器功能的软件，它其实就是一个由HTML、CSS、JS、图片等资源组成的一个.crx后缀的压缩包.</a:t>
            </a:r>
            <a:endParaRPr lang="zh-CN" altLang="en-US"/>
          </a:p>
        </p:txBody>
      </p:sp>
      <p:pic>
        <p:nvPicPr>
          <p:cNvPr id="5" name="图片 4" descr="352797-20170711100448275-5550089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690" y="2925445"/>
            <a:ext cx="5722620" cy="326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596" y="345239"/>
            <a:ext cx="27197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截屏2021-09-11 下午8.22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395" y="744220"/>
            <a:ext cx="4271010" cy="5744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9770" y="358140"/>
            <a:ext cx="503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1.3 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学习Chrome插件开发有什么意义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909955"/>
            <a:ext cx="8987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增强浏览器功能，轻松实现属于自己的“定制版”浏览器，等等。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Chrome插件提供了很多实用API供我们使用，包括但不限于：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1115" y="1985010"/>
            <a:ext cx="757237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9770" y="358140"/>
            <a:ext cx="503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1.3 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开发与调试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770" y="947420"/>
            <a:ext cx="103739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Chrome插件没有严格的项目结构要求，只要保证本目录有一个manifest.json即可，也不需要专门的IDE，普通的web开发工具即可。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从右上角菜单-&gt;更多工具-&gt;扩展程序可以进入 插件管理页面，也可以直接在地址栏输入 chrome://extensions 访问。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53760" y="2614295"/>
            <a:ext cx="5120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勾选开发者模式即可以文件夹的形式直接加载插件，否则只能安装.crx格式的文件。Chrome要求插件必须从它的Chrome应用商店安装，其它任何网站下载的都无法直接安装，所以，其实我们可以把crx文件解压，然后通过开发者模式直接加载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开发中，代码有任何改动都必须重新加载插件，只需要在插件管理页按下Ctrl+R即可，以防万一最好还把页面刷新一下。</a:t>
            </a:r>
            <a:endParaRPr lang="zh-CN" altLang="en-US"/>
          </a:p>
        </p:txBody>
      </p:sp>
      <p:pic>
        <p:nvPicPr>
          <p:cNvPr id="6" name="图片 5" descr="截屏2021-09-11 下午8.14.50的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2614295"/>
            <a:ext cx="4622165" cy="3617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9770" y="358140"/>
            <a:ext cx="503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  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核心介绍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885" y="918210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79B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manifest.json</a:t>
            </a:r>
            <a:endParaRPr lang="zh-CN" altLang="en-US" sz="2400">
              <a:solidFill>
                <a:srgbClr val="079B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040" y="1539875"/>
            <a:ext cx="9516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这是一个Chrome插件最重要也是必不可少的文件，用来配置所有和插件相关的配置，必须放在根目录。其中，manifest_version、name、version3个是必不可少的，description和icons是推荐的。</a:t>
            </a:r>
            <a:endParaRPr lang="zh-CN" altLang="en-US"/>
          </a:p>
        </p:txBody>
      </p:sp>
      <p:pic>
        <p:nvPicPr>
          <p:cNvPr id="5" name="图片 4" descr="截屏2021-09-11 下午9.39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680" y="2461895"/>
            <a:ext cx="5555615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9770" y="358140"/>
            <a:ext cx="503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  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核心介绍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885" y="918210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79B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content-scripts</a:t>
            </a:r>
            <a:endParaRPr lang="zh-CN" altLang="en-US" sz="2400">
              <a:solidFill>
                <a:srgbClr val="079B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040" y="1539875"/>
            <a:ext cx="9516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所谓content-scripts，其实就是Chrome插件中向页面注入脚本的一种形式（虽然名为script，其实还可以包括css的），借助content-scripts我们可以实现通过配置的方式轻松向指定页面注入JS和CSS，最常见的比如：广告屏蔽、页面CSS定制，等等。</a:t>
            </a:r>
            <a:endParaRPr lang="zh-CN" altLang="en-US"/>
          </a:p>
        </p:txBody>
      </p:sp>
      <p:pic>
        <p:nvPicPr>
          <p:cNvPr id="6" name="图片 5" descr="截屏2021-09-11 下午9.47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2738755"/>
            <a:ext cx="9236075" cy="3610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9770" y="358140"/>
            <a:ext cx="503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  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核心介绍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885" y="918210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79B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content-scripts</a:t>
            </a:r>
            <a:endParaRPr lang="zh-CN" altLang="en-US" sz="2400">
              <a:solidFill>
                <a:srgbClr val="079B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5040" y="1539875"/>
            <a:ext cx="9516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content-scripts和原始页面共享DOM，但是不共享JS，如要访问页面JS（例如某个JS变量），只能通过injected js来实现。content-scripts不能访问绝大部分chrome.xxx.api，除了下面这4种：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75715" y="2900045"/>
            <a:ext cx="103524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chrome.extension(getURL , inIncognitoContext , lastError , onRequest , sendRequest)</a:t>
            </a:r>
            <a:endParaRPr lang="zh-CN" altLang="en-US"/>
          </a:p>
          <a:p>
            <a:r>
              <a:rPr lang="zh-CN" altLang="en-US">
                <a:sym typeface="+mn-ea"/>
              </a:rPr>
              <a:t>chrome.i18n</a:t>
            </a:r>
            <a:endParaRPr lang="zh-CN" altLang="en-US"/>
          </a:p>
          <a:p>
            <a:r>
              <a:rPr lang="zh-CN" altLang="en-US">
                <a:sym typeface="+mn-ea"/>
              </a:rPr>
              <a:t>chrome.runtime(connect , getManifest , getURL , id , onConnect , onMessage , sendMessage)</a:t>
            </a:r>
            <a:endParaRPr lang="zh-CN" altLang="en-US"/>
          </a:p>
          <a:p>
            <a:r>
              <a:rPr lang="zh-CN" altLang="en-US">
                <a:sym typeface="+mn-ea"/>
              </a:rPr>
              <a:t>chrome.storage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570,&quot;width&quot;:1192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WPS 演示</Application>
  <PresentationFormat>宽屏</PresentationFormat>
  <Paragraphs>71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Calibri</vt:lpstr>
      <vt:lpstr>Corbel</vt:lpstr>
      <vt:lpstr>苹方-简</vt:lpstr>
      <vt:lpstr>Helvetica Neue</vt:lpstr>
      <vt:lpstr>PMingLiU</vt:lpstr>
      <vt:lpstr>等线</vt:lpstr>
      <vt:lpstr>宋体</vt:lpstr>
      <vt:lpstr>Arial Unicode MS</vt:lpstr>
      <vt:lpstr>等线 Light</vt:lpstr>
      <vt:lpstr>宋体-繁</vt:lpstr>
      <vt:lpstr>PMingLiU</vt:lpstr>
      <vt:lpstr>微软雅黑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kkitty</cp:lastModifiedBy>
  <cp:revision>385</cp:revision>
  <dcterms:created xsi:type="dcterms:W3CDTF">2021-09-11T14:29:18Z</dcterms:created>
  <dcterms:modified xsi:type="dcterms:W3CDTF">2021-09-11T14:29:18Z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  <property fmtid="{D5CDD505-2E9C-101B-9397-08002B2CF9AE}" pid="3" name="ICV">
    <vt:lpwstr>1B5352D2F5C14A0D9CB7E3E97A35D966</vt:lpwstr>
  </property>
</Properties>
</file>