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handoutMasterIdLst>
    <p:handoutMasterId r:id="rId13"/>
  </p:handout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1122" y="-90"/>
      </p:cViewPr>
      <p:guideLst>
        <p:guide orient="horz" pos="4020"/>
        <p:guide pos="5692"/>
      </p:guideLst>
    </p:cSldViewPr>
  </p:slideViewPr>
  <p:notesTextViewPr>
    <p:cViewPr>
      <p:scale>
        <a:sx n="100" d="100"/>
        <a:sy n="100" d="100"/>
      </p:scale>
      <p:origin x="0" y="0"/>
    </p:cViewPr>
  </p:notesTextViewPr>
  <p:notesViewPr>
    <p:cSldViewPr showGuides="1">
      <p:cViewPr varScale="1">
        <p:scale>
          <a:sx n="68" d="100"/>
          <a:sy n="68" d="100"/>
        </p:scale>
        <p:origin x="-2856" y="-114"/>
      </p:cViewPr>
      <p:guideLst>
        <p:guide orient="horz" pos="2880"/>
        <p:guide pos="73"/>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DFFC038-E8DE-40C9-A354-ED7B6655D5B0}" type="datetimeFigureOut">
              <a:rPr lang="en-US" smtClean="0"/>
              <a:t>8/2/2022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D866C21-A584-4C36-A1EC-69D75D799965}"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5C15EA3C-57A5-4DD5-B093-164A12A8E060}" type="datetimeFigureOut">
              <a:rPr lang="en-US" smtClean="0"/>
              <a:pPr/>
              <a:t>8/2/2022</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07CF69C5-157A-40DD-989F-BFF115256A3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C15EA3C-57A5-4DD5-B093-164A12A8E060}" type="datetimeFigureOut">
              <a:rPr lang="en-US" smtClean="0"/>
              <a:pPr/>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F69C5-157A-40DD-989F-BFF115256A3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5C15EA3C-57A5-4DD5-B093-164A12A8E060}" type="datetimeFigureOut">
              <a:rPr lang="en-US" smtClean="0"/>
              <a:pPr/>
              <a:t>8/2/2022</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07CF69C5-157A-40DD-989F-BFF115256A3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C15EA3C-57A5-4DD5-B093-164A12A8E060}" type="datetimeFigureOut">
              <a:rPr lang="en-US" smtClean="0"/>
              <a:pPr/>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07CF69C5-157A-40DD-989F-BFF115256A35}"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5C15EA3C-57A5-4DD5-B093-164A12A8E060}" type="datetimeFigureOut">
              <a:rPr lang="en-US" smtClean="0"/>
              <a:pPr/>
              <a:t>8/2/2022</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07CF69C5-157A-40DD-989F-BFF115256A35}"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5C15EA3C-57A5-4DD5-B093-164A12A8E060}" type="datetimeFigureOut">
              <a:rPr lang="en-US" smtClean="0"/>
              <a:pPr/>
              <a:t>8/2/2022</a:t>
            </a:fld>
            <a:endParaRPr lang="en-US"/>
          </a:p>
        </p:txBody>
      </p:sp>
      <p:sp>
        <p:nvSpPr>
          <p:cNvPr id="10" name="Slide Number Placeholder 9"/>
          <p:cNvSpPr>
            <a:spLocks noGrp="1"/>
          </p:cNvSpPr>
          <p:nvPr>
            <p:ph type="sldNum" sz="quarter" idx="16"/>
          </p:nvPr>
        </p:nvSpPr>
        <p:spPr/>
        <p:txBody>
          <a:bodyPr rtlCol="0"/>
          <a:lstStyle/>
          <a:p>
            <a:fld id="{07CF69C5-157A-40DD-989F-BFF115256A35}"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5C15EA3C-57A5-4DD5-B093-164A12A8E060}" type="datetimeFigureOut">
              <a:rPr lang="en-US" smtClean="0"/>
              <a:pPr/>
              <a:t>8/2/2022</a:t>
            </a:fld>
            <a:endParaRPr lang="en-US"/>
          </a:p>
        </p:txBody>
      </p:sp>
      <p:sp>
        <p:nvSpPr>
          <p:cNvPr id="12" name="Slide Number Placeholder 11"/>
          <p:cNvSpPr>
            <a:spLocks noGrp="1"/>
          </p:cNvSpPr>
          <p:nvPr>
            <p:ph type="sldNum" sz="quarter" idx="16"/>
          </p:nvPr>
        </p:nvSpPr>
        <p:spPr/>
        <p:txBody>
          <a:bodyPr rtlCol="0"/>
          <a:lstStyle/>
          <a:p>
            <a:fld id="{07CF69C5-157A-40DD-989F-BFF115256A35}"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C15EA3C-57A5-4DD5-B093-164A12A8E060}" type="datetimeFigureOut">
              <a:rPr lang="en-US" smtClean="0"/>
              <a:pPr/>
              <a:t>8/2/2022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07CF69C5-157A-40DD-989F-BFF115256A3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15EA3C-57A5-4DD5-B093-164A12A8E060}" type="datetimeFigureOut">
              <a:rPr lang="en-US" smtClean="0"/>
              <a:pPr/>
              <a:t>8/2/2022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07CF69C5-157A-40DD-989F-BFF115256A3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C15EA3C-57A5-4DD5-B093-164A12A8E060}" type="datetimeFigureOut">
              <a:rPr lang="en-US" smtClean="0"/>
              <a:pPr/>
              <a:t>8/2/2022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07CF69C5-157A-40DD-989F-BFF115256A35}"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5C15EA3C-57A5-4DD5-B093-164A12A8E060}" type="datetimeFigureOut">
              <a:rPr lang="en-US" smtClean="0"/>
              <a:pPr/>
              <a:t>8/2/2022</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07CF69C5-157A-40DD-989F-BFF115256A35}"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5C15EA3C-57A5-4DD5-B093-164A12A8E060}" type="datetimeFigureOut">
              <a:rPr lang="en-US" smtClean="0"/>
              <a:pPr/>
              <a:t>8/2/2022</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07CF69C5-157A-40DD-989F-BFF115256A3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76056" y="2780928"/>
            <a:ext cx="3396212" cy="620640"/>
          </a:xfrm>
        </p:spPr>
        <p:txBody>
          <a:bodyPr>
            <a:normAutofit fontScale="90000"/>
          </a:bodyPr>
          <a:lstStyle/>
          <a:p>
            <a:r>
              <a:rPr lang="en-IN" dirty="0" smtClean="0"/>
              <a:t>Web sockets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alibri" pitchFamily="34" charset="0"/>
                <a:cs typeface="Calibri" pitchFamily="34" charset="0"/>
              </a:rPr>
              <a:t>Disadvantages of Websockets</a:t>
            </a:r>
            <a:endParaRPr lang="en-US" dirty="0"/>
          </a:p>
        </p:txBody>
      </p:sp>
      <p:sp>
        <p:nvSpPr>
          <p:cNvPr id="3" name="Content Placeholder 2"/>
          <p:cNvSpPr>
            <a:spLocks noGrp="1"/>
          </p:cNvSpPr>
          <p:nvPr>
            <p:ph sz="quarter" idx="1"/>
          </p:nvPr>
        </p:nvSpPr>
        <p:spPr>
          <a:xfrm>
            <a:off x="683568" y="1844824"/>
            <a:ext cx="7776864" cy="4251176"/>
          </a:xfrm>
        </p:spPr>
        <p:txBody>
          <a:bodyPr/>
          <a:lstStyle/>
          <a:p>
            <a:r>
              <a:rPr lang="en-GB" sz="2400" dirty="0" smtClean="0">
                <a:latin typeface="Calibri" pitchFamily="34" charset="0"/>
                <a:cs typeface="Calibri" pitchFamily="34" charset="0"/>
              </a:rPr>
              <a:t>A fully HTML5-compliant web browser is required.</a:t>
            </a:r>
          </a:p>
          <a:p>
            <a:r>
              <a:rPr lang="en-GB" sz="2400" dirty="0" smtClean="0">
                <a:latin typeface="Calibri" pitchFamily="34" charset="0"/>
                <a:cs typeface="Calibri" pitchFamily="34" charset="0"/>
              </a:rPr>
              <a:t>AJAX-like success mechanisms are not available in Websockets.</a:t>
            </a:r>
          </a:p>
          <a:p>
            <a:r>
              <a:rPr lang="en-GB" sz="2400" dirty="0" smtClean="0">
                <a:latin typeface="Calibri" pitchFamily="34" charset="0"/>
                <a:cs typeface="Calibri" pitchFamily="34" charset="0"/>
              </a:rPr>
              <a:t>HTTP is significantly easier to develop if your application doesn’t take a lot of dynamic interaction.</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63888" y="2492896"/>
            <a:ext cx="2160240" cy="707886"/>
          </a:xfrm>
          <a:prstGeom prst="rect">
            <a:avLst/>
          </a:prstGeom>
          <a:noFill/>
        </p:spPr>
        <p:txBody>
          <a:bodyPr wrap="square" rtlCol="0">
            <a:spAutoFit/>
          </a:bodyPr>
          <a:lstStyle/>
          <a:p>
            <a:r>
              <a:rPr lang="en-IN" sz="4000" b="1" u="sng" dirty="0" smtClean="0"/>
              <a:t>THE END</a:t>
            </a:r>
            <a:endParaRPr lang="en-US" sz="4000" b="1" u="sng"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sz="quarter" idx="1"/>
          </p:nvPr>
        </p:nvSpPr>
        <p:spPr/>
        <p:txBody>
          <a:bodyPr/>
          <a:lstStyle/>
          <a:p>
            <a:r>
              <a:rPr lang="en-IN" dirty="0" smtClean="0">
                <a:latin typeface="Calibri" pitchFamily="34" charset="0"/>
                <a:cs typeface="Calibri" pitchFamily="34" charset="0"/>
              </a:rPr>
              <a:t>How HTTP protocol works.</a:t>
            </a:r>
          </a:p>
          <a:p>
            <a:r>
              <a:rPr lang="en-IN" dirty="0" smtClean="0">
                <a:latin typeface="Calibri" pitchFamily="34" charset="0"/>
                <a:cs typeface="Calibri" pitchFamily="34" charset="0"/>
              </a:rPr>
              <a:t>What are Websockets and how it works.</a:t>
            </a:r>
          </a:p>
          <a:p>
            <a:r>
              <a:rPr lang="en-IN" dirty="0" smtClean="0">
                <a:latin typeface="Calibri" pitchFamily="34" charset="0"/>
                <a:cs typeface="Calibri" pitchFamily="34" charset="0"/>
              </a:rPr>
              <a:t>What is </a:t>
            </a:r>
            <a:r>
              <a:rPr lang="en-US" sz="3200" dirty="0" smtClean="0">
                <a:latin typeface="Calibri" pitchFamily="34" charset="0"/>
                <a:cs typeface="Calibri" pitchFamily="34" charset="0"/>
              </a:rPr>
              <a:t>Transmission Control Protocol (TCP).</a:t>
            </a:r>
            <a:endParaRPr lang="en-IN" dirty="0" smtClean="0">
              <a:latin typeface="Calibri" pitchFamily="34" charset="0"/>
              <a:cs typeface="Calibri" pitchFamily="34" charset="0"/>
            </a:endParaRPr>
          </a:p>
          <a:p>
            <a:r>
              <a:rPr lang="en-IN" dirty="0" smtClean="0">
                <a:latin typeface="Calibri" pitchFamily="34" charset="0"/>
                <a:cs typeface="Calibri" pitchFamily="34" charset="0"/>
              </a:rPr>
              <a:t>Where Websockets used.</a:t>
            </a:r>
          </a:p>
          <a:p>
            <a:r>
              <a:rPr lang="en-IN" dirty="0" smtClean="0">
                <a:latin typeface="Calibri" pitchFamily="34" charset="0"/>
                <a:cs typeface="Calibri" pitchFamily="34" charset="0"/>
              </a:rPr>
              <a:t>Advantages of Websockets. </a:t>
            </a:r>
          </a:p>
          <a:p>
            <a:r>
              <a:rPr lang="en-IN" dirty="0" smtClean="0">
                <a:latin typeface="Calibri" pitchFamily="34" charset="0"/>
                <a:cs typeface="Calibri" pitchFamily="34" charset="0"/>
              </a:rPr>
              <a:t>Disadvantages of Websockets.</a:t>
            </a:r>
          </a:p>
          <a:p>
            <a:pPr>
              <a:buNone/>
            </a:pPr>
            <a:endParaRPr lang="en-IN" dirty="0" smtClean="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alibri" pitchFamily="34" charset="0"/>
                <a:cs typeface="Calibri" pitchFamily="34" charset="0"/>
              </a:rPr>
              <a:t>How HTTP protocol works</a:t>
            </a:r>
          </a:p>
        </p:txBody>
      </p:sp>
      <p:sp>
        <p:nvSpPr>
          <p:cNvPr id="3" name="Content Placeholder 2"/>
          <p:cNvSpPr>
            <a:spLocks noGrp="1"/>
          </p:cNvSpPr>
          <p:nvPr>
            <p:ph sz="quarter" idx="1"/>
          </p:nvPr>
        </p:nvSpPr>
        <p:spPr>
          <a:xfrm>
            <a:off x="612648" y="1600200"/>
            <a:ext cx="8153400" cy="5069160"/>
          </a:xfrm>
        </p:spPr>
        <p:txBody>
          <a:bodyPr>
            <a:normAutofit/>
          </a:bodyPr>
          <a:lstStyle/>
          <a:p>
            <a:r>
              <a:rPr lang="en-GB" sz="2400" dirty="0" smtClean="0">
                <a:latin typeface="Calibri" pitchFamily="34" charset="0"/>
                <a:cs typeface="Calibri" pitchFamily="34" charset="0"/>
              </a:rPr>
              <a:t>In HTTP protocol client sends the request and the server sends the response. Each request is associated with a corresponding response , after the response is sent and connection gets closed each HTTP or HTTPS request establishes a new connection to the server every time. </a:t>
            </a:r>
          </a:p>
          <a:p>
            <a:r>
              <a:rPr lang="en-US" sz="2400" dirty="0" smtClean="0">
                <a:latin typeface="Calibri" pitchFamily="34" charset="0"/>
                <a:cs typeface="Calibri" pitchFamily="34" charset="0"/>
              </a:rPr>
              <a:t>http </a:t>
            </a:r>
            <a:r>
              <a:rPr lang="en-IN" sz="2400" dirty="0" smtClean="0">
                <a:latin typeface="Calibri" pitchFamily="34" charset="0"/>
                <a:cs typeface="Calibri" pitchFamily="34" charset="0"/>
              </a:rPr>
              <a:t>protocol</a:t>
            </a:r>
            <a:r>
              <a:rPr lang="en-US" sz="2400" dirty="0" smtClean="0">
                <a:latin typeface="Calibri" pitchFamily="34" charset="0"/>
                <a:cs typeface="Calibri" pitchFamily="34" charset="0"/>
              </a:rPr>
              <a:t> are uses http colon and double slash (http://) to connect with web.(Ex - http://www.google.com</a:t>
            </a:r>
            <a:r>
              <a:rPr lang="en-US" sz="2400" dirty="0" smtClean="0">
                <a:latin typeface="Calibri" pitchFamily="34" charset="0"/>
                <a:cs typeface="Calibri" pitchFamily="34" charset="0"/>
              </a:rPr>
              <a:t>).</a:t>
            </a:r>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a:p>
            <a:endParaRPr lang="en-GB" sz="2400" dirty="0" smtClean="0">
              <a:latin typeface="Calibri" pitchFamily="34" charset="0"/>
              <a:cs typeface="Calibri" pitchFamily="34" charset="0"/>
            </a:endParaRPr>
          </a:p>
          <a:p>
            <a:pPr>
              <a:buNone/>
            </a:pPr>
            <a:r>
              <a:rPr lang="en-GB" sz="2400" dirty="0" smtClean="0">
                <a:latin typeface="Calibri" pitchFamily="34" charset="0"/>
                <a:cs typeface="Calibri" pitchFamily="34" charset="0"/>
              </a:rPr>
              <a:t>	</a:t>
            </a:r>
            <a:endParaRPr lang="en-US" sz="2400" dirty="0">
              <a:latin typeface="Calibri" pitchFamily="34" charset="0"/>
              <a:cs typeface="Calibri" pitchFamily="34" charset="0"/>
            </a:endParaRPr>
          </a:p>
        </p:txBody>
      </p:sp>
      <p:pic>
        <p:nvPicPr>
          <p:cNvPr id="5" name="Picture 4" descr="http 12.jpg"/>
          <p:cNvPicPr>
            <a:picLocks noChangeAspect="1"/>
          </p:cNvPicPr>
          <p:nvPr/>
        </p:nvPicPr>
        <p:blipFill>
          <a:blip r:embed="rId2" cstate="print"/>
          <a:stretch>
            <a:fillRect/>
          </a:stretch>
        </p:blipFill>
        <p:spPr>
          <a:xfrm>
            <a:off x="1187624" y="4725144"/>
            <a:ext cx="6715125" cy="17907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latin typeface="Calibri" pitchFamily="34" charset="0"/>
                <a:cs typeface="Calibri" pitchFamily="34" charset="0"/>
              </a:rPr>
              <a:t>What are Websockets.</a:t>
            </a:r>
            <a:endParaRPr lang="en-US" dirty="0"/>
          </a:p>
        </p:txBody>
      </p:sp>
      <p:sp>
        <p:nvSpPr>
          <p:cNvPr id="3" name="Content Placeholder 2"/>
          <p:cNvSpPr>
            <a:spLocks noGrp="1"/>
          </p:cNvSpPr>
          <p:nvPr>
            <p:ph sz="quarter" idx="1"/>
          </p:nvPr>
        </p:nvSpPr>
        <p:spPr/>
        <p:txBody>
          <a:bodyPr/>
          <a:lstStyle/>
          <a:p>
            <a:r>
              <a:rPr lang="en-US" sz="2400" dirty="0" smtClean="0">
                <a:latin typeface="Calibri" pitchFamily="34" charset="0"/>
                <a:cs typeface="Calibri" pitchFamily="34" charset="0"/>
              </a:rPr>
              <a:t>Websocket is a computer communications protocol, providing full-duplex communication channels over a single TCP (Transmission Control Protocol) connation and it is persistent connection between a client and server.</a:t>
            </a:r>
          </a:p>
          <a:p>
            <a:endParaRPr lang="en-US" sz="2400" dirty="0" smtClean="0">
              <a:latin typeface="Calibri" pitchFamily="34" charset="0"/>
              <a:cs typeface="Calibri" pitchFamily="34" charset="0"/>
            </a:endParaRPr>
          </a:p>
          <a:p>
            <a:r>
              <a:rPr lang="en-US" sz="2400" dirty="0" smtClean="0">
                <a:latin typeface="Calibri" pitchFamily="34" charset="0"/>
                <a:cs typeface="Calibri" pitchFamily="34" charset="0"/>
              </a:rPr>
              <a:t>Websockets are uses ww or wws colon and double slash (ww://) to connect with web. (Ex – ww://www.google.com)</a:t>
            </a:r>
          </a:p>
          <a:p>
            <a:endParaRPr lang="en-US" sz="2400" dirty="0" smtClean="0">
              <a:latin typeface="Calibri" pitchFamily="34" charset="0"/>
              <a:cs typeface="Calibri" pitchFamily="34" charset="0"/>
            </a:endParaRPr>
          </a:p>
          <a:p>
            <a:pPr>
              <a:buNone/>
            </a:pPr>
            <a:endParaRPr lang="en-US" sz="2400" dirty="0" smtClean="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ebsocket.jpg"/>
          <p:cNvPicPr>
            <a:picLocks noChangeAspect="1"/>
          </p:cNvPicPr>
          <p:nvPr/>
        </p:nvPicPr>
        <p:blipFill>
          <a:blip r:embed="rId2" cstate="print"/>
          <a:stretch>
            <a:fillRect/>
          </a:stretch>
        </p:blipFill>
        <p:spPr>
          <a:xfrm>
            <a:off x="1619672" y="1340768"/>
            <a:ext cx="5904656" cy="4104456"/>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dirty="0" smtClean="0">
                <a:latin typeface="Calibri" pitchFamily="34" charset="0"/>
                <a:cs typeface="Calibri" pitchFamily="34" charset="0"/>
              </a:rPr>
              <a:t>What is </a:t>
            </a:r>
            <a:r>
              <a:rPr lang="en-US" sz="3600" dirty="0" smtClean="0">
                <a:latin typeface="Calibri" pitchFamily="34" charset="0"/>
                <a:cs typeface="Calibri" pitchFamily="34" charset="0"/>
              </a:rPr>
              <a:t>Transmission Control Protocol</a:t>
            </a:r>
            <a:br>
              <a:rPr lang="en-US" sz="3600" dirty="0" smtClean="0">
                <a:latin typeface="Calibri" pitchFamily="34" charset="0"/>
                <a:cs typeface="Calibri" pitchFamily="34" charset="0"/>
              </a:rPr>
            </a:br>
            <a:r>
              <a:rPr lang="en-US" sz="3600" dirty="0" smtClean="0">
                <a:latin typeface="Calibri" pitchFamily="34" charset="0"/>
                <a:cs typeface="Calibri" pitchFamily="34" charset="0"/>
              </a:rPr>
              <a:t>(TCP) </a:t>
            </a:r>
            <a:endParaRPr lang="en-US" sz="3600" dirty="0"/>
          </a:p>
        </p:txBody>
      </p:sp>
      <p:sp>
        <p:nvSpPr>
          <p:cNvPr id="3" name="Content Placeholder 2"/>
          <p:cNvSpPr>
            <a:spLocks noGrp="1"/>
          </p:cNvSpPr>
          <p:nvPr>
            <p:ph sz="quarter" idx="1"/>
          </p:nvPr>
        </p:nvSpPr>
        <p:spPr>
          <a:xfrm>
            <a:off x="611560" y="1772816"/>
            <a:ext cx="8064896" cy="4323184"/>
          </a:xfrm>
        </p:spPr>
        <p:txBody>
          <a:bodyPr/>
          <a:lstStyle/>
          <a:p>
            <a:r>
              <a:rPr lang="en-US" sz="2000" dirty="0" smtClean="0">
                <a:latin typeface="Calibri" pitchFamily="34" charset="0"/>
                <a:cs typeface="Calibri" pitchFamily="34" charset="0"/>
              </a:rPr>
              <a:t>TCP is a connection-oriented protocol. Connection-orientation means that the communicating devices should establish a connection before transmitting data and should close the connection after transmitting the data.</a:t>
            </a:r>
          </a:p>
          <a:p>
            <a:endParaRPr lang="en-US" sz="2000" dirty="0" smtClean="0">
              <a:latin typeface="Calibri" pitchFamily="34" charset="0"/>
              <a:cs typeface="Calibri" pitchFamily="34" charset="0"/>
            </a:endParaRPr>
          </a:p>
          <a:p>
            <a:r>
              <a:rPr lang="en-US" sz="2000" dirty="0" smtClean="0">
                <a:latin typeface="Calibri" pitchFamily="34" charset="0"/>
                <a:cs typeface="Calibri" pitchFamily="34" charset="0"/>
              </a:rPr>
              <a:t>It breaks large amount of data in the form of smaller packets and delivers it to the client across the internet and ensure the successful delivery of data and messages over networks.</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9552" y="548680"/>
            <a:ext cx="8280920" cy="5940088"/>
          </a:xfrm>
          <a:prstGeom prst="rect">
            <a:avLst/>
          </a:prstGeom>
        </p:spPr>
        <p:txBody>
          <a:bodyPr wrap="square">
            <a:spAutoFit/>
          </a:bodyPr>
          <a:lstStyle/>
          <a:p>
            <a:endParaRPr lang="en-GB" sz="2000" b="1" dirty="0" smtClean="0">
              <a:latin typeface="Calibri" pitchFamily="34" charset="0"/>
              <a:cs typeface="Calibri" pitchFamily="34" charset="0"/>
            </a:endParaRPr>
          </a:p>
          <a:p>
            <a:endParaRPr lang="en-GB" sz="2000" b="1" dirty="0">
              <a:latin typeface="Calibri" pitchFamily="34" charset="0"/>
              <a:cs typeface="Calibri" pitchFamily="34" charset="0"/>
            </a:endParaRPr>
          </a:p>
          <a:p>
            <a:endParaRPr lang="en-GB" sz="2000" b="1" dirty="0" smtClean="0">
              <a:latin typeface="Calibri" pitchFamily="34" charset="0"/>
              <a:cs typeface="Calibri" pitchFamily="34" charset="0"/>
            </a:endParaRPr>
          </a:p>
          <a:p>
            <a:endParaRPr lang="en-GB" sz="2000" b="1" dirty="0">
              <a:latin typeface="Calibri" pitchFamily="34" charset="0"/>
              <a:cs typeface="Calibri" pitchFamily="34" charset="0"/>
            </a:endParaRPr>
          </a:p>
          <a:p>
            <a:endParaRPr lang="en-GB" sz="2000" b="1" dirty="0" smtClean="0">
              <a:latin typeface="Calibri" pitchFamily="34" charset="0"/>
              <a:cs typeface="Calibri" pitchFamily="34" charset="0"/>
            </a:endParaRPr>
          </a:p>
          <a:p>
            <a:endParaRPr lang="en-GB" sz="2000" b="1" dirty="0">
              <a:latin typeface="Calibri" pitchFamily="34" charset="0"/>
              <a:cs typeface="Calibri" pitchFamily="34" charset="0"/>
            </a:endParaRPr>
          </a:p>
          <a:p>
            <a:endParaRPr lang="en-GB" sz="2000" b="1" dirty="0" smtClean="0">
              <a:latin typeface="Calibri" pitchFamily="34" charset="0"/>
              <a:cs typeface="Calibri" pitchFamily="34" charset="0"/>
            </a:endParaRPr>
          </a:p>
          <a:p>
            <a:endParaRPr lang="en-GB" sz="2000" b="1" dirty="0">
              <a:latin typeface="Calibri" pitchFamily="34" charset="0"/>
              <a:cs typeface="Calibri" pitchFamily="34" charset="0"/>
            </a:endParaRPr>
          </a:p>
          <a:p>
            <a:endParaRPr lang="en-GB" sz="2000" b="1" dirty="0" smtClean="0">
              <a:latin typeface="Calibri" pitchFamily="34" charset="0"/>
              <a:cs typeface="Calibri" pitchFamily="34" charset="0"/>
            </a:endParaRPr>
          </a:p>
          <a:p>
            <a:r>
              <a:rPr lang="en-GB" sz="2000" b="1" dirty="0" smtClean="0">
                <a:latin typeface="Calibri" pitchFamily="34" charset="0"/>
                <a:cs typeface="Calibri" pitchFamily="34" charset="0"/>
              </a:rPr>
              <a:t>Three-Way Handshake</a:t>
            </a:r>
            <a:r>
              <a:rPr lang="en-GB" sz="2000" dirty="0" smtClean="0">
                <a:latin typeface="Calibri" pitchFamily="34" charset="0"/>
                <a:cs typeface="Calibri" pitchFamily="34" charset="0"/>
              </a:rPr>
              <a:t> or a TCP 3-way handshake is a process which is used in a TCP/IP network to make a connection between the server and client. It is a three-step process that requires both the client and server to exchange synchronization and acknowledgment packets before the real data communication process starts.</a:t>
            </a:r>
          </a:p>
          <a:p>
            <a:endParaRPr lang="en-GB" sz="2000" dirty="0">
              <a:latin typeface="Calibri" pitchFamily="34" charset="0"/>
              <a:cs typeface="Calibri" pitchFamily="34" charset="0"/>
            </a:endParaRPr>
          </a:p>
          <a:p>
            <a:r>
              <a:rPr lang="en-US" sz="2000" b="1" dirty="0" smtClean="0">
                <a:latin typeface="Calibri" pitchFamily="34" charset="0"/>
                <a:cs typeface="Calibri" pitchFamily="34" charset="0"/>
              </a:rPr>
              <a:t>Syn</a:t>
            </a:r>
            <a:r>
              <a:rPr lang="en-US" sz="2000" dirty="0">
                <a:latin typeface="Calibri" pitchFamily="34" charset="0"/>
                <a:cs typeface="Calibri" pitchFamily="34" charset="0"/>
              </a:rPr>
              <a:t> </a:t>
            </a:r>
            <a:r>
              <a:rPr lang="en-US" sz="2000" dirty="0" smtClean="0">
                <a:latin typeface="Calibri" pitchFamily="34" charset="0"/>
                <a:cs typeface="Calibri" pitchFamily="34" charset="0"/>
              </a:rPr>
              <a:t>- </a:t>
            </a:r>
            <a:r>
              <a:rPr lang="en-GB" sz="2000" dirty="0" smtClean="0">
                <a:latin typeface="Calibri" pitchFamily="34" charset="0"/>
                <a:cs typeface="Calibri" pitchFamily="34" charset="0"/>
              </a:rPr>
              <a:t>Used to initiate and establish a connection. It also helps you to 	synchronize sequence numbers between devices.</a:t>
            </a:r>
          </a:p>
          <a:p>
            <a:endParaRPr lang="en-GB" sz="2000" dirty="0" smtClean="0">
              <a:latin typeface="Calibri" pitchFamily="34" charset="0"/>
              <a:cs typeface="Calibri" pitchFamily="34" charset="0"/>
            </a:endParaRPr>
          </a:p>
          <a:p>
            <a:r>
              <a:rPr lang="en-GB" sz="2000" b="1" dirty="0" smtClean="0">
                <a:latin typeface="Calibri" pitchFamily="34" charset="0"/>
                <a:cs typeface="Calibri" pitchFamily="34" charset="0"/>
              </a:rPr>
              <a:t>ACK</a:t>
            </a:r>
            <a:r>
              <a:rPr lang="en-GB" sz="2000" dirty="0" smtClean="0">
                <a:latin typeface="Calibri" pitchFamily="34" charset="0"/>
                <a:cs typeface="Calibri" pitchFamily="34" charset="0"/>
              </a:rPr>
              <a:t> - Helps to confirm to the other side that it has received the SYN.</a:t>
            </a:r>
            <a:endParaRPr lang="en-GB" sz="2000" dirty="0">
              <a:latin typeface="Calibri" pitchFamily="34" charset="0"/>
              <a:cs typeface="Calibri" pitchFamily="34" charset="0"/>
            </a:endParaRPr>
          </a:p>
        </p:txBody>
      </p:sp>
      <p:pic>
        <p:nvPicPr>
          <p:cNvPr id="4" name="Picture 3" descr="TCP .jpg"/>
          <p:cNvPicPr>
            <a:picLocks noChangeAspect="1"/>
          </p:cNvPicPr>
          <p:nvPr/>
        </p:nvPicPr>
        <p:blipFill>
          <a:blip r:embed="rId2" cstate="print"/>
          <a:stretch>
            <a:fillRect/>
          </a:stretch>
        </p:blipFill>
        <p:spPr>
          <a:xfrm>
            <a:off x="2411760" y="332656"/>
            <a:ext cx="3362207" cy="2662741"/>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latin typeface="Calibri" pitchFamily="34" charset="0"/>
                <a:cs typeface="Calibri" pitchFamily="34" charset="0"/>
              </a:rPr>
              <a:t>Where Websockets used.</a:t>
            </a:r>
            <a:endParaRPr lang="en-US" dirty="0"/>
          </a:p>
        </p:txBody>
      </p:sp>
      <p:sp>
        <p:nvSpPr>
          <p:cNvPr id="3" name="Content Placeholder 2"/>
          <p:cNvSpPr>
            <a:spLocks noGrp="1"/>
          </p:cNvSpPr>
          <p:nvPr>
            <p:ph sz="quarter" idx="1"/>
          </p:nvPr>
        </p:nvSpPr>
        <p:spPr>
          <a:xfrm>
            <a:off x="1043608" y="1988840"/>
            <a:ext cx="7722440" cy="4107160"/>
          </a:xfrm>
        </p:spPr>
        <p:txBody>
          <a:bodyPr>
            <a:normAutofit/>
          </a:bodyPr>
          <a:lstStyle/>
          <a:p>
            <a:r>
              <a:rPr lang="en-IN" sz="2400" dirty="0" smtClean="0">
                <a:latin typeface="Calibri" pitchFamily="34" charset="0"/>
                <a:cs typeface="Calibri" pitchFamily="34" charset="0"/>
              </a:rPr>
              <a:t>Google Docs.</a:t>
            </a:r>
          </a:p>
          <a:p>
            <a:r>
              <a:rPr lang="en-US" sz="2400" dirty="0" smtClean="0">
                <a:latin typeface="Calibri" pitchFamily="34" charset="0"/>
                <a:cs typeface="Calibri" pitchFamily="34" charset="0"/>
              </a:rPr>
              <a:t>Multiplayer games.</a:t>
            </a:r>
          </a:p>
          <a:p>
            <a:r>
              <a:rPr lang="en-US" sz="2400" dirty="0" smtClean="0">
                <a:latin typeface="Calibri" pitchFamily="34" charset="0"/>
                <a:cs typeface="Calibri" pitchFamily="34" charset="0"/>
              </a:rPr>
              <a:t>Multimedia chat.</a:t>
            </a:r>
          </a:p>
          <a:p>
            <a:r>
              <a:rPr lang="en-IN" sz="2400" dirty="0" smtClean="0">
                <a:latin typeface="Calibri" pitchFamily="34" charset="0"/>
                <a:cs typeface="Calibri" pitchFamily="34" charset="0"/>
              </a:rPr>
              <a:t>Sports Updates.</a:t>
            </a:r>
            <a:endParaRPr lang="en-US" sz="2400" dirty="0" smtClean="0">
              <a:latin typeface="Calibri" pitchFamily="34" charset="0"/>
              <a:cs typeface="Calibri" pitchFamily="34" charset="0"/>
            </a:endParaRPr>
          </a:p>
          <a:p>
            <a:endParaRPr lang="en-US" sz="24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alibri" pitchFamily="34" charset="0"/>
                <a:cs typeface="Calibri" pitchFamily="34" charset="0"/>
              </a:rPr>
              <a:t>Advantages of Websockets</a:t>
            </a:r>
            <a:endParaRPr lang="en-US" dirty="0"/>
          </a:p>
        </p:txBody>
      </p:sp>
      <p:sp>
        <p:nvSpPr>
          <p:cNvPr id="3" name="Content Placeholder 2"/>
          <p:cNvSpPr>
            <a:spLocks noGrp="1"/>
          </p:cNvSpPr>
          <p:nvPr>
            <p:ph sz="quarter" idx="1"/>
          </p:nvPr>
        </p:nvSpPr>
        <p:spPr>
          <a:xfrm>
            <a:off x="971600" y="1916832"/>
            <a:ext cx="7794448" cy="4179168"/>
          </a:xfrm>
        </p:spPr>
        <p:txBody>
          <a:bodyPr/>
          <a:lstStyle/>
          <a:p>
            <a:pPr lvl="0"/>
            <a:r>
              <a:rPr lang="en-US" sz="2400" dirty="0" smtClean="0">
                <a:latin typeface="Calibri" pitchFamily="34" charset="0"/>
                <a:cs typeface="Calibri" pitchFamily="34" charset="0"/>
              </a:rPr>
              <a:t>It allows for two-way communication.</a:t>
            </a:r>
          </a:p>
          <a:p>
            <a:r>
              <a:rPr lang="en-US" sz="2400" dirty="0" smtClean="0">
                <a:latin typeface="Calibri" pitchFamily="34" charset="0"/>
                <a:cs typeface="Calibri" pitchFamily="34" charset="0"/>
              </a:rPr>
              <a:t>Websockets allow you to send and receive data much faster than HTTP. They're also faster than AJAX.</a:t>
            </a:r>
          </a:p>
          <a:p>
            <a:pPr lvl="0"/>
            <a:r>
              <a:rPr lang="en-US" sz="2400" dirty="0" smtClean="0">
                <a:latin typeface="Calibri" pitchFamily="34" charset="0"/>
                <a:cs typeface="Calibri" pitchFamily="34" charset="0"/>
              </a:rPr>
              <a:t>Compatibility between platforms. (web, desktop, mobile)</a:t>
            </a: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333</TotalTime>
  <Words>311</Words>
  <Application>Microsoft Office PowerPoint</Application>
  <PresentationFormat>On-screen Show (4:3)</PresentationFormat>
  <Paragraphs>50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Median</vt:lpstr>
      <vt:lpstr>Web sockets</vt:lpstr>
      <vt:lpstr>Agenda</vt:lpstr>
      <vt:lpstr>How HTTP protocol works</vt:lpstr>
      <vt:lpstr>What are Websockets.</vt:lpstr>
      <vt:lpstr>Slide 5</vt:lpstr>
      <vt:lpstr>What is Transmission Control Protocol (TCP) </vt:lpstr>
      <vt:lpstr>Slide 7</vt:lpstr>
      <vt:lpstr>Where Websockets used.</vt:lpstr>
      <vt:lpstr>Advantages of Websockets</vt:lpstr>
      <vt:lpstr>Disadvantages of Websockets</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sockets</dc:title>
  <dc:creator>admin</dc:creator>
  <cp:lastModifiedBy>admin</cp:lastModifiedBy>
  <cp:revision>34</cp:revision>
  <dcterms:created xsi:type="dcterms:W3CDTF">2022-08-02T04:40:13Z</dcterms:created>
  <dcterms:modified xsi:type="dcterms:W3CDTF">2022-08-02T10:36:57Z</dcterms:modified>
</cp:coreProperties>
</file>