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8"/>
  </p:notesMasterIdLst>
  <p:handoutMasterIdLst>
    <p:handoutMasterId r:id="rId19"/>
  </p:handoutMasterIdLst>
  <p:sldIdLst>
    <p:sldId id="256" r:id="rId5"/>
    <p:sldId id="270" r:id="rId6"/>
    <p:sldId id="257" r:id="rId7"/>
    <p:sldId id="279" r:id="rId8"/>
    <p:sldId id="275" r:id="rId9"/>
    <p:sldId id="267" r:id="rId10"/>
    <p:sldId id="271" r:id="rId11"/>
    <p:sldId id="272" r:id="rId12"/>
    <p:sldId id="260" r:id="rId13"/>
    <p:sldId id="274" r:id="rId14"/>
    <p:sldId id="276" r:id="rId15"/>
    <p:sldId id="277" r:id="rId16"/>
    <p:sldId id="278"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1395D-D316-4E0D-83E3-E94229A49E93}" v="1" dt="2023-07-10T18:18:58.807"/>
    <p1510:client id="{28E7DC59-EA31-42E7-8A45-0C83CF0E95FF}" v="3" dt="2023-08-17T12:55:25.557"/>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82" d="100"/>
          <a:sy n="82" d="100"/>
        </p:scale>
        <p:origin x="115" y="7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Sheet1!$B$2:$B$5</c:f>
              <c:numCache>
                <c:formatCode>General</c:formatCode>
                <c:ptCount val="4"/>
                <c:pt idx="0">
                  <c:v>1.68</c:v>
                </c:pt>
                <c:pt idx="1">
                  <c:v>1.66</c:v>
                </c:pt>
                <c:pt idx="2">
                  <c:v>1.69</c:v>
                </c:pt>
                <c:pt idx="3">
                  <c:v>1.77</c:v>
                </c:pt>
              </c:numCache>
            </c:numRef>
          </c:val>
          <c:extLst>
            <c:ext xmlns:c16="http://schemas.microsoft.com/office/drawing/2014/chart" uri="{C3380CC4-5D6E-409C-BE32-E72D297353CC}">
              <c16:uniqueId val="{00000000-893C-4DCB-8B0E-3C384E1DF4F6}"/>
            </c:ext>
          </c:extLst>
        </c:ser>
        <c:ser>
          <c:idx val="1"/>
          <c:order val="1"/>
          <c:tx>
            <c:strRef>
              <c:f>Sheet1!$C$1</c:f>
              <c:strCache>
                <c:ptCount val="1"/>
                <c:pt idx="0">
                  <c:v>Series 2</c:v>
                </c:pt>
              </c:strCache>
            </c:strRef>
          </c:tx>
          <c:spPr>
            <a:solidFill>
              <a:schemeClr val="accent2"/>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Sheet1!$C$2:$C$5</c:f>
              <c:numCache>
                <c:formatCode>General</c:formatCode>
                <c:ptCount val="4"/>
                <c:pt idx="0">
                  <c:v>1.39</c:v>
                </c:pt>
                <c:pt idx="1">
                  <c:v>1.37</c:v>
                </c:pt>
                <c:pt idx="2">
                  <c:v>1.41</c:v>
                </c:pt>
                <c:pt idx="3">
                  <c:v>1.48</c:v>
                </c:pt>
              </c:numCache>
            </c:numRef>
          </c:val>
          <c:extLst>
            <c:ext xmlns:c16="http://schemas.microsoft.com/office/drawing/2014/chart" uri="{C3380CC4-5D6E-409C-BE32-E72D297353CC}">
              <c16:uniqueId val="{00000001-893C-4DCB-8B0E-3C384E1DF4F6}"/>
            </c:ext>
          </c:extLst>
        </c:ser>
        <c:ser>
          <c:idx val="2"/>
          <c:order val="2"/>
          <c:tx>
            <c:strRef>
              <c:f>Sheet1!$D$1</c:f>
              <c:strCache>
                <c:ptCount val="1"/>
                <c:pt idx="0">
                  <c:v>Series 3</c:v>
                </c:pt>
              </c:strCache>
            </c:strRef>
          </c:tx>
          <c:spPr>
            <a:solidFill>
              <a:schemeClr val="accent3"/>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Sheet1!$D$2:$D$5</c:f>
              <c:numCache>
                <c:formatCode>General</c:formatCode>
                <c:ptCount val="4"/>
              </c:numCache>
            </c:numRef>
          </c:val>
          <c:extLst>
            <c:ext xmlns:c16="http://schemas.microsoft.com/office/drawing/2014/chart" uri="{C3380CC4-5D6E-409C-BE32-E72D297353CC}">
              <c16:uniqueId val="{00000002-893C-4DCB-8B0E-3C384E1DF4F6}"/>
            </c:ext>
          </c:extLst>
        </c:ser>
        <c:dLbls>
          <c:showLegendKey val="0"/>
          <c:showVal val="0"/>
          <c:showCatName val="0"/>
          <c:showSerName val="0"/>
          <c:showPercent val="0"/>
          <c:showBubbleSize val="0"/>
        </c:dLbls>
        <c:gapWidth val="219"/>
        <c:overlap val="-27"/>
        <c:axId val="296055696"/>
        <c:axId val="296056088"/>
      </c:barChart>
      <c:catAx>
        <c:axId val="296055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6056088"/>
        <c:crosses val="autoZero"/>
        <c:auto val="1"/>
        <c:lblAlgn val="ctr"/>
        <c:lblOffset val="100"/>
        <c:noMultiLvlLbl val="0"/>
      </c:catAx>
      <c:valAx>
        <c:axId val="296056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6055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8/22/2023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8/22/2023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86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1030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2764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48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100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6826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8/22/2023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754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8/22/2023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087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8/22/2023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343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46169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1949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8/22/2023</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8059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0392" y="152400"/>
            <a:ext cx="13792200" cy="1143000"/>
          </a:xfrm>
        </p:spPr>
        <p:txBody>
          <a:bodyPr/>
          <a:lstStyle/>
          <a:p>
            <a:r>
              <a:rPr lang="en-US" sz="4400" b="1" u="sng" dirty="0"/>
              <a:t>MALWA INSTITUTE OF TECHNOLOGY INDORE</a:t>
            </a:r>
          </a:p>
        </p:txBody>
      </p:sp>
      <p:sp>
        <p:nvSpPr>
          <p:cNvPr id="3" name="Subtitle 2"/>
          <p:cNvSpPr>
            <a:spLocks noGrp="1"/>
          </p:cNvSpPr>
          <p:nvPr>
            <p:ph type="subTitle" idx="1"/>
          </p:nvPr>
        </p:nvSpPr>
        <p:spPr>
          <a:xfrm>
            <a:off x="553217" y="1556417"/>
            <a:ext cx="9143999" cy="1066800"/>
          </a:xfrm>
        </p:spPr>
        <p:txBody>
          <a:bodyPr/>
          <a:lstStyle/>
          <a:p>
            <a:r>
              <a:rPr lang="en-US" dirty="0"/>
              <a:t>Minor Group Project Presentation </a:t>
            </a:r>
          </a:p>
        </p:txBody>
      </p:sp>
      <p:sp>
        <p:nvSpPr>
          <p:cNvPr id="8" name="TextBox 7">
            <a:extLst>
              <a:ext uri="{FF2B5EF4-FFF2-40B4-BE49-F238E27FC236}">
                <a16:creationId xmlns:a16="http://schemas.microsoft.com/office/drawing/2014/main" id="{3D4AFB7C-E74C-1083-7497-01DD466E6CA6}"/>
              </a:ext>
            </a:extLst>
          </p:cNvPr>
          <p:cNvSpPr txBox="1"/>
          <p:nvPr/>
        </p:nvSpPr>
        <p:spPr>
          <a:xfrm>
            <a:off x="608012" y="5029200"/>
            <a:ext cx="4343400" cy="1615827"/>
          </a:xfrm>
          <a:prstGeom prst="rect">
            <a:avLst/>
          </a:prstGeom>
          <a:noFill/>
        </p:spPr>
        <p:txBody>
          <a:bodyPr wrap="square" rtlCol="0">
            <a:spAutoFit/>
          </a:bodyPr>
          <a:lstStyle/>
          <a:p>
            <a:pPr>
              <a:lnSpc>
                <a:spcPct val="90000"/>
              </a:lnSpc>
            </a:pPr>
            <a:r>
              <a:rPr lang="en-IN" sz="2200" b="1" u="sng" dirty="0"/>
              <a:t>Presented By Group 6 Members </a:t>
            </a:r>
          </a:p>
          <a:p>
            <a:pPr>
              <a:lnSpc>
                <a:spcPct val="90000"/>
              </a:lnSpc>
            </a:pPr>
            <a:r>
              <a:rPr lang="en-IN" sz="2200" dirty="0"/>
              <a:t> </a:t>
            </a:r>
          </a:p>
          <a:p>
            <a:pPr marL="342900" indent="-342900">
              <a:lnSpc>
                <a:spcPct val="90000"/>
              </a:lnSpc>
              <a:buFont typeface="Arial" panose="020B0604020202020204" pitchFamily="34" charset="0"/>
              <a:buChar char="•"/>
            </a:pPr>
            <a:r>
              <a:rPr lang="en-IN" sz="2200" dirty="0"/>
              <a:t>Lokesh Vishwakarma</a:t>
            </a:r>
          </a:p>
          <a:p>
            <a:pPr marL="342900" indent="-342900">
              <a:lnSpc>
                <a:spcPct val="90000"/>
              </a:lnSpc>
              <a:buFont typeface="Arial" panose="020B0604020202020204" pitchFamily="34" charset="0"/>
              <a:buChar char="•"/>
            </a:pPr>
            <a:r>
              <a:rPr lang="en-IN" sz="2200" dirty="0"/>
              <a:t>Bhupendra Vishwakarma</a:t>
            </a:r>
          </a:p>
          <a:p>
            <a:pPr marL="342900" indent="-342900">
              <a:lnSpc>
                <a:spcPct val="90000"/>
              </a:lnSpc>
              <a:buFont typeface="Arial" panose="020B0604020202020204" pitchFamily="34" charset="0"/>
              <a:buChar char="•"/>
            </a:pPr>
            <a:r>
              <a:rPr lang="en-IN" sz="2200" dirty="0"/>
              <a:t>Deepak Rathor</a:t>
            </a:r>
          </a:p>
        </p:txBody>
      </p:sp>
      <p:sp>
        <p:nvSpPr>
          <p:cNvPr id="10" name="TextBox 9">
            <a:extLst>
              <a:ext uri="{FF2B5EF4-FFF2-40B4-BE49-F238E27FC236}">
                <a16:creationId xmlns:a16="http://schemas.microsoft.com/office/drawing/2014/main" id="{0039D378-8B11-9395-C3E6-B4C1009A9530}"/>
              </a:ext>
            </a:extLst>
          </p:cNvPr>
          <p:cNvSpPr txBox="1"/>
          <p:nvPr/>
        </p:nvSpPr>
        <p:spPr>
          <a:xfrm>
            <a:off x="520392" y="2884235"/>
            <a:ext cx="12660620" cy="590931"/>
          </a:xfrm>
          <a:prstGeom prst="rect">
            <a:avLst/>
          </a:prstGeom>
          <a:noFill/>
        </p:spPr>
        <p:txBody>
          <a:bodyPr wrap="square" rtlCol="0">
            <a:spAutoFit/>
          </a:bodyPr>
          <a:lstStyle/>
          <a:p>
            <a:pPr>
              <a:lnSpc>
                <a:spcPct val="90000"/>
              </a:lnSpc>
            </a:pPr>
            <a:r>
              <a:rPr lang="en-IN" sz="3600" b="0" i="0" dirty="0">
                <a:solidFill>
                  <a:srgbClr val="D1D5DB"/>
                </a:solidFill>
                <a:effectLst/>
                <a:latin typeface="Söhne"/>
              </a:rPr>
              <a:t>Auto Rescue: Automated Ambulance Dispatch System</a:t>
            </a:r>
            <a:endParaRPr lang="en-IN" sz="3600" dirty="0"/>
          </a:p>
        </p:txBody>
      </p:sp>
      <p:sp>
        <p:nvSpPr>
          <p:cNvPr id="11" name="TextBox 10">
            <a:extLst>
              <a:ext uri="{FF2B5EF4-FFF2-40B4-BE49-F238E27FC236}">
                <a16:creationId xmlns:a16="http://schemas.microsoft.com/office/drawing/2014/main" id="{26AE48D7-1394-88F4-6FB4-2E810FBA24B2}"/>
              </a:ext>
            </a:extLst>
          </p:cNvPr>
          <p:cNvSpPr txBox="1"/>
          <p:nvPr/>
        </p:nvSpPr>
        <p:spPr>
          <a:xfrm>
            <a:off x="9294812" y="5715000"/>
            <a:ext cx="2819400" cy="757130"/>
          </a:xfrm>
          <a:prstGeom prst="rect">
            <a:avLst/>
          </a:prstGeom>
          <a:noFill/>
        </p:spPr>
        <p:txBody>
          <a:bodyPr wrap="square" rtlCol="0">
            <a:spAutoFit/>
          </a:bodyPr>
          <a:lstStyle/>
          <a:p>
            <a:pPr marL="800100" lvl="1" indent="-342900">
              <a:lnSpc>
                <a:spcPct val="90000"/>
              </a:lnSpc>
              <a:buFont typeface="Arial" panose="020B0604020202020204" pitchFamily="34" charset="0"/>
              <a:buChar char="•"/>
            </a:pPr>
            <a:r>
              <a:rPr lang="en-IN" sz="2400" dirty="0"/>
              <a:t>Branch : IT</a:t>
            </a:r>
          </a:p>
          <a:p>
            <a:pPr marL="800100" lvl="1" indent="-342900">
              <a:lnSpc>
                <a:spcPct val="90000"/>
              </a:lnSpc>
              <a:buFont typeface="Arial" panose="020B0604020202020204" pitchFamily="34" charset="0"/>
              <a:buChar char="•"/>
            </a:pPr>
            <a:r>
              <a:rPr lang="en-IN" sz="2400" dirty="0"/>
              <a:t>Year : 3</a:t>
            </a:r>
            <a:r>
              <a:rPr lang="en-IN" sz="2400" baseline="30000" dirty="0"/>
              <a:t>rd</a:t>
            </a:r>
            <a:r>
              <a:rPr lang="en-IN" sz="2400" dirty="0"/>
              <a:t>  </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627B-1813-B829-29A9-3BEE2EBCE1D0}"/>
              </a:ext>
            </a:extLst>
          </p:cNvPr>
          <p:cNvSpPr>
            <a:spLocks noGrp="1"/>
          </p:cNvSpPr>
          <p:nvPr>
            <p:ph type="title"/>
          </p:nvPr>
        </p:nvSpPr>
        <p:spPr>
          <a:xfrm>
            <a:off x="1522414" y="274638"/>
            <a:ext cx="9143998" cy="1020762"/>
          </a:xfrm>
        </p:spPr>
        <p:txBody>
          <a:bodyPr anchor="b">
            <a:normAutofit/>
          </a:bodyPr>
          <a:lstStyle/>
          <a:p>
            <a:r>
              <a:rPr lang="en-IN" sz="4000" b="1" dirty="0"/>
              <a:t>CAR DESIGN :</a:t>
            </a:r>
          </a:p>
        </p:txBody>
      </p:sp>
      <p:pic>
        <p:nvPicPr>
          <p:cNvPr id="12" name="Content Placeholder 11" descr="A close-up of a car dashboard&#10;&#10;Description automatically generated">
            <a:extLst>
              <a:ext uri="{FF2B5EF4-FFF2-40B4-BE49-F238E27FC236}">
                <a16:creationId xmlns:a16="http://schemas.microsoft.com/office/drawing/2014/main" id="{30B154BC-312E-905A-6A39-FCAAE985DD57}"/>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7677" r="13189"/>
          <a:stretch/>
        </p:blipFill>
        <p:spPr>
          <a:xfrm>
            <a:off x="1522413" y="1905000"/>
            <a:ext cx="4419599" cy="4267200"/>
          </a:xfrm>
          <a:noFill/>
          <a:effectLst>
            <a:reflection blurRad="25400" stA="35000" endPos="10000" dir="5400000" sy="-100000" algn="bl" rotWithShape="0"/>
            <a:softEdge rad="127000"/>
          </a:effectLst>
        </p:spPr>
      </p:pic>
      <p:sp>
        <p:nvSpPr>
          <p:cNvPr id="22" name="Content Placeholder 3">
            <a:extLst>
              <a:ext uri="{FF2B5EF4-FFF2-40B4-BE49-F238E27FC236}">
                <a16:creationId xmlns:a16="http://schemas.microsoft.com/office/drawing/2014/main" id="{3FFD5CD5-C028-88C1-3118-144718D90C8B}"/>
              </a:ext>
            </a:extLst>
          </p:cNvPr>
          <p:cNvSpPr>
            <a:spLocks noGrp="1"/>
          </p:cNvSpPr>
          <p:nvPr>
            <p:ph sz="half" idx="2"/>
          </p:nvPr>
        </p:nvSpPr>
        <p:spPr>
          <a:xfrm>
            <a:off x="6246815" y="1905000"/>
            <a:ext cx="4419598" cy="4267200"/>
          </a:xfrm>
        </p:spPr>
        <p:txBody>
          <a:bodyPr>
            <a:normAutofit/>
          </a:bodyPr>
          <a:lstStyle/>
          <a:p>
            <a:pPr marL="0" indent="0" algn="ctr">
              <a:buNone/>
            </a:pPr>
            <a:r>
              <a:rPr lang="en-US" sz="3200" b="1" u="sng" dirty="0"/>
              <a:t>Features</a:t>
            </a:r>
          </a:p>
          <a:p>
            <a:r>
              <a:rPr lang="en-US" dirty="0"/>
              <a:t>Impact Sensors  </a:t>
            </a:r>
          </a:p>
          <a:p>
            <a:r>
              <a:rPr lang="en-US" dirty="0"/>
              <a:t>Data Processing Unit    </a:t>
            </a:r>
          </a:p>
          <a:p>
            <a:r>
              <a:rPr lang="en-US" dirty="0"/>
              <a:t>Damage Classification</a:t>
            </a:r>
          </a:p>
          <a:p>
            <a:r>
              <a:rPr lang="en-US" dirty="0"/>
              <a:t>Camera Integration  </a:t>
            </a:r>
          </a:p>
          <a:p>
            <a:r>
              <a:rPr lang="en-US" dirty="0"/>
              <a:t>Damage Localization   </a:t>
            </a:r>
          </a:p>
          <a:p>
            <a:r>
              <a:rPr lang="en-US" dirty="0"/>
              <a:t>Communication Module</a:t>
            </a:r>
          </a:p>
        </p:txBody>
      </p:sp>
    </p:spTree>
    <p:extLst>
      <p:ext uri="{BB962C8B-B14F-4D97-AF65-F5344CB8AC3E}">
        <p14:creationId xmlns:p14="http://schemas.microsoft.com/office/powerpoint/2010/main" val="4293165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C954-6A59-1556-7713-6C3320FFD578}"/>
              </a:ext>
            </a:extLst>
          </p:cNvPr>
          <p:cNvSpPr>
            <a:spLocks noGrp="1"/>
          </p:cNvSpPr>
          <p:nvPr>
            <p:ph type="title"/>
          </p:nvPr>
        </p:nvSpPr>
        <p:spPr>
          <a:xfrm>
            <a:off x="1522414" y="274638"/>
            <a:ext cx="9143998" cy="1020762"/>
          </a:xfrm>
        </p:spPr>
        <p:txBody>
          <a:bodyPr anchor="b">
            <a:normAutofit/>
          </a:bodyPr>
          <a:lstStyle/>
          <a:p>
            <a:r>
              <a:rPr lang="en-IN" sz="4000" b="1" dirty="0"/>
              <a:t>E-Call System</a:t>
            </a:r>
            <a:r>
              <a:rPr lang="en-IN" sz="4000" dirty="0"/>
              <a:t> :</a:t>
            </a:r>
          </a:p>
        </p:txBody>
      </p:sp>
      <p:pic>
        <p:nvPicPr>
          <p:cNvPr id="5" name="Picture 4" descr="A group of cars on a road&#10;&#10;Description automatically generated">
            <a:extLst>
              <a:ext uri="{FF2B5EF4-FFF2-40B4-BE49-F238E27FC236}">
                <a16:creationId xmlns:a16="http://schemas.microsoft.com/office/drawing/2014/main" id="{46AA87E4-C8EA-FFAB-1745-BBBAA323E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3" y="2362200"/>
            <a:ext cx="4419599" cy="3356800"/>
          </a:xfrm>
          <a:prstGeom prst="rect">
            <a:avLst/>
          </a:prstGeom>
          <a:noFill/>
        </p:spPr>
      </p:pic>
      <p:sp>
        <p:nvSpPr>
          <p:cNvPr id="3" name="Content Placeholder 2">
            <a:extLst>
              <a:ext uri="{FF2B5EF4-FFF2-40B4-BE49-F238E27FC236}">
                <a16:creationId xmlns:a16="http://schemas.microsoft.com/office/drawing/2014/main" id="{732C2C05-785F-E27D-8DBC-7A700487BFEC}"/>
              </a:ext>
            </a:extLst>
          </p:cNvPr>
          <p:cNvSpPr>
            <a:spLocks noGrp="1"/>
          </p:cNvSpPr>
          <p:nvPr>
            <p:ph sz="half" idx="2"/>
          </p:nvPr>
        </p:nvSpPr>
        <p:spPr>
          <a:xfrm>
            <a:off x="6246814" y="1905000"/>
            <a:ext cx="5562597" cy="4267200"/>
          </a:xfrm>
        </p:spPr>
        <p:txBody>
          <a:bodyPr>
            <a:normAutofit lnSpcReduction="10000"/>
          </a:bodyPr>
          <a:lstStyle/>
          <a:p>
            <a:r>
              <a:rPr lang="en-US" sz="2200" b="0" i="0" dirty="0">
                <a:effectLst/>
              </a:rPr>
              <a:t>An "</a:t>
            </a:r>
            <a:r>
              <a:rPr lang="en-US" sz="2200" b="0" i="0" dirty="0" err="1">
                <a:effectLst/>
              </a:rPr>
              <a:t>eCall</a:t>
            </a:r>
            <a:r>
              <a:rPr lang="en-US" sz="2200" b="0" i="0" dirty="0">
                <a:effectLst/>
              </a:rPr>
              <a:t>" system, short for "Emergency Call," is a telematics technology designed for vehicles to automatically call emergency services in the event of a serious accident. It's a safety feature that aims to provide rapid assistance to drivers and passengers when they're involved in a collision or accident. When triggered, the </a:t>
            </a:r>
            <a:r>
              <a:rPr lang="en-US" sz="2200" b="0" i="0" dirty="0" err="1">
                <a:effectLst/>
              </a:rPr>
              <a:t>eCall</a:t>
            </a:r>
            <a:r>
              <a:rPr lang="en-US" sz="2200" b="0" i="0" dirty="0">
                <a:effectLst/>
              </a:rPr>
              <a:t> system establishes a connection with emergency response centers, transmitting crucial information about the accident, such as the vehicle's location and impact severity. This technology can greatly reduce response times, potentially saving lives by ensuring that help arrives as quickly as possible</a:t>
            </a:r>
            <a:r>
              <a:rPr lang="en-US" sz="1700" b="0" i="0" dirty="0">
                <a:effectLst/>
              </a:rPr>
              <a:t>.</a:t>
            </a:r>
            <a:endParaRPr lang="en-IN" sz="1700" dirty="0"/>
          </a:p>
        </p:txBody>
      </p:sp>
    </p:spTree>
    <p:extLst>
      <p:ext uri="{BB962C8B-B14F-4D97-AF65-F5344CB8AC3E}">
        <p14:creationId xmlns:p14="http://schemas.microsoft.com/office/powerpoint/2010/main" val="118559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5189-6C62-4A4A-1FB9-96BD1DE27704}"/>
              </a:ext>
            </a:extLst>
          </p:cNvPr>
          <p:cNvSpPr>
            <a:spLocks noGrp="1"/>
          </p:cNvSpPr>
          <p:nvPr>
            <p:ph type="title"/>
          </p:nvPr>
        </p:nvSpPr>
        <p:spPr>
          <a:xfrm>
            <a:off x="1522414" y="274638"/>
            <a:ext cx="10591798" cy="1020762"/>
          </a:xfrm>
        </p:spPr>
        <p:txBody>
          <a:bodyPr>
            <a:normAutofit/>
          </a:bodyPr>
          <a:lstStyle/>
          <a:p>
            <a:r>
              <a:rPr lang="en-US" sz="4400" b="1" i="0" dirty="0">
                <a:solidFill>
                  <a:srgbClr val="D1D5DB"/>
                </a:solidFill>
                <a:effectLst/>
                <a:latin typeface="Söhne"/>
              </a:rPr>
              <a:t>The Key Features Of An </a:t>
            </a:r>
            <a:r>
              <a:rPr lang="en-US" sz="4400" b="1" dirty="0">
                <a:solidFill>
                  <a:srgbClr val="D1D5DB"/>
                </a:solidFill>
                <a:latin typeface="Söhne"/>
              </a:rPr>
              <a:t>E-</a:t>
            </a:r>
            <a:r>
              <a:rPr lang="en-US" sz="4400" b="1" i="0" dirty="0">
                <a:solidFill>
                  <a:srgbClr val="D1D5DB"/>
                </a:solidFill>
                <a:effectLst/>
                <a:latin typeface="Söhne"/>
              </a:rPr>
              <a:t>call System :</a:t>
            </a:r>
            <a:endParaRPr lang="en-IN" sz="3600" b="1" dirty="0"/>
          </a:p>
        </p:txBody>
      </p:sp>
      <p:sp>
        <p:nvSpPr>
          <p:cNvPr id="3" name="Content Placeholder 2">
            <a:extLst>
              <a:ext uri="{FF2B5EF4-FFF2-40B4-BE49-F238E27FC236}">
                <a16:creationId xmlns:a16="http://schemas.microsoft.com/office/drawing/2014/main" id="{4B5F686A-5875-280A-BF13-EAE9F072E962}"/>
              </a:ext>
            </a:extLst>
          </p:cNvPr>
          <p:cNvSpPr>
            <a:spLocks noGrp="1"/>
          </p:cNvSpPr>
          <p:nvPr>
            <p:ph sz="half" idx="1"/>
          </p:nvPr>
        </p:nvSpPr>
        <p:spPr>
          <a:xfrm>
            <a:off x="1522413" y="1981200"/>
            <a:ext cx="4419599" cy="4267200"/>
          </a:xfrm>
        </p:spPr>
        <p:txBody>
          <a:bodyPr>
            <a:normAutofit fontScale="92500" lnSpcReduction="20000"/>
          </a:bodyPr>
          <a:lstStyle/>
          <a:p>
            <a:r>
              <a:rPr lang="en-US" b="1" i="0" dirty="0">
                <a:solidFill>
                  <a:srgbClr val="D1D5DB"/>
                </a:solidFill>
                <a:effectLst/>
                <a:latin typeface="Söhne"/>
              </a:rPr>
              <a:t>Automatic Activation</a:t>
            </a:r>
            <a:r>
              <a:rPr lang="en-US" b="0" i="0" dirty="0">
                <a:solidFill>
                  <a:srgbClr val="D1D5DB"/>
                </a:solidFill>
                <a:effectLst/>
                <a:latin typeface="Söhne"/>
              </a:rPr>
              <a:t>: The system is designed to activate automatically when sensors detect a significant impact, such as during a crash.</a:t>
            </a:r>
          </a:p>
          <a:p>
            <a:r>
              <a:rPr lang="en-US" b="1" i="0" dirty="0">
                <a:solidFill>
                  <a:srgbClr val="D1D5DB"/>
                </a:solidFill>
                <a:effectLst/>
                <a:latin typeface="Söhne"/>
              </a:rPr>
              <a:t>Emergency Services Connection</a:t>
            </a:r>
            <a:r>
              <a:rPr lang="en-US" b="0" i="0" dirty="0">
                <a:solidFill>
                  <a:srgbClr val="D1D5DB"/>
                </a:solidFill>
                <a:effectLst/>
                <a:latin typeface="Söhne"/>
              </a:rPr>
              <a:t>: The </a:t>
            </a:r>
            <a:r>
              <a:rPr lang="en-US" b="0" i="0" dirty="0" err="1">
                <a:solidFill>
                  <a:srgbClr val="D1D5DB"/>
                </a:solidFill>
                <a:effectLst/>
                <a:latin typeface="Söhne"/>
              </a:rPr>
              <a:t>eCall</a:t>
            </a:r>
            <a:r>
              <a:rPr lang="en-US" b="0" i="0" dirty="0">
                <a:solidFill>
                  <a:srgbClr val="D1D5DB"/>
                </a:solidFill>
                <a:effectLst/>
                <a:latin typeface="Söhne"/>
              </a:rPr>
              <a:t> system establishes a direct communication link with emergency services, transmitting relevant data in real-time.</a:t>
            </a:r>
          </a:p>
          <a:p>
            <a:r>
              <a:rPr lang="en-US" b="1" i="0" dirty="0">
                <a:solidFill>
                  <a:srgbClr val="D1D5DB"/>
                </a:solidFill>
                <a:effectLst/>
                <a:latin typeface="Söhne"/>
              </a:rPr>
              <a:t>Location Information</a:t>
            </a:r>
            <a:r>
              <a:rPr lang="en-US" b="0" i="0" dirty="0">
                <a:solidFill>
                  <a:srgbClr val="D1D5DB"/>
                </a:solidFill>
                <a:effectLst/>
                <a:latin typeface="Söhne"/>
              </a:rPr>
              <a:t>: The system provides accurate GPS coordinates to emergency responders, enabling them to locate the accident scene swiftly.</a:t>
            </a:r>
          </a:p>
          <a:p>
            <a:endParaRPr lang="en-IN" b="1" dirty="0"/>
          </a:p>
        </p:txBody>
      </p:sp>
      <p:sp>
        <p:nvSpPr>
          <p:cNvPr id="5" name="Content Placeholder 2">
            <a:extLst>
              <a:ext uri="{FF2B5EF4-FFF2-40B4-BE49-F238E27FC236}">
                <a16:creationId xmlns:a16="http://schemas.microsoft.com/office/drawing/2014/main" id="{BED655F9-FF1A-7333-989C-28C2B6DE74BC}"/>
              </a:ext>
            </a:extLst>
          </p:cNvPr>
          <p:cNvSpPr txBox="1">
            <a:spLocks/>
          </p:cNvSpPr>
          <p:nvPr/>
        </p:nvSpPr>
        <p:spPr>
          <a:xfrm>
            <a:off x="6627812" y="1981200"/>
            <a:ext cx="4419599" cy="4267200"/>
          </a:xfrm>
          <a:prstGeom prst="rect">
            <a:avLst/>
          </a:prstGeom>
        </p:spPr>
        <p:txBody>
          <a:bodyPr vert="horz" lIns="91440" tIns="45720" rIns="91440" bIns="45720" rtlCol="0">
            <a:normAutofit fontScale="85000" lnSpcReduction="1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b="1" i="0" dirty="0">
                <a:solidFill>
                  <a:srgbClr val="D1D5DB"/>
                </a:solidFill>
                <a:effectLst/>
                <a:latin typeface="Söhne"/>
              </a:rPr>
              <a:t>Voice Communication</a:t>
            </a:r>
            <a:r>
              <a:rPr lang="en-US" b="0" i="0" dirty="0">
                <a:solidFill>
                  <a:srgbClr val="D1D5DB"/>
                </a:solidFill>
                <a:effectLst/>
                <a:latin typeface="Söhne"/>
              </a:rPr>
              <a:t>: In addition to transmitting data, the system may also enable two-way voice communication between vehicle occupants and emergency operators.</a:t>
            </a:r>
          </a:p>
          <a:p>
            <a:r>
              <a:rPr lang="en-US" b="1" i="0" dirty="0">
                <a:solidFill>
                  <a:srgbClr val="D1D5DB"/>
                </a:solidFill>
                <a:effectLst/>
                <a:latin typeface="Söhne"/>
              </a:rPr>
              <a:t>Data Transmission</a:t>
            </a:r>
            <a:r>
              <a:rPr lang="en-US" b="0" i="0" dirty="0">
                <a:solidFill>
                  <a:srgbClr val="D1D5DB"/>
                </a:solidFill>
                <a:effectLst/>
                <a:latin typeface="Söhne"/>
              </a:rPr>
              <a:t>: The system sends essential information about the vehicle's make, model, and potentially the number of occupants to assist responders.</a:t>
            </a:r>
          </a:p>
          <a:p>
            <a:r>
              <a:rPr lang="en-US" b="1" i="0" dirty="0">
                <a:solidFill>
                  <a:srgbClr val="D1D5DB"/>
                </a:solidFill>
                <a:effectLst/>
                <a:latin typeface="Söhne"/>
              </a:rPr>
              <a:t>Speed and Impact Data</a:t>
            </a:r>
            <a:r>
              <a:rPr lang="en-US" b="0" i="0" dirty="0">
                <a:solidFill>
                  <a:srgbClr val="D1D5DB"/>
                </a:solidFill>
                <a:effectLst/>
                <a:latin typeface="Söhne"/>
              </a:rPr>
              <a:t>: Some </a:t>
            </a:r>
            <a:r>
              <a:rPr lang="en-US" b="0" i="0" dirty="0" err="1">
                <a:solidFill>
                  <a:srgbClr val="D1D5DB"/>
                </a:solidFill>
                <a:effectLst/>
                <a:latin typeface="Söhne"/>
              </a:rPr>
              <a:t>eCall</a:t>
            </a:r>
            <a:r>
              <a:rPr lang="en-US" b="0" i="0" dirty="0">
                <a:solidFill>
                  <a:srgbClr val="D1D5DB"/>
                </a:solidFill>
                <a:effectLst/>
                <a:latin typeface="Söhne"/>
              </a:rPr>
              <a:t> systems may transmit information about the vehicle's speed and the force of impact, aiding in assessing the severity of the accident.</a:t>
            </a:r>
          </a:p>
        </p:txBody>
      </p:sp>
    </p:spTree>
    <p:extLst>
      <p:ext uri="{BB962C8B-B14F-4D97-AF65-F5344CB8AC3E}">
        <p14:creationId xmlns:p14="http://schemas.microsoft.com/office/powerpoint/2010/main" val="255622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quare frame with text&#10;&#10;Description automatically generated">
            <a:extLst>
              <a:ext uri="{FF2B5EF4-FFF2-40B4-BE49-F238E27FC236}">
                <a16:creationId xmlns:a16="http://schemas.microsoft.com/office/drawing/2014/main" id="{B4354C32-2B57-EBD0-B885-D05E5B1B8E38}"/>
              </a:ext>
            </a:extLst>
          </p:cNvPr>
          <p:cNvPicPr>
            <a:picLocks noChangeAspect="1"/>
          </p:cNvPicPr>
          <p:nvPr/>
        </p:nvPicPr>
        <p:blipFill rotWithShape="1">
          <a:blip r:embed="rId2">
            <a:extLst>
              <a:ext uri="{28A0092B-C50C-407E-A947-70E740481C1C}">
                <a14:useLocalDpi xmlns:a14="http://schemas.microsoft.com/office/drawing/2010/main" val="0"/>
              </a:ext>
            </a:extLst>
          </a:blip>
          <a:srcRect t="3196" b="3196"/>
          <a:stretch/>
        </p:blipFill>
        <p:spPr>
          <a:xfrm>
            <a:off x="-382588" y="0"/>
            <a:ext cx="13030199" cy="6858000"/>
          </a:xfrm>
          <a:prstGeom prst="rect">
            <a:avLst/>
          </a:prstGeom>
        </p:spPr>
      </p:pic>
    </p:spTree>
    <p:extLst>
      <p:ext uri="{BB962C8B-B14F-4D97-AF65-F5344CB8AC3E}">
        <p14:creationId xmlns:p14="http://schemas.microsoft.com/office/powerpoint/2010/main" val="4068560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CF59F-0B2B-A402-C057-A8D2B0112664}"/>
              </a:ext>
            </a:extLst>
          </p:cNvPr>
          <p:cNvSpPr>
            <a:spLocks noGrp="1"/>
          </p:cNvSpPr>
          <p:nvPr>
            <p:ph idx="1"/>
          </p:nvPr>
        </p:nvSpPr>
        <p:spPr>
          <a:xfrm>
            <a:off x="379412" y="2133600"/>
            <a:ext cx="11277600" cy="1524000"/>
          </a:xfrm>
        </p:spPr>
        <p:txBody>
          <a:bodyPr>
            <a:noAutofit/>
          </a:bodyPr>
          <a:lstStyle/>
          <a:p>
            <a:r>
              <a:rPr lang="en-IN" sz="4400" b="1" i="0" dirty="0">
                <a:solidFill>
                  <a:srgbClr val="D1D5DB"/>
                </a:solidFill>
                <a:effectLst/>
                <a:latin typeface="Söhne"/>
              </a:rPr>
              <a:t>Auto Rescue: Automated Ambulance Dispatch System</a:t>
            </a:r>
            <a:endParaRPr lang="en-IN" sz="4400" b="1" dirty="0"/>
          </a:p>
        </p:txBody>
      </p:sp>
      <p:sp>
        <p:nvSpPr>
          <p:cNvPr id="2" name="Title 1">
            <a:extLst>
              <a:ext uri="{FF2B5EF4-FFF2-40B4-BE49-F238E27FC236}">
                <a16:creationId xmlns:a16="http://schemas.microsoft.com/office/drawing/2014/main" id="{68D3ADDF-250E-7727-B284-95207184452D}"/>
              </a:ext>
            </a:extLst>
          </p:cNvPr>
          <p:cNvSpPr>
            <a:spLocks noGrp="1"/>
          </p:cNvSpPr>
          <p:nvPr>
            <p:ph type="title"/>
          </p:nvPr>
        </p:nvSpPr>
        <p:spPr>
          <a:xfrm>
            <a:off x="1370012" y="274638"/>
            <a:ext cx="9143998" cy="1020762"/>
          </a:xfrm>
        </p:spPr>
        <p:txBody>
          <a:bodyPr>
            <a:normAutofit/>
          </a:bodyPr>
          <a:lstStyle/>
          <a:p>
            <a:r>
              <a:rPr lang="en-IN" sz="4800" b="1" spc="600" dirty="0"/>
              <a:t>TITLE</a:t>
            </a:r>
          </a:p>
        </p:txBody>
      </p:sp>
      <p:pic>
        <p:nvPicPr>
          <p:cNvPr id="5" name="Picture 4" descr="A black car with a damaged front end&#10;&#10;Description automatically generated">
            <a:extLst>
              <a:ext uri="{FF2B5EF4-FFF2-40B4-BE49-F238E27FC236}">
                <a16:creationId xmlns:a16="http://schemas.microsoft.com/office/drawing/2014/main" id="{4F367ED4-906B-B761-1066-A78491F7A2A1}"/>
              </a:ext>
            </a:extLst>
          </p:cNvPr>
          <p:cNvPicPr>
            <a:picLocks noChangeAspect="1"/>
          </p:cNvPicPr>
          <p:nvPr/>
        </p:nvPicPr>
        <p:blipFill rotWithShape="1">
          <a:blip r:embed="rId2">
            <a:extLst>
              <a:ext uri="{28A0092B-C50C-407E-A947-70E740481C1C}">
                <a14:useLocalDpi xmlns:a14="http://schemas.microsoft.com/office/drawing/2010/main" val="0"/>
              </a:ext>
            </a:extLst>
          </a:blip>
          <a:srcRect b="5900"/>
          <a:stretch/>
        </p:blipFill>
        <p:spPr>
          <a:xfrm>
            <a:off x="6923651" y="3565686"/>
            <a:ext cx="4876800" cy="2911314"/>
          </a:xfrm>
          <a:prstGeom prst="rect">
            <a:avLst/>
          </a:prstGeom>
          <a:ln>
            <a:noFill/>
          </a:ln>
          <a:effectLst>
            <a:softEdge rad="112500"/>
          </a:effectLst>
        </p:spPr>
      </p:pic>
    </p:spTree>
    <p:extLst>
      <p:ext uri="{BB962C8B-B14F-4D97-AF65-F5344CB8AC3E}">
        <p14:creationId xmlns:p14="http://schemas.microsoft.com/office/powerpoint/2010/main" val="4094815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 y="274638"/>
            <a:ext cx="12188825" cy="1020762"/>
          </a:xfrm>
        </p:spPr>
        <p:txBody>
          <a:bodyPr>
            <a:noAutofit/>
          </a:bodyPr>
          <a:lstStyle/>
          <a:p>
            <a:pPr algn="ctr"/>
            <a:r>
              <a:rPr lang="en-US" sz="7200" dirty="0">
                <a:latin typeface="Baskerville Old Face" panose="02020602080505020303" pitchFamily="18" charset="0"/>
              </a:rPr>
              <a:t>CONTENT</a:t>
            </a:r>
          </a:p>
        </p:txBody>
      </p:sp>
      <p:sp>
        <p:nvSpPr>
          <p:cNvPr id="14" name="Content Placeholder 13"/>
          <p:cNvSpPr>
            <a:spLocks noGrp="1"/>
          </p:cNvSpPr>
          <p:nvPr>
            <p:ph idx="1"/>
          </p:nvPr>
        </p:nvSpPr>
        <p:spPr>
          <a:xfrm>
            <a:off x="684214" y="1905000"/>
            <a:ext cx="8534398" cy="4953000"/>
          </a:xfrm>
        </p:spPr>
        <p:txBody>
          <a:bodyPr>
            <a:noAutofit/>
          </a:bodyPr>
          <a:lstStyle/>
          <a:p>
            <a:r>
              <a:rPr lang="en-US" sz="4000" dirty="0">
                <a:latin typeface="Bahnschrift Light SemiCondensed" panose="020B0502040204020203" pitchFamily="34" charset="0"/>
              </a:rPr>
              <a:t>Objective </a:t>
            </a:r>
          </a:p>
          <a:p>
            <a:r>
              <a:rPr lang="en-US" sz="4000" dirty="0">
                <a:latin typeface="Bahnschrift Light SemiCondensed" panose="020B0502040204020203" pitchFamily="34" charset="0"/>
              </a:rPr>
              <a:t>Problem</a:t>
            </a:r>
          </a:p>
          <a:p>
            <a:r>
              <a:rPr lang="en-US" sz="4000" dirty="0">
                <a:latin typeface="Bahnschrift Light SemiCondensed" panose="020B0502040204020203" pitchFamily="34" charset="0"/>
              </a:rPr>
              <a:t>Innovation</a:t>
            </a:r>
          </a:p>
          <a:p>
            <a:r>
              <a:rPr lang="en-US" sz="4000" dirty="0">
                <a:latin typeface="Bahnschrift Light SemiCondensed" panose="020B0502040204020203" pitchFamily="34" charset="0"/>
              </a:rPr>
              <a:t>Solution</a:t>
            </a:r>
          </a:p>
          <a:p>
            <a:r>
              <a:rPr lang="en-US" sz="4000" dirty="0">
                <a:latin typeface="Bahnschrift Light SemiCondensed" panose="020B0502040204020203" pitchFamily="34" charset="0"/>
              </a:rPr>
              <a:t>Advantages</a:t>
            </a:r>
          </a:p>
          <a:p>
            <a:r>
              <a:rPr lang="en-US" sz="4000" dirty="0">
                <a:latin typeface="Bahnschrift Light SemiCondensed" panose="020B0502040204020203" pitchFamily="34" charset="0"/>
              </a:rPr>
              <a:t>Design</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2567-42FD-95D4-A7C4-E819B3004C32}"/>
              </a:ext>
            </a:extLst>
          </p:cNvPr>
          <p:cNvSpPr>
            <a:spLocks noGrp="1"/>
          </p:cNvSpPr>
          <p:nvPr>
            <p:ph type="title"/>
          </p:nvPr>
        </p:nvSpPr>
        <p:spPr>
          <a:xfrm>
            <a:off x="1522414" y="427038"/>
            <a:ext cx="9143998" cy="1020762"/>
          </a:xfrm>
          <a:effectLst>
            <a:reflection blurRad="6350" stA="26000" endPos="55500" dist="50800" dir="5400000" sy="-100000" algn="bl" rotWithShape="0"/>
          </a:effectLst>
        </p:spPr>
        <p:txBody>
          <a:bodyPr>
            <a:normAutofit/>
          </a:bodyPr>
          <a:lstStyle/>
          <a:p>
            <a:r>
              <a:rPr lang="en-IN" sz="4000" b="1" dirty="0"/>
              <a:t>OBJECTIVE :</a:t>
            </a:r>
          </a:p>
        </p:txBody>
      </p:sp>
      <p:sp>
        <p:nvSpPr>
          <p:cNvPr id="3" name="Content Placeholder 2">
            <a:extLst>
              <a:ext uri="{FF2B5EF4-FFF2-40B4-BE49-F238E27FC236}">
                <a16:creationId xmlns:a16="http://schemas.microsoft.com/office/drawing/2014/main" id="{6E571979-51E3-FA4D-64CE-0310D845B97E}"/>
              </a:ext>
            </a:extLst>
          </p:cNvPr>
          <p:cNvSpPr>
            <a:spLocks noGrp="1"/>
          </p:cNvSpPr>
          <p:nvPr>
            <p:ph sz="half" idx="1"/>
          </p:nvPr>
        </p:nvSpPr>
        <p:spPr>
          <a:xfrm>
            <a:off x="1598613" y="2057398"/>
            <a:ext cx="10439399" cy="1143001"/>
          </a:xfrm>
        </p:spPr>
        <p:txBody>
          <a:bodyPr>
            <a:normAutofit fontScale="92500" lnSpcReduction="20000"/>
          </a:bodyPr>
          <a:lstStyle/>
          <a:p>
            <a:pPr marL="0" indent="0">
              <a:buNone/>
            </a:pPr>
            <a:r>
              <a:rPr lang="en-US" sz="2800" b="0" i="0" dirty="0">
                <a:solidFill>
                  <a:srgbClr val="D1D5DB"/>
                </a:solidFill>
                <a:effectLst/>
                <a:latin typeface="Söhne"/>
              </a:rPr>
              <a:t>Creating a system that automatically calls the ambulance of the nearest hospital to the accident point is a valuable endeavor with several important objectives:</a:t>
            </a:r>
            <a:endParaRPr lang="en-IN" sz="2800" dirty="0"/>
          </a:p>
        </p:txBody>
      </p:sp>
      <p:sp>
        <p:nvSpPr>
          <p:cNvPr id="4" name="Content Placeholder 3">
            <a:extLst>
              <a:ext uri="{FF2B5EF4-FFF2-40B4-BE49-F238E27FC236}">
                <a16:creationId xmlns:a16="http://schemas.microsoft.com/office/drawing/2014/main" id="{75EDAEED-3CDC-AFA1-173D-B71639F889A5}"/>
              </a:ext>
            </a:extLst>
          </p:cNvPr>
          <p:cNvSpPr>
            <a:spLocks noGrp="1"/>
          </p:cNvSpPr>
          <p:nvPr>
            <p:ph sz="half" idx="2"/>
          </p:nvPr>
        </p:nvSpPr>
        <p:spPr>
          <a:xfrm>
            <a:off x="1522414" y="3657602"/>
            <a:ext cx="5181599" cy="2743200"/>
          </a:xfrm>
        </p:spPr>
        <p:txBody>
          <a:bodyPr>
            <a:normAutofit fontScale="92500" lnSpcReduction="20000"/>
          </a:bodyPr>
          <a:lstStyle/>
          <a:p>
            <a:r>
              <a:rPr lang="en-US" dirty="0"/>
              <a:t>Minimized Human Error  </a:t>
            </a:r>
          </a:p>
          <a:p>
            <a:r>
              <a:rPr lang="en-US" dirty="0"/>
              <a:t>Real-Time Communication</a:t>
            </a:r>
          </a:p>
          <a:p>
            <a:r>
              <a:rPr lang="en-US" dirty="0"/>
              <a:t>Emergency Medical Guidance </a:t>
            </a:r>
          </a:p>
          <a:p>
            <a:r>
              <a:rPr lang="en-US" dirty="0"/>
              <a:t>Community Health and Safety  </a:t>
            </a:r>
          </a:p>
          <a:p>
            <a:r>
              <a:rPr lang="en-US" dirty="0"/>
              <a:t>Reduced Language Barriers</a:t>
            </a:r>
          </a:p>
          <a:p>
            <a:r>
              <a:rPr lang="en-US" dirty="0"/>
              <a:t>Life-Saving    </a:t>
            </a:r>
          </a:p>
        </p:txBody>
      </p:sp>
      <p:pic>
        <p:nvPicPr>
          <p:cNvPr id="6" name="Picture 5" descr="A white and red ambulance on a road with buildings in the background&#10;&#10;Description automatically generated">
            <a:extLst>
              <a:ext uri="{FF2B5EF4-FFF2-40B4-BE49-F238E27FC236}">
                <a16:creationId xmlns:a16="http://schemas.microsoft.com/office/drawing/2014/main" id="{C59B5B50-C383-CAA3-8147-1BD70EAD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5013" y="3623310"/>
            <a:ext cx="4519448" cy="2743200"/>
          </a:xfrm>
          <a:prstGeom prst="rect">
            <a:avLst/>
          </a:prstGeom>
          <a:effectLst>
            <a:reflection blurRad="6350" stA="50000" endA="300" endPos="17000" dir="5400000" sy="-100000" algn="bl" rotWithShape="0"/>
            <a:softEdge rad="127000"/>
          </a:effectLst>
        </p:spPr>
      </p:pic>
    </p:spTree>
    <p:extLst>
      <p:ext uri="{BB962C8B-B14F-4D97-AF65-F5344CB8AC3E}">
        <p14:creationId xmlns:p14="http://schemas.microsoft.com/office/powerpoint/2010/main" val="2668404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D3169-2699-B840-E86F-8C726B10A6A6}"/>
              </a:ext>
            </a:extLst>
          </p:cNvPr>
          <p:cNvSpPr>
            <a:spLocks noGrp="1"/>
          </p:cNvSpPr>
          <p:nvPr>
            <p:ph type="title"/>
          </p:nvPr>
        </p:nvSpPr>
        <p:spPr/>
        <p:txBody>
          <a:bodyPr/>
          <a:lstStyle/>
          <a:p>
            <a:r>
              <a:rPr lang="en-IN" sz="4800" b="1" dirty="0"/>
              <a:t>PROBLEM :</a:t>
            </a:r>
          </a:p>
        </p:txBody>
      </p:sp>
      <p:pic>
        <p:nvPicPr>
          <p:cNvPr id="6" name="Picture Placeholder 5">
            <a:extLst>
              <a:ext uri="{FF2B5EF4-FFF2-40B4-BE49-F238E27FC236}">
                <a16:creationId xmlns:a16="http://schemas.microsoft.com/office/drawing/2014/main" id="{B1A4192E-E9F1-A6BA-8304-81586AE5AB8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193" r="3193"/>
          <a:stretch>
            <a:fillRect/>
          </a:stretch>
        </p:blipFill>
        <p:spPr>
          <a:ln>
            <a:solidFill>
              <a:schemeClr val="tx1"/>
            </a:solidFill>
          </a:ln>
          <a:effectLst>
            <a:reflection blurRad="6350" stA="52000" endA="300" endPos="23000" dir="5400000" sy="-100000" algn="bl" rotWithShape="0"/>
            <a:softEdge rad="317500"/>
          </a:effectLst>
        </p:spPr>
      </p:pic>
      <p:sp>
        <p:nvSpPr>
          <p:cNvPr id="4" name="Text Placeholder 3">
            <a:extLst>
              <a:ext uri="{FF2B5EF4-FFF2-40B4-BE49-F238E27FC236}">
                <a16:creationId xmlns:a16="http://schemas.microsoft.com/office/drawing/2014/main" id="{DC16C515-8E78-262E-A947-F690A103A273}"/>
              </a:ext>
            </a:extLst>
          </p:cNvPr>
          <p:cNvSpPr>
            <a:spLocks noGrp="1"/>
          </p:cNvSpPr>
          <p:nvPr>
            <p:ph type="body" sz="half" idx="2"/>
          </p:nvPr>
        </p:nvSpPr>
        <p:spPr>
          <a:xfrm>
            <a:off x="7905958" y="990600"/>
            <a:ext cx="4132053" cy="5164348"/>
          </a:xfrm>
        </p:spPr>
        <p:txBody>
          <a:bodyPr>
            <a:noAutofit/>
          </a:bodyPr>
          <a:lstStyle/>
          <a:p>
            <a:r>
              <a:rPr lang="en-IN" sz="2700" dirty="0"/>
              <a:t>Problem : </a:t>
            </a:r>
            <a:r>
              <a:rPr lang="en-US" sz="2700" dirty="0">
                <a:solidFill>
                  <a:srgbClr val="D1D5DB"/>
                </a:solidFill>
                <a:latin typeface="Söhne"/>
              </a:rPr>
              <a:t>T</a:t>
            </a:r>
            <a:r>
              <a:rPr lang="en-US" sz="2700" b="0" i="0" dirty="0">
                <a:solidFill>
                  <a:srgbClr val="D1D5DB"/>
                </a:solidFill>
                <a:effectLst/>
                <a:latin typeface="Söhne"/>
              </a:rPr>
              <a:t>he current state of emergency response remains burdened by inefficiencies and delays. In the absence of this transformative solution, accidents continue to be met with inconsistent and often inadequate response times, exacerbating the potential for severe injuries or fatalities. </a:t>
            </a:r>
            <a:endParaRPr lang="en-IN" sz="2700" dirty="0"/>
          </a:p>
        </p:txBody>
      </p:sp>
    </p:spTree>
    <p:extLst>
      <p:ext uri="{BB962C8B-B14F-4D97-AF65-F5344CB8AC3E}">
        <p14:creationId xmlns:p14="http://schemas.microsoft.com/office/powerpoint/2010/main" val="102853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427038"/>
            <a:ext cx="12039600" cy="1020762"/>
          </a:xfrm>
        </p:spPr>
        <p:txBody>
          <a:bodyPr>
            <a:noAutofit/>
          </a:bodyPr>
          <a:lstStyle/>
          <a:p>
            <a:r>
              <a:rPr lang="en-US" dirty="0"/>
              <a:t>Report Of People Died Due To Delay Of Calling Ambulance :</a:t>
            </a:r>
          </a:p>
        </p:txBody>
      </p:sp>
      <p:graphicFrame>
        <p:nvGraphicFramePr>
          <p:cNvPr id="6" name="Content Placeholder 5" descr="Clustered Column chart" title="Chart"/>
          <p:cNvGraphicFramePr>
            <a:graphicFrameLocks noGrp="1"/>
          </p:cNvGraphicFramePr>
          <p:nvPr>
            <p:ph idx="1"/>
            <p:extLst>
              <p:ext uri="{D42A27DB-BD31-4B8C-83A1-F6EECF244321}">
                <p14:modId xmlns:p14="http://schemas.microsoft.com/office/powerpoint/2010/main" val="2556092775"/>
              </p:ext>
            </p:extLst>
          </p:nvPr>
        </p:nvGraphicFramePr>
        <p:xfrm>
          <a:off x="1522413" y="2286000"/>
          <a:ext cx="9144000"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8FD6A74-142B-DFC6-08C6-88E993CADE3F}"/>
              </a:ext>
            </a:extLst>
          </p:cNvPr>
          <p:cNvSpPr txBox="1"/>
          <p:nvPr/>
        </p:nvSpPr>
        <p:spPr>
          <a:xfrm rot="16200000">
            <a:off x="-998022" y="3587234"/>
            <a:ext cx="4343400" cy="369332"/>
          </a:xfrm>
          <a:prstGeom prst="rect">
            <a:avLst/>
          </a:prstGeom>
          <a:noFill/>
        </p:spPr>
        <p:txBody>
          <a:bodyPr wrap="square" rtlCol="0">
            <a:spAutoFit/>
          </a:bodyPr>
          <a:lstStyle/>
          <a:p>
            <a:pPr>
              <a:lnSpc>
                <a:spcPct val="90000"/>
              </a:lnSpc>
            </a:pPr>
            <a:r>
              <a:rPr lang="en-IN" sz="2000" dirty="0"/>
              <a:t>Accident Deaths in Thousand</a:t>
            </a:r>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F52EF-3A57-51D1-8522-5BC168ADDBF1}"/>
              </a:ext>
            </a:extLst>
          </p:cNvPr>
          <p:cNvSpPr>
            <a:spLocks noGrp="1"/>
          </p:cNvSpPr>
          <p:nvPr>
            <p:ph type="title"/>
          </p:nvPr>
        </p:nvSpPr>
        <p:spPr>
          <a:xfrm>
            <a:off x="1522414" y="235309"/>
            <a:ext cx="9143998" cy="1020762"/>
          </a:xfrm>
        </p:spPr>
        <p:txBody>
          <a:bodyPr/>
          <a:lstStyle/>
          <a:p>
            <a:r>
              <a:rPr lang="en-IN" sz="4400" b="1" dirty="0"/>
              <a:t>Innovation :</a:t>
            </a:r>
          </a:p>
        </p:txBody>
      </p:sp>
      <p:pic>
        <p:nvPicPr>
          <p:cNvPr id="9" name="Picture Placeholder 8" descr="A white ambulance on a road&#10;&#10;Description automatically generated">
            <a:extLst>
              <a:ext uri="{FF2B5EF4-FFF2-40B4-BE49-F238E27FC236}">
                <a16:creationId xmlns:a16="http://schemas.microsoft.com/office/drawing/2014/main" id="{505CF2CF-5466-628B-9E1A-11A2C520A81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274" r="3274"/>
          <a:stretch>
            <a:fillRect/>
          </a:stretch>
        </p:blipFill>
        <p:spPr>
          <a:xfrm>
            <a:off x="1674813" y="1828800"/>
            <a:ext cx="5668962" cy="4041775"/>
          </a:xfrm>
          <a:ln>
            <a:solidFill>
              <a:schemeClr val="tx1"/>
            </a:solidFill>
          </a:ln>
          <a:effectLst>
            <a:reflection blurRad="6350" stA="50000" endA="300" endPos="22000" dist="50800" dir="5400000" sy="-100000" algn="bl" rotWithShape="0"/>
            <a:softEdge rad="317500"/>
          </a:effectLst>
        </p:spPr>
      </p:pic>
      <p:sp>
        <p:nvSpPr>
          <p:cNvPr id="4" name="Text Placeholder 3">
            <a:extLst>
              <a:ext uri="{FF2B5EF4-FFF2-40B4-BE49-F238E27FC236}">
                <a16:creationId xmlns:a16="http://schemas.microsoft.com/office/drawing/2014/main" id="{A18DAF64-6101-C6D7-3722-08C6E1F545E7}"/>
              </a:ext>
            </a:extLst>
          </p:cNvPr>
          <p:cNvSpPr>
            <a:spLocks noGrp="1"/>
          </p:cNvSpPr>
          <p:nvPr>
            <p:ph type="body" sz="half" idx="2"/>
          </p:nvPr>
        </p:nvSpPr>
        <p:spPr>
          <a:xfrm>
            <a:off x="7937028" y="1600200"/>
            <a:ext cx="4100984" cy="4577606"/>
          </a:xfrm>
        </p:spPr>
        <p:txBody>
          <a:bodyPr>
            <a:normAutofit fontScale="85000" lnSpcReduction="10000"/>
          </a:bodyPr>
          <a:lstStyle/>
          <a:p>
            <a:r>
              <a:rPr lang="en-IN" sz="3600" dirty="0"/>
              <a:t>Innovation</a:t>
            </a:r>
            <a:r>
              <a:rPr lang="en-IN" sz="3200" dirty="0"/>
              <a:t> :</a:t>
            </a:r>
            <a:r>
              <a:rPr lang="en-US" sz="3600" b="0" i="0" dirty="0">
                <a:solidFill>
                  <a:srgbClr val="D1D5DB"/>
                </a:solidFill>
                <a:effectLst/>
                <a:latin typeface="Söhne"/>
              </a:rPr>
              <a:t>The innovation behind Auto Rescue lies in its revolutionary approach to emergency response. By seamlessly integrating cutting-edge sensors, real-time data analysis, and advanced artificial intelligence algorithms, </a:t>
            </a:r>
            <a:endParaRPr lang="en-IN" sz="3200" dirty="0"/>
          </a:p>
        </p:txBody>
      </p:sp>
    </p:spTree>
    <p:extLst>
      <p:ext uri="{BB962C8B-B14F-4D97-AF65-F5344CB8AC3E}">
        <p14:creationId xmlns:p14="http://schemas.microsoft.com/office/powerpoint/2010/main" val="276321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86C9-713D-94E9-3D9E-9C9C87D107A6}"/>
              </a:ext>
            </a:extLst>
          </p:cNvPr>
          <p:cNvSpPr>
            <a:spLocks noGrp="1"/>
          </p:cNvSpPr>
          <p:nvPr>
            <p:ph type="title"/>
          </p:nvPr>
        </p:nvSpPr>
        <p:spPr>
          <a:effectLst>
            <a:reflection blurRad="6350" stA="50000" endA="300" endPos="55500" dist="101600" dir="5400000" sy="-100000" algn="bl" rotWithShape="0"/>
          </a:effectLst>
        </p:spPr>
        <p:txBody>
          <a:bodyPr>
            <a:normAutofit/>
          </a:bodyPr>
          <a:lstStyle/>
          <a:p>
            <a:r>
              <a:rPr lang="en-IN" sz="4400" b="1" dirty="0">
                <a:latin typeface="Aptos" panose="020B0004020202020204" pitchFamily="34" charset="0"/>
              </a:rPr>
              <a:t>SOLUTION</a:t>
            </a:r>
            <a:r>
              <a:rPr lang="en-IN" sz="4400" dirty="0">
                <a:latin typeface="Aptos" panose="020B0004020202020204" pitchFamily="34" charset="0"/>
              </a:rPr>
              <a:t> </a:t>
            </a:r>
          </a:p>
        </p:txBody>
      </p:sp>
      <p:sp>
        <p:nvSpPr>
          <p:cNvPr id="3" name="Text Placeholder 2">
            <a:extLst>
              <a:ext uri="{FF2B5EF4-FFF2-40B4-BE49-F238E27FC236}">
                <a16:creationId xmlns:a16="http://schemas.microsoft.com/office/drawing/2014/main" id="{AD09BA86-A005-1F38-F6BD-1200F192259F}"/>
              </a:ext>
            </a:extLst>
          </p:cNvPr>
          <p:cNvSpPr>
            <a:spLocks noGrp="1"/>
          </p:cNvSpPr>
          <p:nvPr>
            <p:ph type="body" idx="1"/>
          </p:nvPr>
        </p:nvSpPr>
        <p:spPr>
          <a:xfrm>
            <a:off x="684212" y="1752600"/>
            <a:ext cx="4416552" cy="762000"/>
          </a:xfrm>
        </p:spPr>
        <p:txBody>
          <a:bodyPr/>
          <a:lstStyle/>
          <a:p>
            <a:r>
              <a:rPr lang="en-IN" sz="3200" b="1" u="sng" dirty="0"/>
              <a:t>BAND</a:t>
            </a:r>
            <a:endParaRPr lang="en-IN" b="1" u="sng" dirty="0"/>
          </a:p>
        </p:txBody>
      </p:sp>
      <p:sp>
        <p:nvSpPr>
          <p:cNvPr id="4" name="Content Placeholder 3">
            <a:extLst>
              <a:ext uri="{FF2B5EF4-FFF2-40B4-BE49-F238E27FC236}">
                <a16:creationId xmlns:a16="http://schemas.microsoft.com/office/drawing/2014/main" id="{0A86DF81-8379-21A7-5FCE-14101653D29E}"/>
              </a:ext>
            </a:extLst>
          </p:cNvPr>
          <p:cNvSpPr>
            <a:spLocks noGrp="1"/>
          </p:cNvSpPr>
          <p:nvPr>
            <p:ph sz="half" idx="2"/>
          </p:nvPr>
        </p:nvSpPr>
        <p:spPr>
          <a:xfrm>
            <a:off x="531812" y="2682240"/>
            <a:ext cx="5867400" cy="3566160"/>
          </a:xfrm>
        </p:spPr>
        <p:txBody>
          <a:bodyPr>
            <a:normAutofit fontScale="70000" lnSpcReduction="20000"/>
          </a:bodyPr>
          <a:lstStyle/>
          <a:p>
            <a:r>
              <a:rPr lang="en-US" sz="3800" dirty="0"/>
              <a:t>Reduced Response Time</a:t>
            </a:r>
          </a:p>
          <a:p>
            <a:r>
              <a:rPr lang="en-US" sz="3800" dirty="0"/>
              <a:t>Swift Emergency Response</a:t>
            </a:r>
          </a:p>
          <a:p>
            <a:r>
              <a:rPr lang="en-US" sz="3800" dirty="0"/>
              <a:t>Life-Saving Potential</a:t>
            </a:r>
          </a:p>
          <a:p>
            <a:r>
              <a:rPr lang="en-US" sz="3800" dirty="0"/>
              <a:t>Unconscious or Inaccessible Victims </a:t>
            </a:r>
          </a:p>
          <a:p>
            <a:r>
              <a:rPr lang="en-US" sz="3800" dirty="0"/>
              <a:t>Accuracy of Location</a:t>
            </a:r>
          </a:p>
          <a:p>
            <a:r>
              <a:rPr lang="en-US" sz="3800" dirty="0"/>
              <a:t>Peace of Mind </a:t>
            </a:r>
          </a:p>
          <a:p>
            <a:r>
              <a:rPr lang="en-US" sz="3800" dirty="0"/>
              <a:t>Community Wellbeing</a:t>
            </a:r>
            <a:endParaRPr lang="en-IN" dirty="0"/>
          </a:p>
        </p:txBody>
      </p:sp>
      <p:sp>
        <p:nvSpPr>
          <p:cNvPr id="5" name="Text Placeholder 4">
            <a:extLst>
              <a:ext uri="{FF2B5EF4-FFF2-40B4-BE49-F238E27FC236}">
                <a16:creationId xmlns:a16="http://schemas.microsoft.com/office/drawing/2014/main" id="{7B6022B5-CA24-490F-63DF-18E388B6F2C1}"/>
              </a:ext>
            </a:extLst>
          </p:cNvPr>
          <p:cNvSpPr>
            <a:spLocks noGrp="1"/>
          </p:cNvSpPr>
          <p:nvPr>
            <p:ph type="body" sz="quarter" idx="3"/>
          </p:nvPr>
        </p:nvSpPr>
        <p:spPr>
          <a:xfrm>
            <a:off x="6249860" y="1757680"/>
            <a:ext cx="4416552" cy="762000"/>
          </a:xfrm>
        </p:spPr>
        <p:txBody>
          <a:bodyPr/>
          <a:lstStyle/>
          <a:p>
            <a:r>
              <a:rPr lang="en-IN" sz="3200" b="1" u="sng" dirty="0">
                <a:latin typeface="Aptos" panose="020B0004020202020204" pitchFamily="34" charset="0"/>
              </a:rPr>
              <a:t>CAR</a:t>
            </a:r>
            <a:endParaRPr lang="en-IN" b="1" u="sng" dirty="0">
              <a:latin typeface="Aptos" panose="020B0004020202020204" pitchFamily="34" charset="0"/>
            </a:endParaRPr>
          </a:p>
        </p:txBody>
      </p:sp>
      <p:sp>
        <p:nvSpPr>
          <p:cNvPr id="6" name="Content Placeholder 5">
            <a:extLst>
              <a:ext uri="{FF2B5EF4-FFF2-40B4-BE49-F238E27FC236}">
                <a16:creationId xmlns:a16="http://schemas.microsoft.com/office/drawing/2014/main" id="{DACDA590-0A86-0F70-66AC-C4C52409671E}"/>
              </a:ext>
            </a:extLst>
          </p:cNvPr>
          <p:cNvSpPr>
            <a:spLocks noGrp="1"/>
          </p:cNvSpPr>
          <p:nvPr>
            <p:ph sz="quarter" idx="4"/>
          </p:nvPr>
        </p:nvSpPr>
        <p:spPr>
          <a:xfrm>
            <a:off x="6249861" y="2514600"/>
            <a:ext cx="5638800" cy="3810000"/>
          </a:xfrm>
        </p:spPr>
        <p:txBody>
          <a:bodyPr>
            <a:noAutofit/>
          </a:bodyPr>
          <a:lstStyle/>
          <a:p>
            <a:r>
              <a:rPr lang="en-US" dirty="0"/>
              <a:t>Faster Assessment</a:t>
            </a:r>
          </a:p>
          <a:p>
            <a:r>
              <a:rPr lang="en-US" dirty="0"/>
              <a:t>Data-Driven Safety Improvements </a:t>
            </a:r>
          </a:p>
          <a:p>
            <a:r>
              <a:rPr lang="en-US" dirty="0"/>
              <a:t> Accurate Accident Reporting</a:t>
            </a:r>
          </a:p>
          <a:p>
            <a:r>
              <a:rPr lang="en-US" dirty="0"/>
              <a:t> Public Safety Awareness </a:t>
            </a:r>
          </a:p>
          <a:p>
            <a:r>
              <a:rPr lang="en-US" dirty="0"/>
              <a:t>Improved Hospital Preparedness</a:t>
            </a:r>
          </a:p>
          <a:p>
            <a:r>
              <a:rPr lang="en-US" dirty="0"/>
              <a:t> Minimized Treatment Delays </a:t>
            </a:r>
          </a:p>
          <a:p>
            <a:r>
              <a:rPr lang="en-US" dirty="0"/>
              <a:t> Reduced Response Time</a:t>
            </a:r>
            <a:endParaRPr lang="en-IN" dirty="0"/>
          </a:p>
        </p:txBody>
      </p:sp>
    </p:spTree>
    <p:extLst>
      <p:ext uri="{BB962C8B-B14F-4D97-AF65-F5344CB8AC3E}">
        <p14:creationId xmlns:p14="http://schemas.microsoft.com/office/powerpoint/2010/main" val="1882178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12738"/>
            <a:ext cx="9143998" cy="1020762"/>
          </a:xfrm>
        </p:spPr>
        <p:txBody>
          <a:bodyPr>
            <a:normAutofit/>
          </a:bodyPr>
          <a:lstStyle/>
          <a:p>
            <a:r>
              <a:rPr lang="en-US" sz="4000" b="1" dirty="0"/>
              <a:t>BAND DESIGN :</a:t>
            </a:r>
          </a:p>
        </p:txBody>
      </p:sp>
      <p:pic>
        <p:nvPicPr>
          <p:cNvPr id="14" name="Content Placeholder 13" descr="A black and orange fitness tracker&#10;&#10;Description automatically generated">
            <a:extLst>
              <a:ext uri="{FF2B5EF4-FFF2-40B4-BE49-F238E27FC236}">
                <a16:creationId xmlns:a16="http://schemas.microsoft.com/office/drawing/2014/main" id="{03976B07-359E-E060-8D75-7B991349E2B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13645" y="2133600"/>
            <a:ext cx="4775967" cy="4441650"/>
          </a:xfrm>
          <a:ln>
            <a:noFill/>
          </a:ln>
          <a:effectLst>
            <a:glow rad="101600">
              <a:schemeClr val="bg1">
                <a:lumMod val="65000"/>
                <a:lumOff val="35000"/>
                <a:alpha val="60000"/>
              </a:schemeClr>
            </a:glow>
            <a:outerShdw blurRad="149987" dist="250190" dir="8460000" algn="ctr">
              <a:srgbClr val="000000">
                <a:alpha val="28000"/>
              </a:srgbClr>
            </a:outerShdw>
            <a:reflection blurRad="12700" stA="56000" endPos="56000" dist="50800" dir="5400000" sy="-100000" algn="bl" rotWithShape="0"/>
          </a:effectLst>
          <a:scene3d>
            <a:camera prst="orthographicFront">
              <a:rot lat="0" lon="0" rev="0"/>
            </a:camera>
            <a:lightRig rig="contrasting" dir="t">
              <a:rot lat="0" lon="0" rev="1500000"/>
            </a:lightRig>
          </a:scene3d>
          <a:sp3d prstMaterial="metal">
            <a:bevelT w="88900" h="88900"/>
          </a:sp3d>
        </p:spPr>
      </p:pic>
      <p:sp>
        <p:nvSpPr>
          <p:cNvPr id="16" name="Content Placeholder 15">
            <a:extLst>
              <a:ext uri="{FF2B5EF4-FFF2-40B4-BE49-F238E27FC236}">
                <a16:creationId xmlns:a16="http://schemas.microsoft.com/office/drawing/2014/main" id="{07C622C2-0888-1134-E197-876B34FA8D0C}"/>
              </a:ext>
            </a:extLst>
          </p:cNvPr>
          <p:cNvSpPr>
            <a:spLocks noGrp="1"/>
          </p:cNvSpPr>
          <p:nvPr>
            <p:ph sz="quarter" idx="4"/>
          </p:nvPr>
        </p:nvSpPr>
        <p:spPr>
          <a:xfrm>
            <a:off x="5865813" y="2590800"/>
            <a:ext cx="4952999" cy="3810000"/>
          </a:xfrm>
        </p:spPr>
        <p:txBody>
          <a:bodyPr>
            <a:normAutofit fontScale="92500" lnSpcReduction="20000"/>
          </a:bodyPr>
          <a:lstStyle/>
          <a:p>
            <a:pPr marL="0" indent="0" algn="ctr">
              <a:buNone/>
            </a:pPr>
            <a:r>
              <a:rPr lang="en-IN" sz="3900" b="1" u="sng" dirty="0"/>
              <a:t>Features</a:t>
            </a:r>
            <a:r>
              <a:rPr lang="en-IN" sz="4100" b="1" u="sng" dirty="0"/>
              <a:t> </a:t>
            </a:r>
          </a:p>
          <a:p>
            <a:r>
              <a:rPr lang="en-US" sz="2800" dirty="0"/>
              <a:t>Accident Detection</a:t>
            </a:r>
          </a:p>
          <a:p>
            <a:r>
              <a:rPr lang="en-US" sz="2800" dirty="0"/>
              <a:t>Sensors Data Transmission </a:t>
            </a:r>
          </a:p>
          <a:p>
            <a:r>
              <a:rPr lang="en-US" sz="2800" dirty="0"/>
              <a:t>Automatic Emergency Alert</a:t>
            </a:r>
          </a:p>
          <a:p>
            <a:r>
              <a:rPr lang="en-US" sz="2800" dirty="0"/>
              <a:t>GPS and Location Tracking</a:t>
            </a:r>
          </a:p>
          <a:p>
            <a:r>
              <a:rPr lang="en-US" sz="2800" dirty="0"/>
              <a:t> Fall Detection </a:t>
            </a:r>
          </a:p>
          <a:p>
            <a:r>
              <a:rPr lang="en-US" sz="2800" dirty="0"/>
              <a:t>Durability and Waterproofing</a:t>
            </a:r>
            <a:endParaRPr lang="en-IN" sz="2800" dirty="0"/>
          </a:p>
          <a:p>
            <a:endParaRPr lang="en-IN" dirty="0"/>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Custom" id="{37DB63F3-72C7-4A67-82CB-DE1EC68F0B1F}" vid="{1DDF8815-C24B-4878-AB18-C1C7DB7407A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2B82EB-80D3-4DDB-9A53-0D22163B57B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BA52FF4-E484-4953-8434-9402E3BE0AB5}">
  <ds:schemaRefs>
    <ds:schemaRef ds:uri="http://schemas.microsoft.com/sharepoint/v3/contenttype/forms"/>
  </ds:schemaRefs>
</ds:datastoreItem>
</file>

<file path=customXml/itemProps3.xml><?xml version="1.0" encoding="utf-8"?>
<ds:datastoreItem xmlns:ds="http://schemas.openxmlformats.org/officeDocument/2006/customXml" ds:itemID="{25FC92C0-A33F-467F-A65D-AA0CE0BD2B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703</TotalTime>
  <Words>539</Words>
  <Application>Microsoft Office PowerPoint</Application>
  <PresentationFormat>Custom</PresentationFormat>
  <Paragraphs>76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Arial</vt:lpstr>
      <vt:lpstr>Bahnschrift Light SemiCondensed</vt:lpstr>
      <vt:lpstr>Baskerville Old Face</vt:lpstr>
      <vt:lpstr>Consolas</vt:lpstr>
      <vt:lpstr>Corbel</vt:lpstr>
      <vt:lpstr>Söhne</vt:lpstr>
      <vt:lpstr>Custom</vt:lpstr>
      <vt:lpstr>MALWA INSTITUTE OF TECHNOLOGY INDORE</vt:lpstr>
      <vt:lpstr>TITLE</vt:lpstr>
      <vt:lpstr>CONTENT</vt:lpstr>
      <vt:lpstr>OBJECTIVE :</vt:lpstr>
      <vt:lpstr>PROBLEM :</vt:lpstr>
      <vt:lpstr>Report Of People Died Due To Delay Of Calling Ambulance :</vt:lpstr>
      <vt:lpstr>Innovation :</vt:lpstr>
      <vt:lpstr>SOLUTION </vt:lpstr>
      <vt:lpstr>BAND DESIGN :</vt:lpstr>
      <vt:lpstr>CAR DESIGN :</vt:lpstr>
      <vt:lpstr>E-Call System :</vt:lpstr>
      <vt:lpstr>The Key Features Of An E-call System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LK Ojha</cp:lastModifiedBy>
  <cp:revision>28</cp:revision>
  <dcterms:created xsi:type="dcterms:W3CDTF">2023-08-17T12:55:02Z</dcterms:created>
  <dcterms:modified xsi:type="dcterms:W3CDTF">2023-08-22T04:01:13Z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