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0" r:id="rId5"/>
    <p:sldId id="264" r:id="rId6"/>
    <p:sldId id="262" r:id="rId7"/>
    <p:sldId id="267" r:id="rId8"/>
    <p:sldId id="266"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D0C0C"/>
    <a:srgbClr val="0A0A0A"/>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F4BA96-D89E-4BEA-9DD7-8701C55FF366}" v="621" dt="2023-10-12T10:05:03.757"/>
    <p1510:client id="{82EF84D2-9EE7-47A2-A4D5-04475CAF0026}" v="1022" dt="2023-10-15T06:04:12.246"/>
    <p1510:client id="{99AB191C-9FA3-4A98-8B6E-5E0F9491CC5B}" v="396" dt="2023-10-15T10:04:01.533"/>
    <p1510:client id="{A975C0C3-9028-435B-977D-7975B7D401BB}" v="306" dt="2023-10-12T09:20:27.453"/>
    <p1510:client id="{C1F2CF38-4A60-486A-8A93-C31BDA9D7701}" v="74" dt="2023-10-15T17:08:57.074"/>
    <p1510:client id="{D1B97B49-046C-466D-80F8-DDF061DFB94C}" v="9" dt="2023-10-11T12:26:29.092"/>
    <p1510:client id="{EB5BFBE7-7424-4702-B44E-FB83F31808D7}" v="1826" dt="2023-10-11T17:42:58.7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dirty="0"/>
              <a:t>11/5/2023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a:solidFill>
                  <a:schemeClr val="accent6"/>
                </a:solidFill>
                <a:latin typeface="Wingdings 3" panose="05040102010807070707" pitchFamily="18" charset="2"/>
              </a:rPr>
              <a:t>z</a:t>
            </a:r>
            <a:endParaRPr lang="en-US" sz="24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87122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57E33E-8B18-4087-B112-809917729534}" type="datetimeFigureOut">
              <a:rPr lang="en-US" dirty="0"/>
              <a:t>11/5/2023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106471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FFE419-2371-464F-8239-3959401C3561}" type="datetimeFigureOut">
              <a:rPr lang="en-US" dirty="0"/>
              <a:t>11/5/2023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549215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D162C4-EDD9-4389-A98B-B87ECEA2A816}" type="datetimeFigureOut">
              <a:rPr lang="en-US" dirty="0"/>
              <a:t>11/5/2023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675790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11/5/2023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741626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954B2F-12DE-47F5-8894-472B206D2E1E}" type="datetimeFigureOut">
              <a:rPr lang="en-US" dirty="0"/>
              <a:t>11/5/2023</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866925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30E46F-7819-4ACF-B48B-48222C2ACC88}" type="datetimeFigureOut">
              <a:rPr lang="en-US" dirty="0"/>
              <a:t>11/5/2023</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987362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dirty="0"/>
              <a:t>11/5/2023</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218211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11/5/2023</a:t>
            </a:fld>
            <a:endParaRPr lang="en-US"/>
          </a:p>
        </p:txBody>
      </p:sp>
      <p:sp>
        <p:nvSpPr>
          <p:cNvPr id="3" name="Footer Placeholder 2"/>
          <p:cNvSpPr>
            <a:spLocks noGrp="1"/>
          </p:cNvSpPr>
          <p:nvPr>
            <p:ph type="ftr" sz="quarter" idx="11"/>
          </p:nvPr>
        </p:nvSpPr>
        <p:spPr/>
        <p:txBody>
          <a:bodyPr/>
          <a:lstStyle/>
          <a:p>
            <a:r>
              <a:rPr lang="en-US"/>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4247129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11/5/2023</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81898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11/5/2023</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005590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Eigth level</a:t>
            </a:r>
          </a:p>
          <a:p>
            <a:pPr lvl="8"/>
            <a:r>
              <a:rPr lang="en-US"/>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11/5/2023</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3996456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creativecommons.org/licenses/by/3.0/" TargetMode="External"/><Relationship Id="rId5" Type="http://schemas.openxmlformats.org/officeDocument/2006/relationships/image" Target="../media/image3.png"/><Relationship Id="rId4" Type="http://schemas.openxmlformats.org/officeDocument/2006/relationships/hyperlink" Target="http://androsmaniac.blogspot.com/2015/07/2016-volkswagen-models-with-apple.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hyperlink" Target="https://creativecommons.org/licenses/by-sa/3.0/" TargetMode="External"/><Relationship Id="rId5" Type="http://schemas.openxmlformats.org/officeDocument/2006/relationships/hyperlink" Target="https://silvina-bg.com/2018/01/22/entrepreneur-digest-23/" TargetMode="Externa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47E635D-C3B4-465B-AF24-991B6BF63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4A0623D0-396B-499E-BBFB-C17F1BB0F2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5" name="Picture 4" descr="A cell phone in a car&#10;&#10;Description automatically generated">
            <a:extLst>
              <a:ext uri="{FF2B5EF4-FFF2-40B4-BE49-F238E27FC236}">
                <a16:creationId xmlns:a16="http://schemas.microsoft.com/office/drawing/2014/main" id="{CC9A3B88-9EA5-8FE1-45A9-2263C267CE58}"/>
              </a:ext>
            </a:extLst>
          </p:cNvPr>
          <p:cNvPicPr>
            <a:picLocks noChangeAspect="1"/>
          </p:cNvPicPr>
          <p:nvPr/>
        </p:nvPicPr>
        <p:blipFill rotWithShape="1">
          <a:blip r:embed="rId3">
            <a:alphaModFix amt="35000"/>
            <a:extLst>
              <a:ext uri="{837473B0-CC2E-450A-ABE3-18F120FF3D39}">
                <a1611:picAttrSrcUrl xmlns:a1611="http://schemas.microsoft.com/office/drawing/2016/11/main" r:id="rId4"/>
              </a:ext>
            </a:extLst>
          </a:blip>
          <a:srcRect r="-1" b="15728"/>
          <a:stretch/>
        </p:blipFill>
        <p:spPr>
          <a:xfrm>
            <a:off x="19965" y="-2"/>
            <a:ext cx="12191695" cy="6858000"/>
          </a:xfrm>
          <a:prstGeom prst="rect">
            <a:avLst/>
          </a:prstGeom>
        </p:spPr>
      </p:pic>
      <p:pic>
        <p:nvPicPr>
          <p:cNvPr id="15" name="Picture 14">
            <a:extLst>
              <a:ext uri="{FF2B5EF4-FFF2-40B4-BE49-F238E27FC236}">
                <a16:creationId xmlns:a16="http://schemas.microsoft.com/office/drawing/2014/main" id="{21AF192C-698D-4635-9C9F-F9769A56A9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 name="Title 1"/>
          <p:cNvSpPr>
            <a:spLocks noGrp="1"/>
          </p:cNvSpPr>
          <p:nvPr>
            <p:ph type="ctrTitle"/>
          </p:nvPr>
        </p:nvSpPr>
        <p:spPr>
          <a:xfrm>
            <a:off x="1042003" y="454305"/>
            <a:ext cx="11107822" cy="970671"/>
          </a:xfrm>
          <a:solidFill>
            <a:srgbClr val="0A0A0A">
              <a:alpha val="70000"/>
            </a:srgbClr>
          </a:solidFill>
        </p:spPr>
        <p:txBody>
          <a:bodyPr>
            <a:normAutofit/>
          </a:bodyPr>
          <a:lstStyle/>
          <a:p>
            <a:pPr algn="ctr"/>
            <a:r>
              <a:rPr lang="en-US" sz="4400" b="1" dirty="0">
                <a:solidFill>
                  <a:srgbClr val="FFFFFF"/>
                </a:solidFill>
                <a:latin typeface="Arial"/>
                <a:cs typeface="Arial"/>
              </a:rPr>
              <a:t>MALWA INSTITUTE OF TECHNOLOGY</a:t>
            </a:r>
            <a:endParaRPr lang="en-US" sz="4400" b="1">
              <a:cs typeface="Arial" panose="020B0604020202020204"/>
            </a:endParaRPr>
          </a:p>
        </p:txBody>
      </p:sp>
      <p:sp>
        <p:nvSpPr>
          <p:cNvPr id="3" name="Subtitle 2"/>
          <p:cNvSpPr>
            <a:spLocks noGrp="1"/>
          </p:cNvSpPr>
          <p:nvPr>
            <p:ph type="subTitle" idx="1"/>
          </p:nvPr>
        </p:nvSpPr>
        <p:spPr>
          <a:xfrm>
            <a:off x="1710558" y="2021940"/>
            <a:ext cx="6889408" cy="484073"/>
          </a:xfrm>
          <a:solidFill>
            <a:srgbClr val="0A0A0A">
              <a:alpha val="53000"/>
            </a:srgbClr>
          </a:solidFill>
        </p:spPr>
        <p:txBody>
          <a:bodyPr>
            <a:noAutofit/>
          </a:bodyPr>
          <a:lstStyle/>
          <a:p>
            <a:pPr algn="l"/>
            <a:r>
              <a:rPr lang="en-US" sz="2400" dirty="0">
                <a:cs typeface="Arial"/>
              </a:rPr>
              <a:t>MINOR PROJECT PRESENTATION ON :</a:t>
            </a:r>
            <a:endParaRPr lang="en-US" sz="2400" dirty="0"/>
          </a:p>
        </p:txBody>
      </p:sp>
      <p:sp>
        <p:nvSpPr>
          <p:cNvPr id="17" name="Rectangle 16">
            <a:extLst>
              <a:ext uri="{FF2B5EF4-FFF2-40B4-BE49-F238E27FC236}">
                <a16:creationId xmlns:a16="http://schemas.microsoft.com/office/drawing/2014/main" id="{14E56C4B-C9E0-4F01-AF43-E69279A06A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C654A17-56DA-4921-A42B-DE255FA66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5BEDC9D-CB51-52E1-2532-3451332141C7}"/>
              </a:ext>
            </a:extLst>
          </p:cNvPr>
          <p:cNvSpPr txBox="1"/>
          <p:nvPr/>
        </p:nvSpPr>
        <p:spPr>
          <a:xfrm>
            <a:off x="9779584" y="6657943"/>
            <a:ext cx="2432076"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4">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6">
                  <a:extLst>
                    <a:ext uri="{A12FA001-AC4F-418D-AE19-62706E023703}">
                      <ahyp:hlinkClr xmlns:ahyp="http://schemas.microsoft.com/office/drawing/2018/hyperlinkcolor" val="tx"/>
                    </a:ext>
                  </a:extLst>
                </a:hlinkClick>
              </a:rPr>
              <a:t>CC BY</a:t>
            </a:r>
            <a:r>
              <a:rPr lang="en-US" sz="700">
                <a:solidFill>
                  <a:srgbClr val="FFFFFF"/>
                </a:solidFill>
              </a:rPr>
              <a:t>.</a:t>
            </a:r>
          </a:p>
        </p:txBody>
      </p:sp>
      <p:sp>
        <p:nvSpPr>
          <p:cNvPr id="4" name="TextBox 3">
            <a:extLst>
              <a:ext uri="{FF2B5EF4-FFF2-40B4-BE49-F238E27FC236}">
                <a16:creationId xmlns:a16="http://schemas.microsoft.com/office/drawing/2014/main" id="{81E6F5FD-4400-97C2-C657-69DEA0D55134}"/>
              </a:ext>
            </a:extLst>
          </p:cNvPr>
          <p:cNvSpPr txBox="1"/>
          <p:nvPr/>
        </p:nvSpPr>
        <p:spPr>
          <a:xfrm>
            <a:off x="9055458" y="4031319"/>
            <a:ext cx="2964823" cy="923330"/>
          </a:xfrm>
          <a:prstGeom prst="rect">
            <a:avLst/>
          </a:prstGeom>
          <a:solidFill>
            <a:srgbClr val="0A0A0A">
              <a:alpha val="70000"/>
            </a:srgb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Arial"/>
              </a:rPr>
              <a:t>Guided by : </a:t>
            </a:r>
            <a:endParaRPr lang="en-US"/>
          </a:p>
          <a:p>
            <a:r>
              <a:rPr lang="en-US" dirty="0">
                <a:cs typeface="Arial"/>
              </a:rPr>
              <a:t>Vijay </a:t>
            </a:r>
            <a:r>
              <a:rPr lang="en-US" err="1">
                <a:cs typeface="Arial"/>
              </a:rPr>
              <a:t>Malvia</a:t>
            </a:r>
            <a:r>
              <a:rPr lang="en-US">
                <a:cs typeface="Arial"/>
              </a:rPr>
              <a:t> Sir </a:t>
            </a:r>
          </a:p>
          <a:p>
            <a:r>
              <a:rPr lang="en-US" dirty="0">
                <a:cs typeface="Arial"/>
              </a:rPr>
              <a:t>H.O.D. of IT Department </a:t>
            </a:r>
            <a:endParaRPr lang="en-US" dirty="0"/>
          </a:p>
        </p:txBody>
      </p:sp>
      <p:sp>
        <p:nvSpPr>
          <p:cNvPr id="7" name="TextBox 6">
            <a:extLst>
              <a:ext uri="{FF2B5EF4-FFF2-40B4-BE49-F238E27FC236}">
                <a16:creationId xmlns:a16="http://schemas.microsoft.com/office/drawing/2014/main" id="{5C8AA1D6-28AE-FB3F-3C04-86CE14D978A5}"/>
              </a:ext>
            </a:extLst>
          </p:cNvPr>
          <p:cNvSpPr txBox="1"/>
          <p:nvPr/>
        </p:nvSpPr>
        <p:spPr>
          <a:xfrm>
            <a:off x="1706450" y="2602605"/>
            <a:ext cx="10462633" cy="1087515"/>
          </a:xfrm>
          <a:prstGeom prst="rect">
            <a:avLst/>
          </a:prstGeom>
          <a:solidFill>
            <a:srgbClr val="000000">
              <a:alpha val="45000"/>
            </a:srgb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cs typeface="Arial"/>
              </a:rPr>
              <a:t>AUTO RESCUE : AUTOMATED AMBULANCE DISPATCH SYSTEM</a:t>
            </a:r>
          </a:p>
        </p:txBody>
      </p:sp>
      <p:sp>
        <p:nvSpPr>
          <p:cNvPr id="8" name="TextBox 7">
            <a:extLst>
              <a:ext uri="{FF2B5EF4-FFF2-40B4-BE49-F238E27FC236}">
                <a16:creationId xmlns:a16="http://schemas.microsoft.com/office/drawing/2014/main" id="{33F45014-9E34-013A-5C18-63655BECE74C}"/>
              </a:ext>
            </a:extLst>
          </p:cNvPr>
          <p:cNvSpPr txBox="1"/>
          <p:nvPr/>
        </p:nvSpPr>
        <p:spPr>
          <a:xfrm>
            <a:off x="1706451" y="5089258"/>
            <a:ext cx="4389549" cy="1200329"/>
          </a:xfrm>
          <a:prstGeom prst="rect">
            <a:avLst/>
          </a:prstGeom>
          <a:solidFill>
            <a:srgbClr val="000000">
              <a:alpha val="53000"/>
            </a:srgb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Arial"/>
              </a:rPr>
              <a:t>Presented By : Group 6 Members </a:t>
            </a:r>
            <a:endParaRPr lang="en-US">
              <a:cs typeface="Arial"/>
            </a:endParaRPr>
          </a:p>
          <a:p>
            <a:pPr marL="285750" indent="-285750">
              <a:buFont typeface="Arial"/>
              <a:buChar char="•"/>
            </a:pPr>
            <a:r>
              <a:rPr lang="en-US" dirty="0">
                <a:cs typeface="Arial"/>
              </a:rPr>
              <a:t>Lokesh Vishwakarma</a:t>
            </a:r>
          </a:p>
          <a:p>
            <a:pPr marL="285750" indent="-285750">
              <a:buFont typeface="Arial"/>
              <a:buChar char="•"/>
            </a:pPr>
            <a:r>
              <a:rPr lang="en-US" dirty="0">
                <a:cs typeface="Arial"/>
              </a:rPr>
              <a:t>Bhupendra </a:t>
            </a:r>
            <a:r>
              <a:rPr lang="en-US" err="1">
                <a:cs typeface="Arial"/>
              </a:rPr>
              <a:t>Vishwakarma</a:t>
            </a:r>
            <a:endParaRPr lang="en-US">
              <a:cs typeface="Arial"/>
            </a:endParaRPr>
          </a:p>
          <a:p>
            <a:pPr marL="285750" indent="-285750">
              <a:buFont typeface="Arial"/>
              <a:buChar char="•"/>
            </a:pPr>
            <a:r>
              <a:rPr lang="en-US" dirty="0">
                <a:cs typeface="Arial"/>
              </a:rPr>
              <a:t>Deepak Rathor </a:t>
            </a:r>
          </a:p>
        </p:txBody>
      </p:sp>
      <p:sp>
        <p:nvSpPr>
          <p:cNvPr id="9" name="TextBox 8">
            <a:extLst>
              <a:ext uri="{FF2B5EF4-FFF2-40B4-BE49-F238E27FC236}">
                <a16:creationId xmlns:a16="http://schemas.microsoft.com/office/drawing/2014/main" id="{417B4405-6E5A-ED37-3F78-7A0FBFBB59D2}"/>
              </a:ext>
            </a:extLst>
          </p:cNvPr>
          <p:cNvSpPr txBox="1"/>
          <p:nvPr/>
        </p:nvSpPr>
        <p:spPr>
          <a:xfrm>
            <a:off x="9060823" y="5484253"/>
            <a:ext cx="1942563" cy="646331"/>
          </a:xfrm>
          <a:prstGeom prst="rect">
            <a:avLst/>
          </a:prstGeom>
          <a:solidFill>
            <a:srgbClr val="0A0A0A">
              <a:alpha val="53000"/>
            </a:srgb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Branch: IT</a:t>
            </a:r>
          </a:p>
          <a:p>
            <a:r>
              <a:rPr lang="en-US" dirty="0">
                <a:cs typeface="Arial"/>
              </a:rPr>
              <a:t>Year : 3rd</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2" name="Picture 31">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4" name="Rectangle 33">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D377EE36-E59D-4778-8F99-4B470DA4A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9">
            <a:extLst>
              <a:ext uri="{FF2B5EF4-FFF2-40B4-BE49-F238E27FC236}">
                <a16:creationId xmlns:a16="http://schemas.microsoft.com/office/drawing/2014/main" id="{2586C6C5-47AF-450A-932D-880EF823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TextBox 41">
            <a:extLst>
              <a:ext uri="{FF2B5EF4-FFF2-40B4-BE49-F238E27FC236}">
                <a16:creationId xmlns:a16="http://schemas.microsoft.com/office/drawing/2014/main" id="{A587901A-AA64-4940-9803-F67677851150}"/>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44" name="Rectangle 43">
            <a:extLst>
              <a:ext uri="{FF2B5EF4-FFF2-40B4-BE49-F238E27FC236}">
                <a16:creationId xmlns:a16="http://schemas.microsoft.com/office/drawing/2014/main" id="{147E635D-C3B4-465B-AF24-991B6BF63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a:extLst>
              <a:ext uri="{FF2B5EF4-FFF2-40B4-BE49-F238E27FC236}">
                <a16:creationId xmlns:a16="http://schemas.microsoft.com/office/drawing/2014/main" id="{4A0623D0-396B-499E-BBFB-C17F1BB0F2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 name="Picture 2" descr="A computer on a desk&#10;&#10;Description automatically generated">
            <a:extLst>
              <a:ext uri="{FF2B5EF4-FFF2-40B4-BE49-F238E27FC236}">
                <a16:creationId xmlns:a16="http://schemas.microsoft.com/office/drawing/2014/main" id="{F2184AF5-6224-B812-E00B-9EAF2A91B38A}"/>
              </a:ext>
            </a:extLst>
          </p:cNvPr>
          <p:cNvPicPr>
            <a:picLocks noChangeAspect="1"/>
          </p:cNvPicPr>
          <p:nvPr/>
        </p:nvPicPr>
        <p:blipFill rotWithShape="1">
          <a:blip r:embed="rId4">
            <a:alphaModFix amt="35000"/>
            <a:extLst>
              <a:ext uri="{837473B0-CC2E-450A-ABE3-18F120FF3D39}">
                <a1611:picAttrSrcUrl xmlns:a1611="http://schemas.microsoft.com/office/drawing/2016/11/main" r:id="rId5"/>
              </a:ext>
            </a:extLst>
          </a:blip>
          <a:srcRect t="1502" r="-1" b="13908"/>
          <a:stretch/>
        </p:blipFill>
        <p:spPr>
          <a:xfrm>
            <a:off x="19965" y="-2"/>
            <a:ext cx="12191695" cy="6858000"/>
          </a:xfrm>
          <a:prstGeom prst="rect">
            <a:avLst/>
          </a:prstGeom>
        </p:spPr>
      </p:pic>
      <p:pic>
        <p:nvPicPr>
          <p:cNvPr id="48" name="Picture 47">
            <a:extLst>
              <a:ext uri="{FF2B5EF4-FFF2-40B4-BE49-F238E27FC236}">
                <a16:creationId xmlns:a16="http://schemas.microsoft.com/office/drawing/2014/main" id="{21AF192C-698D-4635-9C9F-F9769A56A9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 name="TextBox 1">
            <a:extLst>
              <a:ext uri="{FF2B5EF4-FFF2-40B4-BE49-F238E27FC236}">
                <a16:creationId xmlns:a16="http://schemas.microsoft.com/office/drawing/2014/main" id="{B854CD91-A914-70F4-8335-82173B848D35}"/>
              </a:ext>
            </a:extLst>
          </p:cNvPr>
          <p:cNvSpPr txBox="1"/>
          <p:nvPr/>
        </p:nvSpPr>
        <p:spPr>
          <a:xfrm>
            <a:off x="1390533" y="348800"/>
            <a:ext cx="5816024" cy="262345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ct val="0"/>
              </a:spcBef>
              <a:spcAft>
                <a:spcPts val="600"/>
              </a:spcAft>
            </a:pPr>
            <a:r>
              <a:rPr lang="en-US" sz="6600" b="1" dirty="0">
                <a:latin typeface="+mj-lt"/>
                <a:ea typeface="+mj-ea"/>
                <a:cs typeface="+mj-cs"/>
              </a:rPr>
              <a:t>Content : </a:t>
            </a:r>
            <a:endParaRPr lang="en-US" sz="6600" b="1" dirty="0">
              <a:latin typeface="+mj-lt"/>
              <a:ea typeface="+mj-ea"/>
              <a:cs typeface="Arial"/>
            </a:endParaRPr>
          </a:p>
        </p:txBody>
      </p:sp>
      <p:sp>
        <p:nvSpPr>
          <p:cNvPr id="50" name="Rectangle 49">
            <a:extLst>
              <a:ext uri="{FF2B5EF4-FFF2-40B4-BE49-F238E27FC236}">
                <a16:creationId xmlns:a16="http://schemas.microsoft.com/office/drawing/2014/main" id="{14E56C4B-C9E0-4F01-AF43-E69279A06A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8C654A17-56DA-4921-A42B-DE255FA66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F2A3801-9F56-A978-FF03-DB177B748EEC}"/>
              </a:ext>
            </a:extLst>
          </p:cNvPr>
          <p:cNvSpPr txBox="1"/>
          <p:nvPr/>
        </p:nvSpPr>
        <p:spPr>
          <a:xfrm>
            <a:off x="9630505" y="6657943"/>
            <a:ext cx="2581155"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5">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6">
                  <a:extLst>
                    <a:ext uri="{A12FA001-AC4F-418D-AE19-62706E023703}">
                      <ahyp:hlinkClr xmlns:ahyp="http://schemas.microsoft.com/office/drawing/2018/hyperlinkcolor" val="tx"/>
                    </a:ext>
                  </a:extLst>
                </a:hlinkClick>
              </a:rPr>
              <a:t>CC BY-SA</a:t>
            </a:r>
            <a:r>
              <a:rPr lang="en-US" sz="700">
                <a:solidFill>
                  <a:srgbClr val="FFFFFF"/>
                </a:solidFill>
              </a:rPr>
              <a:t>.</a:t>
            </a:r>
          </a:p>
        </p:txBody>
      </p:sp>
      <p:sp>
        <p:nvSpPr>
          <p:cNvPr id="5" name="TextBox 4">
            <a:extLst>
              <a:ext uri="{FF2B5EF4-FFF2-40B4-BE49-F238E27FC236}">
                <a16:creationId xmlns:a16="http://schemas.microsoft.com/office/drawing/2014/main" id="{017DE190-328B-9BCB-770F-B58F59FF0466}"/>
              </a:ext>
            </a:extLst>
          </p:cNvPr>
          <p:cNvSpPr txBox="1"/>
          <p:nvPr/>
        </p:nvSpPr>
        <p:spPr>
          <a:xfrm>
            <a:off x="1625740" y="1824507"/>
            <a:ext cx="10584170" cy="2000548"/>
          </a:xfrm>
          <a:prstGeom prst="rect">
            <a:avLst/>
          </a:prstGeom>
          <a:solidFill>
            <a:srgbClr val="000000">
              <a:alpha val="42000"/>
            </a:srgb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l">
              <a:buAutoNum type="arabicPeriod"/>
            </a:pPr>
            <a:r>
              <a:rPr lang="en-US" sz="3200" dirty="0">
                <a:cs typeface="Arial" panose="020B0604020202020204"/>
              </a:rPr>
              <a:t>Algorithm</a:t>
            </a:r>
          </a:p>
          <a:p>
            <a:pPr marL="342900" indent="-342900">
              <a:buAutoNum type="arabicPeriod"/>
            </a:pPr>
            <a:r>
              <a:rPr lang="en-US" sz="3200" dirty="0">
                <a:cs typeface="Arial" panose="020B0604020202020204"/>
              </a:rPr>
              <a:t>Flow Chart</a:t>
            </a:r>
          </a:p>
          <a:p>
            <a:pPr marL="342900" indent="-342900">
              <a:buAutoNum type="arabicPeriod"/>
            </a:pPr>
            <a:r>
              <a:rPr lang="en-US" sz="3200" dirty="0">
                <a:cs typeface="Arial" panose="020B0604020202020204"/>
              </a:rPr>
              <a:t>Circuit Used in Design</a:t>
            </a:r>
          </a:p>
          <a:p>
            <a:pPr marL="342900" indent="-342900">
              <a:buAutoNum type="arabicPeriod"/>
            </a:pPr>
            <a:endParaRPr lang="en-US" sz="2800" dirty="0">
              <a:cs typeface="Arial" panose="020B0604020202020204"/>
            </a:endParaRPr>
          </a:p>
        </p:txBody>
      </p:sp>
    </p:spTree>
    <p:extLst>
      <p:ext uri="{BB962C8B-B14F-4D97-AF65-F5344CB8AC3E}">
        <p14:creationId xmlns:p14="http://schemas.microsoft.com/office/powerpoint/2010/main" val="3758240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 name="Picture 60">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62" name="Picture 61">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63" name="Rectangle 62">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64">
            <a:extLst>
              <a:ext uri="{FF2B5EF4-FFF2-40B4-BE49-F238E27FC236}">
                <a16:creationId xmlns:a16="http://schemas.microsoft.com/office/drawing/2014/main" id="{D377EE36-E59D-4778-8F99-4B470DA4A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 name="Rectangle 65">
            <a:extLst>
              <a:ext uri="{FF2B5EF4-FFF2-40B4-BE49-F238E27FC236}">
                <a16:creationId xmlns:a16="http://schemas.microsoft.com/office/drawing/2014/main" id="{2586C6C5-47AF-450A-932D-880EF823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 name="TextBox 66">
            <a:extLst>
              <a:ext uri="{FF2B5EF4-FFF2-40B4-BE49-F238E27FC236}">
                <a16:creationId xmlns:a16="http://schemas.microsoft.com/office/drawing/2014/main" id="{A587901A-AA64-4940-9803-F67677851150}"/>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68" name="Rectangle 67">
            <a:extLst>
              <a:ext uri="{FF2B5EF4-FFF2-40B4-BE49-F238E27FC236}">
                <a16:creationId xmlns:a16="http://schemas.microsoft.com/office/drawing/2014/main" id="{147E635D-C3B4-465B-AF24-991B6BF63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68">
            <a:extLst>
              <a:ext uri="{FF2B5EF4-FFF2-40B4-BE49-F238E27FC236}">
                <a16:creationId xmlns:a16="http://schemas.microsoft.com/office/drawing/2014/main" id="{4A0623D0-396B-499E-BBFB-C17F1BB0F2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 name="Picture 2" descr="Chicago Illinois City - Free photo on Pixabay">
            <a:extLst>
              <a:ext uri="{FF2B5EF4-FFF2-40B4-BE49-F238E27FC236}">
                <a16:creationId xmlns:a16="http://schemas.microsoft.com/office/drawing/2014/main" id="{5F5ED2C0-4E50-7627-A288-D8C06F696052}"/>
              </a:ext>
            </a:extLst>
          </p:cNvPr>
          <p:cNvPicPr>
            <a:picLocks noChangeAspect="1"/>
          </p:cNvPicPr>
          <p:nvPr/>
        </p:nvPicPr>
        <p:blipFill rotWithShape="1">
          <a:blip r:embed="rId4">
            <a:alphaModFix amt="35000"/>
          </a:blip>
          <a:srcRect t="28796" r="-1" b="-1"/>
          <a:stretch/>
        </p:blipFill>
        <p:spPr>
          <a:xfrm>
            <a:off x="-1790" y="-2"/>
            <a:ext cx="12191695" cy="6858000"/>
          </a:xfrm>
          <a:prstGeom prst="rect">
            <a:avLst/>
          </a:prstGeom>
        </p:spPr>
      </p:pic>
      <p:pic>
        <p:nvPicPr>
          <p:cNvPr id="70" name="Picture 69">
            <a:extLst>
              <a:ext uri="{FF2B5EF4-FFF2-40B4-BE49-F238E27FC236}">
                <a16:creationId xmlns:a16="http://schemas.microsoft.com/office/drawing/2014/main" id="{21AF192C-698D-4635-9C9F-F9769A56A9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 name="TextBox 1">
            <a:extLst>
              <a:ext uri="{FF2B5EF4-FFF2-40B4-BE49-F238E27FC236}">
                <a16:creationId xmlns:a16="http://schemas.microsoft.com/office/drawing/2014/main" id="{895DD12D-D8CC-9E41-6B0A-26B22F53C068}"/>
              </a:ext>
            </a:extLst>
          </p:cNvPr>
          <p:cNvSpPr txBox="1"/>
          <p:nvPr/>
        </p:nvSpPr>
        <p:spPr>
          <a:xfrm>
            <a:off x="2195463" y="2184041"/>
            <a:ext cx="9797741" cy="1764867"/>
          </a:xfrm>
          <a:prstGeom prst="rect">
            <a:avLst/>
          </a:prstGeom>
          <a:solidFill>
            <a:srgbClr val="0D0C0C">
              <a:alpha val="38000"/>
            </a:srgbClr>
          </a:solidFill>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ct val="0"/>
              </a:spcBef>
              <a:spcAft>
                <a:spcPts val="600"/>
              </a:spcAft>
            </a:pPr>
            <a:r>
              <a:rPr lang="en-US" sz="4100" b="1" dirty="0">
                <a:latin typeface="+mj-lt"/>
                <a:ea typeface="+mj-ea"/>
                <a:cs typeface="+mj-cs"/>
              </a:rPr>
              <a:t>ALGORITHM : </a:t>
            </a:r>
          </a:p>
          <a:p>
            <a:pPr>
              <a:lnSpc>
                <a:spcPct val="90000"/>
              </a:lnSpc>
              <a:spcBef>
                <a:spcPct val="0"/>
              </a:spcBef>
              <a:spcAft>
                <a:spcPts val="600"/>
              </a:spcAft>
            </a:pPr>
            <a:r>
              <a:rPr lang="en-US" sz="3200" dirty="0">
                <a:latin typeface="+mj-lt"/>
                <a:ea typeface="+mj-ea"/>
                <a:cs typeface="+mj-cs"/>
              </a:rPr>
              <a:t>Algorithm to implement Auto Rescue system </a:t>
            </a:r>
          </a:p>
          <a:p>
            <a:pPr>
              <a:lnSpc>
                <a:spcPct val="90000"/>
              </a:lnSpc>
              <a:spcBef>
                <a:spcPct val="0"/>
              </a:spcBef>
              <a:spcAft>
                <a:spcPts val="600"/>
              </a:spcAft>
            </a:pPr>
            <a:r>
              <a:rPr lang="en-US" sz="3200" dirty="0">
                <a:latin typeface="+mj-lt"/>
                <a:ea typeface="+mj-ea"/>
                <a:cs typeface="+mj-cs"/>
              </a:rPr>
              <a:t>to make emergency call. </a:t>
            </a:r>
            <a:endParaRPr lang="en-US" sz="3200">
              <a:latin typeface="+mj-lt"/>
              <a:ea typeface="+mj-ea"/>
              <a:cs typeface="Arial"/>
            </a:endParaRPr>
          </a:p>
        </p:txBody>
      </p:sp>
      <p:sp>
        <p:nvSpPr>
          <p:cNvPr id="71" name="Rectangle 70">
            <a:extLst>
              <a:ext uri="{FF2B5EF4-FFF2-40B4-BE49-F238E27FC236}">
                <a16:creationId xmlns:a16="http://schemas.microsoft.com/office/drawing/2014/main" id="{14E56C4B-C9E0-4F01-AF43-E69279A06A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8C654A17-56DA-4921-A42B-DE255FA66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2820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0" name="Picture 39">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1" name="Picture 40">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2" name="Rectangle 41">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a:extLst>
              <a:ext uri="{FF2B5EF4-FFF2-40B4-BE49-F238E27FC236}">
                <a16:creationId xmlns:a16="http://schemas.microsoft.com/office/drawing/2014/main" id="{D5B0B43F-2CE7-4C6C-BABC-EE342B328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a:extLst>
              <a:ext uri="{FF2B5EF4-FFF2-40B4-BE49-F238E27FC236}">
                <a16:creationId xmlns:a16="http://schemas.microsoft.com/office/drawing/2014/main" id="{85459F07-63F9-48CF-B725-A873C4BC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TextBox 45">
            <a:extLst>
              <a:ext uri="{FF2B5EF4-FFF2-40B4-BE49-F238E27FC236}">
                <a16:creationId xmlns:a16="http://schemas.microsoft.com/office/drawing/2014/main" id="{14B83E1E-DAC1-4851-84FF-D6FE1649DE0B}"/>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47" name="Rectangle 46">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7">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pic>
        <p:nvPicPr>
          <p:cNvPr id="49" name="Picture 48">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45489" y="-5487"/>
            <a:ext cx="12189867" cy="6858000"/>
          </a:xfrm>
          <a:prstGeom prst="rect">
            <a:avLst/>
          </a:prstGeom>
        </p:spPr>
      </p:pic>
      <p:sp>
        <p:nvSpPr>
          <p:cNvPr id="50" name="Rectangle 49">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 name="Freeform: Shape 50">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910" y="0"/>
            <a:ext cx="7869544"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996">
                <a:srgbClr val="1F2D29">
                  <a:alpha val="4000"/>
                </a:srgbClr>
              </a:gs>
              <a:gs pos="20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52" name="Oval 51">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7960" y="764389"/>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153A039-A319-9D96-62C3-ED2C9B969B16}"/>
              </a:ext>
            </a:extLst>
          </p:cNvPr>
          <p:cNvSpPr txBox="1"/>
          <p:nvPr/>
        </p:nvSpPr>
        <p:spPr>
          <a:xfrm>
            <a:off x="1278902" y="236759"/>
            <a:ext cx="8207265" cy="638200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457200" indent="-457200">
              <a:lnSpc>
                <a:spcPct val="110000"/>
              </a:lnSpc>
              <a:spcAft>
                <a:spcPts val="600"/>
              </a:spcAft>
              <a:buClr>
                <a:schemeClr val="accent6"/>
              </a:buClr>
              <a:buSzPct val="90000"/>
              <a:buAutoNum type="arabicPeriod"/>
            </a:pPr>
            <a:r>
              <a:rPr lang="en-US" sz="2200" b="1" dirty="0"/>
              <a:t>Start </a:t>
            </a:r>
            <a:endParaRPr lang="en-US" sz="2200" b="1" dirty="0">
              <a:cs typeface="Arial"/>
            </a:endParaRPr>
          </a:p>
          <a:p>
            <a:pPr>
              <a:lnSpc>
                <a:spcPct val="110000"/>
              </a:lnSpc>
              <a:spcAft>
                <a:spcPts val="600"/>
              </a:spcAft>
              <a:buClr>
                <a:schemeClr val="accent6"/>
              </a:buClr>
              <a:buSzPct val="90000"/>
            </a:pPr>
            <a:r>
              <a:rPr lang="en-US" sz="2200" dirty="0"/>
              <a:t>2.   Take sensor reading </a:t>
            </a:r>
            <a:endParaRPr lang="en-US" sz="2200" dirty="0">
              <a:cs typeface="Arial"/>
            </a:endParaRPr>
          </a:p>
          <a:p>
            <a:pPr>
              <a:lnSpc>
                <a:spcPct val="110000"/>
              </a:lnSpc>
              <a:spcAft>
                <a:spcPts val="600"/>
              </a:spcAft>
              <a:buClr>
                <a:schemeClr val="accent6"/>
              </a:buClr>
              <a:buSzPct val="90000"/>
            </a:pPr>
            <a:r>
              <a:rPr lang="en-US" sz="2200" dirty="0"/>
              <a:t>3.   Check  reading</a:t>
            </a:r>
            <a:endParaRPr lang="en-US" sz="2200" dirty="0">
              <a:cs typeface="Arial"/>
            </a:endParaRPr>
          </a:p>
          <a:p>
            <a:pPr>
              <a:lnSpc>
                <a:spcPct val="110000"/>
              </a:lnSpc>
              <a:spcAft>
                <a:spcPts val="600"/>
              </a:spcAft>
              <a:buClr>
                <a:schemeClr val="accent6"/>
              </a:buClr>
              <a:buSzPct val="90000"/>
            </a:pPr>
            <a:r>
              <a:rPr lang="en-US" sz="2200" dirty="0"/>
              <a:t>         </a:t>
            </a:r>
            <a:r>
              <a:rPr lang="en-US" sz="2000" dirty="0"/>
              <a:t> If ( ( </a:t>
            </a:r>
            <a:r>
              <a:rPr lang="en-US" sz="2000" b="1" dirty="0"/>
              <a:t>A&gt;AT &amp;&amp; N&gt;NT</a:t>
            </a:r>
            <a:r>
              <a:rPr lang="en-US" sz="2000" dirty="0"/>
              <a:t>) </a:t>
            </a:r>
            <a:endParaRPr lang="en-US" sz="2000">
              <a:cs typeface="Arial"/>
            </a:endParaRPr>
          </a:p>
          <a:p>
            <a:pPr>
              <a:lnSpc>
                <a:spcPct val="110000"/>
              </a:lnSpc>
              <a:spcAft>
                <a:spcPts val="600"/>
              </a:spcAft>
              <a:buClr>
                <a:schemeClr val="accent6"/>
              </a:buClr>
              <a:buSzPct val="90000"/>
            </a:pPr>
            <a:r>
              <a:rPr lang="en-US" sz="2000" dirty="0"/>
              <a:t>                            </a:t>
            </a:r>
            <a:r>
              <a:rPr lang="en-US" sz="2000" b="1" dirty="0"/>
              <a:t>| |</a:t>
            </a:r>
            <a:endParaRPr lang="en-US" sz="2000" b="1">
              <a:cs typeface="Arial"/>
            </a:endParaRPr>
          </a:p>
          <a:p>
            <a:pPr>
              <a:lnSpc>
                <a:spcPct val="110000"/>
              </a:lnSpc>
              <a:spcAft>
                <a:spcPts val="600"/>
              </a:spcAft>
              <a:buClr>
                <a:schemeClr val="accent6"/>
              </a:buClr>
              <a:buSzPct val="90000"/>
            </a:pPr>
            <a:r>
              <a:rPr lang="en-US" sz="2000" dirty="0"/>
              <a:t>                (</a:t>
            </a:r>
            <a:r>
              <a:rPr lang="en-US" sz="2000" b="1" dirty="0"/>
              <a:t>T&gt;TT &amp;&amp; N&gt;NT</a:t>
            </a:r>
            <a:r>
              <a:rPr lang="en-US" sz="2000" dirty="0"/>
              <a:t>) )</a:t>
            </a:r>
            <a:endParaRPr lang="en-US" sz="2000">
              <a:cs typeface="Arial"/>
            </a:endParaRPr>
          </a:p>
          <a:p>
            <a:pPr>
              <a:lnSpc>
                <a:spcPct val="110000"/>
              </a:lnSpc>
              <a:spcAft>
                <a:spcPts val="600"/>
              </a:spcAft>
              <a:buClr>
                <a:schemeClr val="accent6"/>
              </a:buClr>
              <a:buSzPct val="90000"/>
            </a:pPr>
            <a:r>
              <a:rPr lang="en-US" sz="2200" dirty="0"/>
              <a:t>4. If the condition is false then continue from start</a:t>
            </a:r>
            <a:endParaRPr lang="en-US" sz="2200" dirty="0">
              <a:cs typeface="Arial"/>
            </a:endParaRPr>
          </a:p>
          <a:p>
            <a:pPr>
              <a:lnSpc>
                <a:spcPct val="110000"/>
              </a:lnSpc>
              <a:spcAft>
                <a:spcPts val="600"/>
              </a:spcAft>
              <a:buClr>
                <a:schemeClr val="accent6"/>
              </a:buClr>
              <a:buSzPct val="90000"/>
            </a:pPr>
            <a:r>
              <a:rPr lang="en-US" sz="2200" dirty="0"/>
              <a:t>5. If the condition is true then </a:t>
            </a:r>
            <a:endParaRPr lang="en-US" sz="2200">
              <a:cs typeface="Arial"/>
            </a:endParaRPr>
          </a:p>
          <a:p>
            <a:pPr>
              <a:lnSpc>
                <a:spcPct val="110000"/>
              </a:lnSpc>
              <a:spcAft>
                <a:spcPts val="600"/>
              </a:spcAft>
              <a:buClr>
                <a:schemeClr val="accent6"/>
              </a:buClr>
              <a:buSzPct val="90000"/>
            </a:pPr>
            <a:r>
              <a:rPr lang="en-US" sz="2200" dirty="0"/>
              <a:t>6. Turn on </a:t>
            </a:r>
            <a:r>
              <a:rPr lang="en-US" sz="2200" b="1" dirty="0"/>
              <a:t>ALARM </a:t>
            </a:r>
            <a:endParaRPr lang="en-US" sz="2200" b="1">
              <a:cs typeface="Arial"/>
            </a:endParaRPr>
          </a:p>
          <a:p>
            <a:pPr>
              <a:lnSpc>
                <a:spcPct val="110000"/>
              </a:lnSpc>
              <a:spcAft>
                <a:spcPts val="600"/>
              </a:spcAft>
              <a:buClr>
                <a:schemeClr val="accent6"/>
              </a:buClr>
              <a:buSzPct val="90000"/>
            </a:pPr>
            <a:r>
              <a:rPr lang="en-US" sz="2200" b="1" dirty="0"/>
              <a:t>           </a:t>
            </a:r>
            <a:r>
              <a:rPr lang="en-US" sz="2000" dirty="0"/>
              <a:t> If (</a:t>
            </a:r>
            <a:r>
              <a:rPr lang="en-US" sz="2000" b="1" dirty="0"/>
              <a:t>ALARM == Cancel</a:t>
            </a:r>
            <a:r>
              <a:rPr lang="en-US" sz="2000" dirty="0"/>
              <a:t>)</a:t>
            </a:r>
            <a:endParaRPr lang="en-US" sz="2000" dirty="0">
              <a:cs typeface="Arial"/>
            </a:endParaRPr>
          </a:p>
          <a:p>
            <a:pPr>
              <a:lnSpc>
                <a:spcPct val="110000"/>
              </a:lnSpc>
              <a:spcAft>
                <a:spcPts val="600"/>
              </a:spcAft>
              <a:buClr>
                <a:schemeClr val="accent6"/>
              </a:buClr>
              <a:buSzPct val="90000"/>
            </a:pPr>
            <a:r>
              <a:rPr lang="en-US" sz="2000" dirty="0"/>
              <a:t>                    Stop the alarm and continue from start</a:t>
            </a:r>
            <a:endParaRPr lang="en-US" sz="2000" dirty="0">
              <a:cs typeface="Arial"/>
            </a:endParaRPr>
          </a:p>
          <a:p>
            <a:pPr>
              <a:lnSpc>
                <a:spcPct val="110000"/>
              </a:lnSpc>
              <a:spcAft>
                <a:spcPts val="600"/>
              </a:spcAft>
              <a:buClr>
                <a:schemeClr val="accent6"/>
              </a:buClr>
              <a:buSzPct val="90000"/>
            </a:pPr>
            <a:r>
              <a:rPr lang="en-US" sz="2000" dirty="0"/>
              <a:t>             Else</a:t>
            </a:r>
            <a:endParaRPr lang="en-US" sz="2000">
              <a:cs typeface="Arial"/>
            </a:endParaRPr>
          </a:p>
          <a:p>
            <a:pPr>
              <a:lnSpc>
                <a:spcPct val="110000"/>
              </a:lnSpc>
              <a:spcAft>
                <a:spcPts val="600"/>
              </a:spcAft>
              <a:buClr>
                <a:schemeClr val="accent6"/>
              </a:buClr>
              <a:buSzPct val="90000"/>
            </a:pPr>
            <a:r>
              <a:rPr lang="en-US" sz="2000" dirty="0"/>
              <a:t>                    Take GPS coordinates then continue from step (7)</a:t>
            </a:r>
            <a:endParaRPr lang="en-US" sz="2000" dirty="0">
              <a:cs typeface="Arial"/>
            </a:endParaRPr>
          </a:p>
          <a:p>
            <a:pPr>
              <a:lnSpc>
                <a:spcPct val="110000"/>
              </a:lnSpc>
              <a:spcAft>
                <a:spcPts val="600"/>
              </a:spcAft>
              <a:buClr>
                <a:schemeClr val="accent6"/>
              </a:buClr>
              <a:buSzPct val="90000"/>
            </a:pPr>
            <a:r>
              <a:rPr lang="en-US" sz="2200" dirty="0"/>
              <a:t>7. Send text Message and Current Location</a:t>
            </a:r>
            <a:endParaRPr lang="en-US" sz="2200">
              <a:cs typeface="Arial"/>
            </a:endParaRPr>
          </a:p>
          <a:p>
            <a:pPr>
              <a:lnSpc>
                <a:spcPct val="110000"/>
              </a:lnSpc>
              <a:spcAft>
                <a:spcPts val="600"/>
              </a:spcAft>
              <a:buClr>
                <a:schemeClr val="accent6"/>
              </a:buClr>
              <a:buSzPct val="90000"/>
            </a:pPr>
            <a:r>
              <a:rPr lang="en-US" sz="2200" dirty="0"/>
              <a:t>8.</a:t>
            </a:r>
            <a:r>
              <a:rPr lang="en-US" sz="2200" b="1" dirty="0"/>
              <a:t> END </a:t>
            </a:r>
            <a:endParaRPr lang="en-US" sz="2200" b="1">
              <a:cs typeface="Arial"/>
            </a:endParaRPr>
          </a:p>
          <a:p>
            <a:pPr>
              <a:lnSpc>
                <a:spcPct val="110000"/>
              </a:lnSpc>
              <a:spcAft>
                <a:spcPts val="600"/>
              </a:spcAft>
              <a:buClr>
                <a:schemeClr val="accent6"/>
              </a:buClr>
              <a:buSzPct val="90000"/>
            </a:pPr>
            <a:r>
              <a:rPr lang="en-US" sz="2200" dirty="0"/>
              <a:t>              </a:t>
            </a:r>
            <a:endParaRPr lang="en-US" sz="2200">
              <a:cs typeface="Arial"/>
            </a:endParaRPr>
          </a:p>
          <a:p>
            <a:pPr>
              <a:lnSpc>
                <a:spcPct val="110000"/>
              </a:lnSpc>
              <a:spcAft>
                <a:spcPts val="600"/>
              </a:spcAft>
              <a:buClr>
                <a:schemeClr val="accent6"/>
              </a:buClr>
              <a:buSzPct val="90000"/>
            </a:pPr>
            <a:r>
              <a:rPr lang="en-US" sz="2200" dirty="0"/>
              <a:t>                 </a:t>
            </a:r>
            <a:endParaRPr lang="en-US" sz="2200">
              <a:cs typeface="Arial"/>
            </a:endParaRPr>
          </a:p>
        </p:txBody>
      </p:sp>
      <p:sp>
        <p:nvSpPr>
          <p:cNvPr id="3" name="TextBox 2">
            <a:extLst>
              <a:ext uri="{FF2B5EF4-FFF2-40B4-BE49-F238E27FC236}">
                <a16:creationId xmlns:a16="http://schemas.microsoft.com/office/drawing/2014/main" id="{153D40FC-213E-323F-6B74-921748859DD1}"/>
              </a:ext>
            </a:extLst>
          </p:cNvPr>
          <p:cNvSpPr txBox="1"/>
          <p:nvPr/>
        </p:nvSpPr>
        <p:spPr>
          <a:xfrm>
            <a:off x="7987584" y="230745"/>
            <a:ext cx="3970985" cy="2277547"/>
          </a:xfrm>
          <a:prstGeom prst="rect">
            <a:avLst/>
          </a:prstGeom>
          <a:noFill/>
          <a:ln w="28575">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1600" dirty="0">
                <a:cs typeface="Arial"/>
              </a:rPr>
              <a:t>Denotation :</a:t>
            </a:r>
            <a:endParaRPr lang="en-US" sz="1600">
              <a:cs typeface="Arial"/>
            </a:endParaRPr>
          </a:p>
          <a:p>
            <a:pPr marL="342900" indent="-342900">
              <a:spcAft>
                <a:spcPts val="600"/>
              </a:spcAft>
              <a:buFont typeface="Arial"/>
              <a:buChar char="•"/>
            </a:pPr>
            <a:r>
              <a:rPr lang="en-US" sz="1600" dirty="0">
                <a:ea typeface="+mn-lt"/>
                <a:cs typeface="+mn-lt"/>
              </a:rPr>
              <a:t>Accelerometer</a:t>
            </a:r>
            <a:r>
              <a:rPr lang="en-US" sz="1600" dirty="0">
                <a:cs typeface="Arial"/>
              </a:rPr>
              <a:t> reading = A </a:t>
            </a:r>
            <a:endParaRPr lang="en-US" sz="1600">
              <a:cs typeface="Arial"/>
            </a:endParaRPr>
          </a:p>
          <a:p>
            <a:pPr marL="342900" indent="-342900">
              <a:spcAft>
                <a:spcPts val="600"/>
              </a:spcAft>
              <a:buFont typeface="Arial"/>
              <a:buChar char="•"/>
            </a:pPr>
            <a:r>
              <a:rPr lang="en-US" sz="1600" dirty="0">
                <a:cs typeface="Arial"/>
              </a:rPr>
              <a:t>Accelerometer Threshold = AT</a:t>
            </a:r>
            <a:endParaRPr lang="en-US" sz="1600">
              <a:cs typeface="Arial"/>
            </a:endParaRPr>
          </a:p>
          <a:p>
            <a:pPr marL="342900" indent="-342900">
              <a:spcAft>
                <a:spcPts val="600"/>
              </a:spcAft>
              <a:buFont typeface="Arial"/>
              <a:buChar char="•"/>
            </a:pPr>
            <a:r>
              <a:rPr lang="en-US" sz="1600" dirty="0">
                <a:cs typeface="Arial"/>
              </a:rPr>
              <a:t>Noise reading = N</a:t>
            </a:r>
            <a:endParaRPr lang="en-US" sz="1600">
              <a:cs typeface="Arial"/>
            </a:endParaRPr>
          </a:p>
          <a:p>
            <a:pPr marL="342900" indent="-342900">
              <a:spcAft>
                <a:spcPts val="600"/>
              </a:spcAft>
              <a:buFont typeface="Arial"/>
              <a:buChar char="•"/>
            </a:pPr>
            <a:r>
              <a:rPr lang="en-US" sz="1600" dirty="0">
                <a:cs typeface="Arial"/>
              </a:rPr>
              <a:t>Noise Threshold  = NT</a:t>
            </a:r>
            <a:endParaRPr lang="en-US" sz="1600">
              <a:cs typeface="Arial"/>
            </a:endParaRPr>
          </a:p>
          <a:p>
            <a:pPr marL="342900" indent="-342900">
              <a:spcAft>
                <a:spcPts val="600"/>
              </a:spcAft>
              <a:buFont typeface="Arial,Sans-Serif"/>
              <a:buChar char="•"/>
            </a:pPr>
            <a:r>
              <a:rPr lang="en-US" sz="1600" dirty="0">
                <a:cs typeface="Arial"/>
              </a:rPr>
              <a:t>Tilt sensor reading = T</a:t>
            </a:r>
            <a:endParaRPr lang="en-US" sz="1600">
              <a:cs typeface="Arial"/>
            </a:endParaRPr>
          </a:p>
          <a:p>
            <a:pPr marL="342900" indent="-342900">
              <a:spcAft>
                <a:spcPts val="600"/>
              </a:spcAft>
              <a:buFont typeface="Arial,Sans-Serif"/>
              <a:buChar char="•"/>
            </a:pPr>
            <a:r>
              <a:rPr lang="en-US" sz="1600" dirty="0">
                <a:cs typeface="Arial"/>
              </a:rPr>
              <a:t>Tilt sensor Threshold  = TT</a:t>
            </a:r>
            <a:endParaRPr lang="en-US" sz="1600">
              <a:cs typeface="Arial"/>
            </a:endParaRPr>
          </a:p>
        </p:txBody>
      </p:sp>
    </p:spTree>
    <p:extLst>
      <p:ext uri="{BB962C8B-B14F-4D97-AF65-F5344CB8AC3E}">
        <p14:creationId xmlns:p14="http://schemas.microsoft.com/office/powerpoint/2010/main" val="1169823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7" name="Picture 36">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9" name="Rectangle 38">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a:extLst>
              <a:ext uri="{FF2B5EF4-FFF2-40B4-BE49-F238E27FC236}">
                <a16:creationId xmlns:a16="http://schemas.microsoft.com/office/drawing/2014/main" id="{D377EE36-E59D-4778-8F99-4B470DA4A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a:extLst>
              <a:ext uri="{FF2B5EF4-FFF2-40B4-BE49-F238E27FC236}">
                <a16:creationId xmlns:a16="http://schemas.microsoft.com/office/drawing/2014/main" id="{2586C6C5-47AF-450A-932D-880EF823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TextBox 46">
            <a:extLst>
              <a:ext uri="{FF2B5EF4-FFF2-40B4-BE49-F238E27FC236}">
                <a16:creationId xmlns:a16="http://schemas.microsoft.com/office/drawing/2014/main" id="{A587901A-AA64-4940-9803-F67677851150}"/>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49" name="Rectangle 48">
            <a:extLst>
              <a:ext uri="{FF2B5EF4-FFF2-40B4-BE49-F238E27FC236}">
                <a16:creationId xmlns:a16="http://schemas.microsoft.com/office/drawing/2014/main" id="{147E635D-C3B4-465B-AF24-991B6BF63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50">
            <a:extLst>
              <a:ext uri="{FF2B5EF4-FFF2-40B4-BE49-F238E27FC236}">
                <a16:creationId xmlns:a16="http://schemas.microsoft.com/office/drawing/2014/main" id="{4A0623D0-396B-499E-BBFB-C17F1BB0F2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 name="Picture 3" descr="women-call-center-consultants image - Free stock photo - Public Domain ...">
            <a:extLst>
              <a:ext uri="{FF2B5EF4-FFF2-40B4-BE49-F238E27FC236}">
                <a16:creationId xmlns:a16="http://schemas.microsoft.com/office/drawing/2014/main" id="{4F550EFB-D9CC-FBA3-4777-889FC1FB458A}"/>
              </a:ext>
            </a:extLst>
          </p:cNvPr>
          <p:cNvPicPr>
            <a:picLocks noChangeAspect="1"/>
          </p:cNvPicPr>
          <p:nvPr/>
        </p:nvPicPr>
        <p:blipFill rotWithShape="1">
          <a:blip r:embed="rId4">
            <a:alphaModFix amt="35000"/>
          </a:blip>
          <a:srcRect r="3"/>
          <a:stretch/>
        </p:blipFill>
        <p:spPr>
          <a:xfrm>
            <a:off x="-98091" y="-2"/>
            <a:ext cx="12191695" cy="6858000"/>
          </a:xfrm>
          <a:prstGeom prst="rect">
            <a:avLst/>
          </a:prstGeom>
        </p:spPr>
      </p:pic>
      <p:pic>
        <p:nvPicPr>
          <p:cNvPr id="53" name="Picture 52">
            <a:extLst>
              <a:ext uri="{FF2B5EF4-FFF2-40B4-BE49-F238E27FC236}">
                <a16:creationId xmlns:a16="http://schemas.microsoft.com/office/drawing/2014/main" id="{21AF192C-698D-4635-9C9F-F9769A56A9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 name="TextBox 1">
            <a:extLst>
              <a:ext uri="{FF2B5EF4-FFF2-40B4-BE49-F238E27FC236}">
                <a16:creationId xmlns:a16="http://schemas.microsoft.com/office/drawing/2014/main" id="{04301D6F-4AC1-2A27-CE46-3B216EF60492}"/>
              </a:ext>
            </a:extLst>
          </p:cNvPr>
          <p:cNvSpPr txBox="1"/>
          <p:nvPr/>
        </p:nvSpPr>
        <p:spPr>
          <a:xfrm>
            <a:off x="3655069" y="2849449"/>
            <a:ext cx="5590644" cy="114238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85000" lnSpcReduction="10000"/>
          </a:bodyPr>
          <a:lstStyle/>
          <a:p>
            <a:pPr algn="r">
              <a:lnSpc>
                <a:spcPct val="90000"/>
              </a:lnSpc>
              <a:spcBef>
                <a:spcPct val="0"/>
              </a:spcBef>
              <a:spcAft>
                <a:spcPts val="600"/>
              </a:spcAft>
            </a:pPr>
            <a:r>
              <a:rPr lang="en-US" sz="6600" b="1" dirty="0">
                <a:latin typeface="+mj-lt"/>
                <a:ea typeface="+mj-ea"/>
                <a:cs typeface="+mj-cs"/>
              </a:rPr>
              <a:t>FLOW CHART </a:t>
            </a:r>
            <a:endParaRPr lang="en-US" sz="6600" b="1" dirty="0">
              <a:latin typeface="+mj-lt"/>
              <a:ea typeface="+mj-ea"/>
              <a:cs typeface="Arial"/>
            </a:endParaRPr>
          </a:p>
        </p:txBody>
      </p:sp>
      <p:sp>
        <p:nvSpPr>
          <p:cNvPr id="55" name="Rectangle 54">
            <a:extLst>
              <a:ext uri="{FF2B5EF4-FFF2-40B4-BE49-F238E27FC236}">
                <a16:creationId xmlns:a16="http://schemas.microsoft.com/office/drawing/2014/main" id="{14E56C4B-C9E0-4F01-AF43-E69279A06A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8C654A17-56DA-4921-A42B-DE255FA66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0109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wn Arrow 6">
            <a:extLst>
              <a:ext uri="{FF2B5EF4-FFF2-40B4-BE49-F238E27FC236}">
                <a16:creationId xmlns:a16="http://schemas.microsoft.com/office/drawing/2014/main" id="{4956388D-DA75-382E-EFEC-818D21050FE0}"/>
              </a:ext>
            </a:extLst>
          </p:cNvPr>
          <p:cNvSpPr/>
          <p:nvPr/>
        </p:nvSpPr>
        <p:spPr>
          <a:xfrm>
            <a:off x="5397321" y="381000"/>
            <a:ext cx="152400" cy="685800"/>
          </a:xfrm>
          <a:prstGeom prst="downArrow">
            <a:avLst/>
          </a:prstGeom>
          <a:solidFill>
            <a:schemeClr val="tx1"/>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1F2D29"/>
              </a:solidFill>
              <a:cs typeface="Arial"/>
            </a:endParaRPr>
          </a:p>
        </p:txBody>
      </p:sp>
      <p:sp>
        <p:nvSpPr>
          <p:cNvPr id="3" name="Oval 2">
            <a:extLst>
              <a:ext uri="{FF2B5EF4-FFF2-40B4-BE49-F238E27FC236}">
                <a16:creationId xmlns:a16="http://schemas.microsoft.com/office/drawing/2014/main" id="{650C7639-2871-EB10-5CA1-4CCA70842401}"/>
              </a:ext>
            </a:extLst>
          </p:cNvPr>
          <p:cNvSpPr/>
          <p:nvPr/>
        </p:nvSpPr>
        <p:spPr>
          <a:xfrm>
            <a:off x="4823138" y="152400"/>
            <a:ext cx="1290033" cy="554864"/>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solidFill>
                  <a:srgbClr val="1F2D29"/>
                </a:solidFill>
              </a:rPr>
              <a:t>START</a:t>
            </a:r>
          </a:p>
        </p:txBody>
      </p:sp>
      <p:sp>
        <p:nvSpPr>
          <p:cNvPr id="4" name="Down Arrow 8">
            <a:extLst>
              <a:ext uri="{FF2B5EF4-FFF2-40B4-BE49-F238E27FC236}">
                <a16:creationId xmlns:a16="http://schemas.microsoft.com/office/drawing/2014/main" id="{587CC023-454B-CDBE-2852-87533D5EC928}"/>
              </a:ext>
            </a:extLst>
          </p:cNvPr>
          <p:cNvSpPr/>
          <p:nvPr/>
        </p:nvSpPr>
        <p:spPr>
          <a:xfrm>
            <a:off x="5397321" y="1219200"/>
            <a:ext cx="152400" cy="685800"/>
          </a:xfrm>
          <a:prstGeom prst="downArrow">
            <a:avLst/>
          </a:prstGeom>
          <a:solidFill>
            <a:schemeClr val="tx1"/>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1F2D29"/>
              </a:solidFill>
              <a:cs typeface="Arial"/>
            </a:endParaRPr>
          </a:p>
        </p:txBody>
      </p:sp>
      <p:sp>
        <p:nvSpPr>
          <p:cNvPr id="5" name="Flowchart: Data 4">
            <a:extLst>
              <a:ext uri="{FF2B5EF4-FFF2-40B4-BE49-F238E27FC236}">
                <a16:creationId xmlns:a16="http://schemas.microsoft.com/office/drawing/2014/main" id="{4E429DE9-0B2C-5A47-6D30-DC879593D2A0}"/>
              </a:ext>
            </a:extLst>
          </p:cNvPr>
          <p:cNvSpPr/>
          <p:nvPr/>
        </p:nvSpPr>
        <p:spPr>
          <a:xfrm>
            <a:off x="4365940" y="1046409"/>
            <a:ext cx="2151844" cy="543059"/>
          </a:xfrm>
          <a:prstGeom prst="flowChartInputOutput">
            <a:avLst/>
          </a:prstGeom>
          <a:solidFill>
            <a:schemeClr val="tx1"/>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solidFill>
                  <a:srgbClr val="1F2D29"/>
                </a:solidFill>
              </a:rPr>
              <a:t>Take sensors reading</a:t>
            </a:r>
          </a:p>
        </p:txBody>
      </p:sp>
      <p:sp>
        <p:nvSpPr>
          <p:cNvPr id="6" name="Right Arrow 9">
            <a:extLst>
              <a:ext uri="{FF2B5EF4-FFF2-40B4-BE49-F238E27FC236}">
                <a16:creationId xmlns:a16="http://schemas.microsoft.com/office/drawing/2014/main" id="{9005DEAA-46BE-01A2-FD8D-AC50AD91B048}"/>
              </a:ext>
            </a:extLst>
          </p:cNvPr>
          <p:cNvSpPr/>
          <p:nvPr/>
        </p:nvSpPr>
        <p:spPr>
          <a:xfrm>
            <a:off x="3278961" y="6324600"/>
            <a:ext cx="1737360" cy="182880"/>
          </a:xfrm>
          <a:prstGeom prst="rightArrow">
            <a:avLst/>
          </a:prstGeom>
          <a:solidFill>
            <a:schemeClr val="tx1"/>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1F2D29"/>
              </a:solidFill>
              <a:cs typeface="Arial"/>
            </a:endParaRPr>
          </a:p>
        </p:txBody>
      </p:sp>
      <p:sp>
        <p:nvSpPr>
          <p:cNvPr id="7" name="Right Arrow 12">
            <a:extLst>
              <a:ext uri="{FF2B5EF4-FFF2-40B4-BE49-F238E27FC236}">
                <a16:creationId xmlns:a16="http://schemas.microsoft.com/office/drawing/2014/main" id="{D166231F-053F-2788-48EC-49805BC3C476}"/>
              </a:ext>
            </a:extLst>
          </p:cNvPr>
          <p:cNvSpPr/>
          <p:nvPr/>
        </p:nvSpPr>
        <p:spPr>
          <a:xfrm>
            <a:off x="6083121" y="2399416"/>
            <a:ext cx="1357884" cy="185642"/>
          </a:xfrm>
          <a:prstGeom prst="rightArrow">
            <a:avLst/>
          </a:prstGeom>
          <a:solidFill>
            <a:schemeClr val="tx1"/>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1F2D29"/>
              </a:solidFill>
              <a:cs typeface="Arial"/>
            </a:endParaRPr>
          </a:p>
        </p:txBody>
      </p:sp>
      <p:sp>
        <p:nvSpPr>
          <p:cNvPr id="8" name="TextBox 7">
            <a:extLst>
              <a:ext uri="{FF2B5EF4-FFF2-40B4-BE49-F238E27FC236}">
                <a16:creationId xmlns:a16="http://schemas.microsoft.com/office/drawing/2014/main" id="{D520844A-3B9B-01A8-B94E-D085DFC6EE7D}"/>
              </a:ext>
            </a:extLst>
          </p:cNvPr>
          <p:cNvSpPr txBox="1"/>
          <p:nvPr/>
        </p:nvSpPr>
        <p:spPr>
          <a:xfrm>
            <a:off x="4025721" y="4648200"/>
            <a:ext cx="990600"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rgbClr val="FFFFFF"/>
                </a:solidFill>
              </a:rPr>
              <a:t>False</a:t>
            </a:r>
            <a:endParaRPr lang="en-US" sz="1600" dirty="0">
              <a:solidFill>
                <a:srgbClr val="FFFFFF"/>
              </a:solidFill>
            </a:endParaRPr>
          </a:p>
        </p:txBody>
      </p:sp>
      <p:sp>
        <p:nvSpPr>
          <p:cNvPr id="9" name="TextBox 8">
            <a:extLst>
              <a:ext uri="{FF2B5EF4-FFF2-40B4-BE49-F238E27FC236}">
                <a16:creationId xmlns:a16="http://schemas.microsoft.com/office/drawing/2014/main" id="{501F51D6-607E-0D01-3F1E-B7726A23CC31}"/>
              </a:ext>
            </a:extLst>
          </p:cNvPr>
          <p:cNvSpPr txBox="1"/>
          <p:nvPr/>
        </p:nvSpPr>
        <p:spPr>
          <a:xfrm>
            <a:off x="3339921" y="5562600"/>
            <a:ext cx="762000"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rgbClr val="FFFFFF"/>
                </a:solidFill>
              </a:rPr>
              <a:t>True</a:t>
            </a:r>
          </a:p>
        </p:txBody>
      </p:sp>
      <p:sp>
        <p:nvSpPr>
          <p:cNvPr id="10" name="TextBox 9">
            <a:extLst>
              <a:ext uri="{FF2B5EF4-FFF2-40B4-BE49-F238E27FC236}">
                <a16:creationId xmlns:a16="http://schemas.microsoft.com/office/drawing/2014/main" id="{989EA00A-4809-F855-2BEC-2C4208B55653}"/>
              </a:ext>
            </a:extLst>
          </p:cNvPr>
          <p:cNvSpPr txBox="1"/>
          <p:nvPr/>
        </p:nvSpPr>
        <p:spPr>
          <a:xfrm>
            <a:off x="6540321" y="2133600"/>
            <a:ext cx="1122218"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rgbClr val="FFFFFF"/>
                </a:solidFill>
              </a:rPr>
              <a:t>False</a:t>
            </a:r>
          </a:p>
        </p:txBody>
      </p:sp>
      <p:sp>
        <p:nvSpPr>
          <p:cNvPr id="11" name="TextBox 10">
            <a:extLst>
              <a:ext uri="{FF2B5EF4-FFF2-40B4-BE49-F238E27FC236}">
                <a16:creationId xmlns:a16="http://schemas.microsoft.com/office/drawing/2014/main" id="{5654D3B9-1742-6CA8-4D38-1DD2A9AB8D74}"/>
              </a:ext>
            </a:extLst>
          </p:cNvPr>
          <p:cNvSpPr txBox="1"/>
          <p:nvPr/>
        </p:nvSpPr>
        <p:spPr>
          <a:xfrm>
            <a:off x="3720921" y="2133599"/>
            <a:ext cx="762000"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rgbClr val="FFFFFF"/>
                </a:solidFill>
              </a:rPr>
              <a:t>True</a:t>
            </a:r>
            <a:endParaRPr lang="en-US" sz="1600" dirty="0">
              <a:solidFill>
                <a:srgbClr val="FFFFFF"/>
              </a:solidFill>
            </a:endParaRPr>
          </a:p>
        </p:txBody>
      </p:sp>
      <p:sp>
        <p:nvSpPr>
          <p:cNvPr id="12" name="Down Arrow 26">
            <a:extLst>
              <a:ext uri="{FF2B5EF4-FFF2-40B4-BE49-F238E27FC236}">
                <a16:creationId xmlns:a16="http://schemas.microsoft.com/office/drawing/2014/main" id="{50C7B4C4-4884-23D2-7096-F4EBF71339C7}"/>
              </a:ext>
            </a:extLst>
          </p:cNvPr>
          <p:cNvSpPr/>
          <p:nvPr/>
        </p:nvSpPr>
        <p:spPr>
          <a:xfrm>
            <a:off x="3187521" y="2468880"/>
            <a:ext cx="152400" cy="731520"/>
          </a:xfrm>
          <a:prstGeom prst="downArrow">
            <a:avLst/>
          </a:prstGeom>
          <a:solidFill>
            <a:schemeClr val="tx1"/>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1F2D29"/>
              </a:solidFill>
              <a:cs typeface="Arial"/>
            </a:endParaRPr>
          </a:p>
        </p:txBody>
      </p:sp>
      <p:sp>
        <p:nvSpPr>
          <p:cNvPr id="13" name="Up Arrow 27">
            <a:extLst>
              <a:ext uri="{FF2B5EF4-FFF2-40B4-BE49-F238E27FC236}">
                <a16:creationId xmlns:a16="http://schemas.microsoft.com/office/drawing/2014/main" id="{E0519CF6-E102-CACE-201E-7EBBC08CCEE3}"/>
              </a:ext>
            </a:extLst>
          </p:cNvPr>
          <p:cNvSpPr/>
          <p:nvPr/>
        </p:nvSpPr>
        <p:spPr>
          <a:xfrm>
            <a:off x="3187521" y="5181600"/>
            <a:ext cx="152400" cy="1280160"/>
          </a:xfrm>
          <a:prstGeom prst="upArrow">
            <a:avLst/>
          </a:prstGeom>
          <a:solidFill>
            <a:schemeClr val="tx1"/>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1F2D29"/>
              </a:solidFill>
              <a:cs typeface="Arial"/>
            </a:endParaRPr>
          </a:p>
        </p:txBody>
      </p:sp>
      <p:sp>
        <p:nvSpPr>
          <p:cNvPr id="14" name="Up Arrow 28">
            <a:extLst>
              <a:ext uri="{FF2B5EF4-FFF2-40B4-BE49-F238E27FC236}">
                <a16:creationId xmlns:a16="http://schemas.microsoft.com/office/drawing/2014/main" id="{DE1FAC83-B79C-15E5-49B7-4A5F34F00B2A}"/>
              </a:ext>
            </a:extLst>
          </p:cNvPr>
          <p:cNvSpPr/>
          <p:nvPr/>
        </p:nvSpPr>
        <p:spPr>
          <a:xfrm>
            <a:off x="8110044" y="2743200"/>
            <a:ext cx="168250" cy="859536"/>
          </a:xfrm>
          <a:prstGeom prst="upArrow">
            <a:avLst/>
          </a:prstGeom>
          <a:solidFill>
            <a:schemeClr val="tx1"/>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1F2D29"/>
              </a:solidFill>
              <a:cs typeface="Arial"/>
            </a:endParaRPr>
          </a:p>
        </p:txBody>
      </p:sp>
      <p:sp>
        <p:nvSpPr>
          <p:cNvPr id="15" name="Left Arrow 29">
            <a:extLst>
              <a:ext uri="{FF2B5EF4-FFF2-40B4-BE49-F238E27FC236}">
                <a16:creationId xmlns:a16="http://schemas.microsoft.com/office/drawing/2014/main" id="{CB6E59C3-E23E-2D13-2A88-BEDDB6C36DCF}"/>
              </a:ext>
            </a:extLst>
          </p:cNvPr>
          <p:cNvSpPr/>
          <p:nvPr/>
        </p:nvSpPr>
        <p:spPr>
          <a:xfrm>
            <a:off x="3949521" y="3474720"/>
            <a:ext cx="4248302" cy="182880"/>
          </a:xfrm>
          <a:prstGeom prst="leftArrow">
            <a:avLst/>
          </a:prstGeom>
          <a:solidFill>
            <a:schemeClr val="tx1"/>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1F2D29"/>
              </a:solidFill>
            </a:endParaRPr>
          </a:p>
        </p:txBody>
      </p:sp>
      <p:sp>
        <p:nvSpPr>
          <p:cNvPr id="16" name="TextBox 15">
            <a:extLst>
              <a:ext uri="{FF2B5EF4-FFF2-40B4-BE49-F238E27FC236}">
                <a16:creationId xmlns:a16="http://schemas.microsoft.com/office/drawing/2014/main" id="{7BF2DBE6-A005-E230-0AC2-46A58CF3B0E3}"/>
              </a:ext>
            </a:extLst>
          </p:cNvPr>
          <p:cNvSpPr txBox="1"/>
          <p:nvPr/>
        </p:nvSpPr>
        <p:spPr>
          <a:xfrm>
            <a:off x="8205989" y="2966677"/>
            <a:ext cx="762000"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rgbClr val="FFFFFF"/>
                </a:solidFill>
              </a:rPr>
              <a:t>True</a:t>
            </a:r>
          </a:p>
        </p:txBody>
      </p:sp>
      <p:sp>
        <p:nvSpPr>
          <p:cNvPr id="17" name="Down Arrow 34">
            <a:extLst>
              <a:ext uri="{FF2B5EF4-FFF2-40B4-BE49-F238E27FC236}">
                <a16:creationId xmlns:a16="http://schemas.microsoft.com/office/drawing/2014/main" id="{1F959F41-C0DD-AC97-7794-AE12961C36B4}"/>
              </a:ext>
            </a:extLst>
          </p:cNvPr>
          <p:cNvSpPr/>
          <p:nvPr/>
        </p:nvSpPr>
        <p:spPr>
          <a:xfrm>
            <a:off x="3187521" y="3505200"/>
            <a:ext cx="152400" cy="914400"/>
          </a:xfrm>
          <a:prstGeom prst="downArrow">
            <a:avLst/>
          </a:prstGeom>
          <a:solidFill>
            <a:schemeClr val="tx1"/>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1F2D29"/>
              </a:solidFill>
              <a:cs typeface="Arial"/>
            </a:endParaRPr>
          </a:p>
        </p:txBody>
      </p:sp>
      <p:sp>
        <p:nvSpPr>
          <p:cNvPr id="18" name="Right Arrow 25">
            <a:extLst>
              <a:ext uri="{FF2B5EF4-FFF2-40B4-BE49-F238E27FC236}">
                <a16:creationId xmlns:a16="http://schemas.microsoft.com/office/drawing/2014/main" id="{18E8960D-DD37-F4F9-E421-FFE78C90C6A6}"/>
              </a:ext>
            </a:extLst>
          </p:cNvPr>
          <p:cNvSpPr/>
          <p:nvPr/>
        </p:nvSpPr>
        <p:spPr>
          <a:xfrm>
            <a:off x="3263721" y="2407919"/>
            <a:ext cx="1737360" cy="182880"/>
          </a:xfrm>
          <a:prstGeom prst="rightArrow">
            <a:avLst/>
          </a:prstGeom>
          <a:solidFill>
            <a:schemeClr val="tx1"/>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1F2D29"/>
              </a:solidFill>
              <a:cs typeface="Arial"/>
            </a:endParaRPr>
          </a:p>
        </p:txBody>
      </p:sp>
      <p:sp>
        <p:nvSpPr>
          <p:cNvPr id="19" name="Flowchart: Decision 18">
            <a:extLst>
              <a:ext uri="{FF2B5EF4-FFF2-40B4-BE49-F238E27FC236}">
                <a16:creationId xmlns:a16="http://schemas.microsoft.com/office/drawing/2014/main" id="{406BFC7A-BC9F-C774-F9E5-499A454CD944}"/>
              </a:ext>
            </a:extLst>
          </p:cNvPr>
          <p:cNvSpPr/>
          <p:nvPr/>
        </p:nvSpPr>
        <p:spPr>
          <a:xfrm>
            <a:off x="4743719" y="1981200"/>
            <a:ext cx="1484376" cy="990600"/>
          </a:xfrm>
          <a:prstGeom prst="flowChartDecision">
            <a:avLst/>
          </a:prstGeom>
          <a:solidFill>
            <a:schemeClr val="tx1"/>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solidFill>
                  <a:srgbClr val="1F2D29"/>
                </a:solidFill>
              </a:rPr>
              <a:t>If(A&gt;AT&amp;&amp;</a:t>
            </a:r>
          </a:p>
          <a:p>
            <a:pPr algn="ctr"/>
            <a:r>
              <a:rPr lang="en-US" sz="1400" dirty="0">
                <a:solidFill>
                  <a:srgbClr val="1F2D29"/>
                </a:solidFill>
              </a:rPr>
              <a:t>N&gt;NT)</a:t>
            </a:r>
          </a:p>
        </p:txBody>
      </p:sp>
      <p:sp>
        <p:nvSpPr>
          <p:cNvPr id="20" name="Right Arrow 38">
            <a:extLst>
              <a:ext uri="{FF2B5EF4-FFF2-40B4-BE49-F238E27FC236}">
                <a16:creationId xmlns:a16="http://schemas.microsoft.com/office/drawing/2014/main" id="{87A0A220-0D5B-B539-9B81-87D5BF688F74}"/>
              </a:ext>
            </a:extLst>
          </p:cNvPr>
          <p:cNvSpPr/>
          <p:nvPr/>
        </p:nvSpPr>
        <p:spPr>
          <a:xfrm>
            <a:off x="4101921" y="4876801"/>
            <a:ext cx="863346" cy="181051"/>
          </a:xfrm>
          <a:prstGeom prst="rightArrow">
            <a:avLst/>
          </a:prstGeom>
          <a:solidFill>
            <a:schemeClr val="tx1"/>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1F2D29"/>
              </a:solidFill>
              <a:cs typeface="Arial"/>
            </a:endParaRPr>
          </a:p>
        </p:txBody>
      </p:sp>
      <p:sp>
        <p:nvSpPr>
          <p:cNvPr id="21" name="Flowchart: Decision 20">
            <a:extLst>
              <a:ext uri="{FF2B5EF4-FFF2-40B4-BE49-F238E27FC236}">
                <a16:creationId xmlns:a16="http://schemas.microsoft.com/office/drawing/2014/main" id="{F3B985EA-E770-E31B-61D0-786C5F569752}"/>
              </a:ext>
            </a:extLst>
          </p:cNvPr>
          <p:cNvSpPr/>
          <p:nvPr/>
        </p:nvSpPr>
        <p:spPr>
          <a:xfrm>
            <a:off x="2260157" y="4506533"/>
            <a:ext cx="2025288" cy="914400"/>
          </a:xfrm>
          <a:prstGeom prst="flowChartDecision">
            <a:avLst/>
          </a:prstGeom>
          <a:solidFill>
            <a:schemeClr val="tx1"/>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solidFill>
                  <a:srgbClr val="1F2D29"/>
                </a:solidFill>
              </a:rPr>
              <a:t>If(ALARM==cancel)</a:t>
            </a:r>
          </a:p>
        </p:txBody>
      </p:sp>
      <p:sp>
        <p:nvSpPr>
          <p:cNvPr id="22" name="Right Arrow 40">
            <a:extLst>
              <a:ext uri="{FF2B5EF4-FFF2-40B4-BE49-F238E27FC236}">
                <a16:creationId xmlns:a16="http://schemas.microsoft.com/office/drawing/2014/main" id="{67E8C49F-3C65-59CF-4E2C-C170D83B6935}"/>
              </a:ext>
            </a:extLst>
          </p:cNvPr>
          <p:cNvSpPr/>
          <p:nvPr/>
        </p:nvSpPr>
        <p:spPr>
          <a:xfrm>
            <a:off x="6006921" y="4876801"/>
            <a:ext cx="838200" cy="179222"/>
          </a:xfrm>
          <a:prstGeom prst="rightArrow">
            <a:avLst/>
          </a:prstGeom>
          <a:solidFill>
            <a:schemeClr val="tx1"/>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1F2D29"/>
              </a:solidFill>
              <a:cs typeface="Arial"/>
            </a:endParaRPr>
          </a:p>
        </p:txBody>
      </p:sp>
      <p:sp>
        <p:nvSpPr>
          <p:cNvPr id="23" name="Flowchart: Data 22">
            <a:extLst>
              <a:ext uri="{FF2B5EF4-FFF2-40B4-BE49-F238E27FC236}">
                <a16:creationId xmlns:a16="http://schemas.microsoft.com/office/drawing/2014/main" id="{068ACD24-55C5-2510-BE24-F27AE29E1936}"/>
              </a:ext>
            </a:extLst>
          </p:cNvPr>
          <p:cNvSpPr/>
          <p:nvPr/>
        </p:nvSpPr>
        <p:spPr>
          <a:xfrm>
            <a:off x="4863921" y="4725474"/>
            <a:ext cx="1499315" cy="532326"/>
          </a:xfrm>
          <a:prstGeom prst="flowChartInputOutput">
            <a:avLst/>
          </a:prstGeom>
          <a:solidFill>
            <a:schemeClr val="tx1"/>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solidFill>
                  <a:srgbClr val="1F2D29"/>
                </a:solidFill>
              </a:rPr>
              <a:t>Take location</a:t>
            </a:r>
          </a:p>
        </p:txBody>
      </p:sp>
      <p:sp>
        <p:nvSpPr>
          <p:cNvPr id="24" name="Up Arrow 44">
            <a:extLst>
              <a:ext uri="{FF2B5EF4-FFF2-40B4-BE49-F238E27FC236}">
                <a16:creationId xmlns:a16="http://schemas.microsoft.com/office/drawing/2014/main" id="{605A02C2-EFD6-C986-190C-C6246391C1A4}"/>
              </a:ext>
            </a:extLst>
          </p:cNvPr>
          <p:cNvSpPr/>
          <p:nvPr/>
        </p:nvSpPr>
        <p:spPr>
          <a:xfrm>
            <a:off x="7966787" y="5029200"/>
            <a:ext cx="163312" cy="1371600"/>
          </a:xfrm>
          <a:prstGeom prst="upArrow">
            <a:avLst/>
          </a:prstGeom>
          <a:solidFill>
            <a:schemeClr val="tx1"/>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1F2D29"/>
              </a:solidFill>
              <a:cs typeface="Arial"/>
            </a:endParaRPr>
          </a:p>
        </p:txBody>
      </p:sp>
      <p:sp>
        <p:nvSpPr>
          <p:cNvPr id="25" name="Left Arrow 45">
            <a:extLst>
              <a:ext uri="{FF2B5EF4-FFF2-40B4-BE49-F238E27FC236}">
                <a16:creationId xmlns:a16="http://schemas.microsoft.com/office/drawing/2014/main" id="{AC12CB15-6E91-D243-B57C-14EEC41EE2EA}"/>
              </a:ext>
            </a:extLst>
          </p:cNvPr>
          <p:cNvSpPr/>
          <p:nvPr/>
        </p:nvSpPr>
        <p:spPr>
          <a:xfrm>
            <a:off x="5989894" y="6274920"/>
            <a:ext cx="2074427" cy="191978"/>
          </a:xfrm>
          <a:prstGeom prst="leftArrow">
            <a:avLst/>
          </a:prstGeom>
          <a:solidFill>
            <a:schemeClr val="tx1"/>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1F2D29"/>
              </a:solidFill>
            </a:endParaRPr>
          </a:p>
        </p:txBody>
      </p:sp>
      <p:sp>
        <p:nvSpPr>
          <p:cNvPr id="26" name="Flowchart: Process 25">
            <a:extLst>
              <a:ext uri="{FF2B5EF4-FFF2-40B4-BE49-F238E27FC236}">
                <a16:creationId xmlns:a16="http://schemas.microsoft.com/office/drawing/2014/main" id="{1DCC20D4-7ACC-4EB0-E8CA-201F6D146317}"/>
              </a:ext>
            </a:extLst>
          </p:cNvPr>
          <p:cNvSpPr/>
          <p:nvPr/>
        </p:nvSpPr>
        <p:spPr>
          <a:xfrm>
            <a:off x="6921321" y="4724400"/>
            <a:ext cx="2133600" cy="457200"/>
          </a:xfrm>
          <a:prstGeom prst="flowChartProcess">
            <a:avLst/>
          </a:prstGeom>
          <a:solidFill>
            <a:schemeClr val="tx1"/>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solidFill>
                  <a:srgbClr val="1F2D29"/>
                </a:solidFill>
              </a:rPr>
              <a:t>Send location</a:t>
            </a:r>
            <a:r>
              <a:rPr lang="en-US" sz="1600" dirty="0">
                <a:solidFill>
                  <a:srgbClr val="1F2D29"/>
                </a:solidFill>
              </a:rPr>
              <a:t> to </a:t>
            </a:r>
            <a:r>
              <a:rPr lang="en-US" sz="1400" dirty="0">
                <a:solidFill>
                  <a:srgbClr val="1F2D29"/>
                </a:solidFill>
              </a:rPr>
              <a:t>Emergency number </a:t>
            </a:r>
          </a:p>
        </p:txBody>
      </p:sp>
      <p:sp>
        <p:nvSpPr>
          <p:cNvPr id="27" name="Oval 26">
            <a:extLst>
              <a:ext uri="{FF2B5EF4-FFF2-40B4-BE49-F238E27FC236}">
                <a16:creationId xmlns:a16="http://schemas.microsoft.com/office/drawing/2014/main" id="{231AD229-4F64-FA2C-1B0E-A2E5DF6078DF}"/>
              </a:ext>
            </a:extLst>
          </p:cNvPr>
          <p:cNvSpPr/>
          <p:nvPr/>
        </p:nvSpPr>
        <p:spPr>
          <a:xfrm>
            <a:off x="5016321" y="6096000"/>
            <a:ext cx="914400" cy="5334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solidFill>
                  <a:srgbClr val="1F2D29"/>
                </a:solidFill>
              </a:rPr>
              <a:t>END</a:t>
            </a:r>
          </a:p>
        </p:txBody>
      </p:sp>
      <p:sp>
        <p:nvSpPr>
          <p:cNvPr id="28" name="Down Arrow 49">
            <a:extLst>
              <a:ext uri="{FF2B5EF4-FFF2-40B4-BE49-F238E27FC236}">
                <a16:creationId xmlns:a16="http://schemas.microsoft.com/office/drawing/2014/main" id="{1B0F70DA-5551-72A2-7FCD-8151533EC2E8}"/>
              </a:ext>
            </a:extLst>
          </p:cNvPr>
          <p:cNvSpPr/>
          <p:nvPr/>
        </p:nvSpPr>
        <p:spPr>
          <a:xfrm>
            <a:off x="8126500" y="1386840"/>
            <a:ext cx="159764" cy="822960"/>
          </a:xfrm>
          <a:prstGeom prst="downArrow">
            <a:avLst/>
          </a:prstGeom>
          <a:solidFill>
            <a:schemeClr val="tx1"/>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1F2D29"/>
              </a:solidFill>
              <a:cs typeface="Arial"/>
            </a:endParaRPr>
          </a:p>
        </p:txBody>
      </p:sp>
      <p:sp>
        <p:nvSpPr>
          <p:cNvPr id="29" name="Flowchart: Decision 28">
            <a:extLst>
              <a:ext uri="{FF2B5EF4-FFF2-40B4-BE49-F238E27FC236}">
                <a16:creationId xmlns:a16="http://schemas.microsoft.com/office/drawing/2014/main" id="{703879E9-F8E5-9B86-11EC-8590CC76AFB0}"/>
              </a:ext>
            </a:extLst>
          </p:cNvPr>
          <p:cNvSpPr/>
          <p:nvPr/>
        </p:nvSpPr>
        <p:spPr>
          <a:xfrm>
            <a:off x="7454721" y="1981200"/>
            <a:ext cx="1447800" cy="990600"/>
          </a:xfrm>
          <a:prstGeom prst="flowChartDecision">
            <a:avLst/>
          </a:prstGeom>
          <a:solidFill>
            <a:schemeClr val="tx1"/>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solidFill>
                  <a:srgbClr val="1F2D29"/>
                </a:solidFill>
              </a:rPr>
              <a:t>If(T&gt;TT&amp;&amp;</a:t>
            </a:r>
          </a:p>
          <a:p>
            <a:pPr algn="ctr"/>
            <a:r>
              <a:rPr lang="en-US" sz="1400" dirty="0">
                <a:solidFill>
                  <a:srgbClr val="1F2D29"/>
                </a:solidFill>
              </a:rPr>
              <a:t>N&gt;NT)</a:t>
            </a:r>
          </a:p>
        </p:txBody>
      </p:sp>
      <p:sp>
        <p:nvSpPr>
          <p:cNvPr id="30" name="Left Arrow 50">
            <a:extLst>
              <a:ext uri="{FF2B5EF4-FFF2-40B4-BE49-F238E27FC236}">
                <a16:creationId xmlns:a16="http://schemas.microsoft.com/office/drawing/2014/main" id="{1E68A103-6E95-3295-5466-36D948EA5EBE}"/>
              </a:ext>
            </a:extLst>
          </p:cNvPr>
          <p:cNvSpPr/>
          <p:nvPr/>
        </p:nvSpPr>
        <p:spPr>
          <a:xfrm>
            <a:off x="6311721" y="1295400"/>
            <a:ext cx="1940182" cy="156972"/>
          </a:xfrm>
          <a:prstGeom prst="leftArrow">
            <a:avLst/>
          </a:prstGeom>
          <a:solidFill>
            <a:schemeClr val="tx1"/>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1F2D29"/>
              </a:solidFill>
              <a:cs typeface="Arial"/>
            </a:endParaRPr>
          </a:p>
        </p:txBody>
      </p:sp>
      <p:sp>
        <p:nvSpPr>
          <p:cNvPr id="31" name="TextBox 30">
            <a:extLst>
              <a:ext uri="{FF2B5EF4-FFF2-40B4-BE49-F238E27FC236}">
                <a16:creationId xmlns:a16="http://schemas.microsoft.com/office/drawing/2014/main" id="{A11382DB-80E3-57ED-1148-FED250AC488E}"/>
              </a:ext>
            </a:extLst>
          </p:cNvPr>
          <p:cNvSpPr txBox="1"/>
          <p:nvPr/>
        </p:nvSpPr>
        <p:spPr>
          <a:xfrm>
            <a:off x="8260724" y="1580882"/>
            <a:ext cx="990600"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rgbClr val="FFFFFF"/>
                </a:solidFill>
              </a:rPr>
              <a:t>False</a:t>
            </a:r>
            <a:endParaRPr lang="en-US" sz="1600" dirty="0">
              <a:solidFill>
                <a:srgbClr val="FFFFFF"/>
              </a:solidFill>
            </a:endParaRPr>
          </a:p>
        </p:txBody>
      </p:sp>
      <p:sp>
        <p:nvSpPr>
          <p:cNvPr id="32" name="Flowchart: Process 31">
            <a:extLst>
              <a:ext uri="{FF2B5EF4-FFF2-40B4-BE49-F238E27FC236}">
                <a16:creationId xmlns:a16="http://schemas.microsoft.com/office/drawing/2014/main" id="{06E6D4E7-33F6-DC6D-1A32-B1AA70F09242}"/>
              </a:ext>
            </a:extLst>
          </p:cNvPr>
          <p:cNvSpPr/>
          <p:nvPr/>
        </p:nvSpPr>
        <p:spPr>
          <a:xfrm>
            <a:off x="2730321" y="3276600"/>
            <a:ext cx="1143000" cy="533400"/>
          </a:xfrm>
          <a:prstGeom prst="flowChartProcess">
            <a:avLst/>
          </a:prstGeom>
          <a:solidFill>
            <a:schemeClr val="tx1"/>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solidFill>
                  <a:srgbClr val="1F2D29"/>
                </a:solidFill>
              </a:rPr>
              <a:t>ALARM for 30sec</a:t>
            </a:r>
          </a:p>
        </p:txBody>
      </p:sp>
    </p:spTree>
    <p:extLst>
      <p:ext uri="{BB962C8B-B14F-4D97-AF65-F5344CB8AC3E}">
        <p14:creationId xmlns:p14="http://schemas.microsoft.com/office/powerpoint/2010/main" val="826663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0" name="Picture 9">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2" name="Rectangle 11">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D377EE36-E59D-4778-8F99-4B470DA4A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2586C6C5-47AF-450A-932D-880EF823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TextBox 19">
            <a:extLst>
              <a:ext uri="{FF2B5EF4-FFF2-40B4-BE49-F238E27FC236}">
                <a16:creationId xmlns:a16="http://schemas.microsoft.com/office/drawing/2014/main" id="{A587901A-AA64-4940-9803-F67677851150}"/>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2" name="Rectangle 21">
            <a:extLst>
              <a:ext uri="{FF2B5EF4-FFF2-40B4-BE49-F238E27FC236}">
                <a16:creationId xmlns:a16="http://schemas.microsoft.com/office/drawing/2014/main" id="{147E635D-C3B4-465B-AF24-991B6BF63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4A0623D0-396B-499E-BBFB-C17F1BB0F2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 name="Picture 2" descr="Parts of a Motherboard technology image - Free stock photo - Public ...">
            <a:extLst>
              <a:ext uri="{FF2B5EF4-FFF2-40B4-BE49-F238E27FC236}">
                <a16:creationId xmlns:a16="http://schemas.microsoft.com/office/drawing/2014/main" id="{D86F1095-5C81-1A22-7E02-ADCEBE31347C}"/>
              </a:ext>
            </a:extLst>
          </p:cNvPr>
          <p:cNvPicPr>
            <a:picLocks noChangeAspect="1"/>
          </p:cNvPicPr>
          <p:nvPr/>
        </p:nvPicPr>
        <p:blipFill rotWithShape="1">
          <a:blip r:embed="rId4">
            <a:alphaModFix amt="35000"/>
          </a:blip>
          <a:srcRect l="3"/>
          <a:stretch/>
        </p:blipFill>
        <p:spPr>
          <a:xfrm>
            <a:off x="19965" y="-2"/>
            <a:ext cx="12191695" cy="6858000"/>
          </a:xfrm>
          <a:prstGeom prst="rect">
            <a:avLst/>
          </a:prstGeom>
        </p:spPr>
      </p:pic>
      <p:pic>
        <p:nvPicPr>
          <p:cNvPr id="26" name="Picture 25">
            <a:extLst>
              <a:ext uri="{FF2B5EF4-FFF2-40B4-BE49-F238E27FC236}">
                <a16:creationId xmlns:a16="http://schemas.microsoft.com/office/drawing/2014/main" id="{21AF192C-698D-4635-9C9F-F9769A56A9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 name="TextBox 1">
            <a:extLst>
              <a:ext uri="{FF2B5EF4-FFF2-40B4-BE49-F238E27FC236}">
                <a16:creationId xmlns:a16="http://schemas.microsoft.com/office/drawing/2014/main" id="{45DDFA5E-A701-C71A-F174-14B63A88A657}"/>
              </a:ext>
            </a:extLst>
          </p:cNvPr>
          <p:cNvSpPr txBox="1"/>
          <p:nvPr/>
        </p:nvSpPr>
        <p:spPr>
          <a:xfrm>
            <a:off x="1165153" y="2860181"/>
            <a:ext cx="10924642" cy="114238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a:lnSpc>
                <a:spcPct val="90000"/>
              </a:lnSpc>
              <a:spcBef>
                <a:spcPct val="0"/>
              </a:spcBef>
              <a:spcAft>
                <a:spcPts val="600"/>
              </a:spcAft>
            </a:pPr>
            <a:r>
              <a:rPr lang="en-US" sz="5400" b="1" dirty="0">
                <a:latin typeface="+mj-lt"/>
                <a:ea typeface="+mj-ea"/>
                <a:cs typeface="+mj-cs"/>
              </a:rPr>
              <a:t>CIRCUITS USED IN DESIGN</a:t>
            </a:r>
            <a:r>
              <a:rPr lang="en-US" sz="6100" dirty="0">
                <a:latin typeface="+mj-lt"/>
                <a:ea typeface="+mj-ea"/>
                <a:cs typeface="+mj-cs"/>
              </a:rPr>
              <a:t> </a:t>
            </a:r>
          </a:p>
        </p:txBody>
      </p:sp>
      <p:sp>
        <p:nvSpPr>
          <p:cNvPr id="28" name="Rectangle 27">
            <a:extLst>
              <a:ext uri="{FF2B5EF4-FFF2-40B4-BE49-F238E27FC236}">
                <a16:creationId xmlns:a16="http://schemas.microsoft.com/office/drawing/2014/main" id="{14E56C4B-C9E0-4F01-AF43-E69279A06A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C654A17-56DA-4921-A42B-DE255FA66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3942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7F02AE15-F63D-0014-6E4A-80BF38EE9329}"/>
              </a:ext>
            </a:extLst>
          </p:cNvPr>
          <p:cNvGraphicFramePr>
            <a:graphicFrameLocks noGrp="1"/>
          </p:cNvGraphicFramePr>
          <p:nvPr>
            <p:extLst>
              <p:ext uri="{D42A27DB-BD31-4B8C-83A1-F6EECF244321}">
                <p14:modId xmlns:p14="http://schemas.microsoft.com/office/powerpoint/2010/main" val="271536601"/>
              </p:ext>
            </p:extLst>
          </p:nvPr>
        </p:nvGraphicFramePr>
        <p:xfrm>
          <a:off x="1277154" y="740534"/>
          <a:ext cx="9946033" cy="5452658"/>
        </p:xfrm>
        <a:graphic>
          <a:graphicData uri="http://schemas.openxmlformats.org/drawingml/2006/table">
            <a:tbl>
              <a:tblPr firstRow="1" bandRow="1">
                <a:tableStyleId>{5C22544A-7EE6-4342-B048-85BDC9FD1C3A}</a:tableStyleId>
              </a:tblPr>
              <a:tblGrid>
                <a:gridCol w="882429">
                  <a:extLst>
                    <a:ext uri="{9D8B030D-6E8A-4147-A177-3AD203B41FA5}">
                      <a16:colId xmlns:a16="http://schemas.microsoft.com/office/drawing/2014/main" val="1819707174"/>
                    </a:ext>
                  </a:extLst>
                </a:gridCol>
                <a:gridCol w="1525557">
                  <a:extLst>
                    <a:ext uri="{9D8B030D-6E8A-4147-A177-3AD203B41FA5}">
                      <a16:colId xmlns:a16="http://schemas.microsoft.com/office/drawing/2014/main" val="1086712165"/>
                    </a:ext>
                  </a:extLst>
                </a:gridCol>
                <a:gridCol w="4576672">
                  <a:extLst>
                    <a:ext uri="{9D8B030D-6E8A-4147-A177-3AD203B41FA5}">
                      <a16:colId xmlns:a16="http://schemas.microsoft.com/office/drawing/2014/main" val="1640685330"/>
                    </a:ext>
                  </a:extLst>
                </a:gridCol>
                <a:gridCol w="2961375">
                  <a:extLst>
                    <a:ext uri="{9D8B030D-6E8A-4147-A177-3AD203B41FA5}">
                      <a16:colId xmlns:a16="http://schemas.microsoft.com/office/drawing/2014/main" val="1616829746"/>
                    </a:ext>
                  </a:extLst>
                </a:gridCol>
              </a:tblGrid>
              <a:tr h="831760">
                <a:tc gridSpan="4">
                  <a:txBody>
                    <a:bodyPr/>
                    <a:lstStyle/>
                    <a:p>
                      <a:pPr algn="ctr" rtl="0" fontAlgn="base"/>
                      <a:r>
                        <a:rPr lang="en-US" sz="3600" b="1" dirty="0">
                          <a:solidFill>
                            <a:schemeClr val="tx1"/>
                          </a:solidFill>
                          <a:effectLst/>
                          <a:latin typeface="Arial"/>
                        </a:rPr>
                        <a:t>Circuit Used For Crash Detection​</a:t>
                      </a:r>
                      <a:endParaRPr lang="en-US" b="1" dirty="0">
                        <a:solidFill>
                          <a:schemeClr val="tx1"/>
                        </a:solidFill>
                        <a:effectLst/>
                        <a:latin typeface="Arial"/>
                      </a:endParaRPr>
                    </a:p>
                  </a:txBody>
                  <a:tcPr>
                    <a:lnL w="9525" cap="flat" cmpd="sng" algn="ctr">
                      <a:solidFill>
                        <a:srgbClr val="FFFFFF"/>
                      </a:solidFill>
                      <a:prstDash val="solid"/>
                      <a:round/>
                      <a:headEnd type="none" w="med" len="med"/>
                      <a:tailEnd type="none" w="med" len="med"/>
                    </a:lnL>
                    <a:lnR w="9524">
                      <a:solidFill>
                        <a:srgbClr val="FFFFFF"/>
                      </a:solid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lnL w="9524">
                      <a:solidFill>
                        <a:srgbClr val="FFFFFF"/>
                      </a:solidFill>
                    </a:lnL>
                    <a:lnR w="9524">
                      <a:solidFill>
                        <a:srgbClr val="FFFFFF"/>
                      </a:solidFill>
                    </a:lnR>
                    <a:lnT w="9524">
                      <a:solidFill>
                        <a:srgbClr val="FFFFFF"/>
                      </a:solidFill>
                    </a:lnT>
                    <a:lnB w="9524">
                      <a:solidFill>
                        <a:srgbClr val="FFFFFF"/>
                      </a:solidFill>
                    </a:lnB>
                    <a:noFill/>
                  </a:tcPr>
                </a:tc>
                <a:extLst>
                  <a:ext uri="{0D108BD9-81ED-4DB2-BD59-A6C34878D82A}">
                    <a16:rowId xmlns:a16="http://schemas.microsoft.com/office/drawing/2014/main" val="2098476372"/>
                  </a:ext>
                </a:extLst>
              </a:tr>
              <a:tr h="590281">
                <a:tc>
                  <a:txBody>
                    <a:bodyPr/>
                    <a:lstStyle/>
                    <a:p>
                      <a:pPr lvl="0" algn="ctr">
                        <a:buNone/>
                      </a:pPr>
                      <a:r>
                        <a:rPr lang="en-US" sz="2000" b="1" dirty="0">
                          <a:solidFill>
                            <a:schemeClr val="tx1"/>
                          </a:solidFill>
                          <a:effectLst/>
                          <a:latin typeface="Arial"/>
                        </a:rPr>
                        <a:t>S.NO</a:t>
                      </a:r>
                    </a:p>
                  </a:txBody>
                  <a:tcPr>
                    <a:lnL w="9524">
                      <a:solidFill>
                        <a:srgbClr val="FFFFFF"/>
                      </a:solidFill>
                    </a:lnL>
                    <a:lnR w="9524">
                      <a:solidFill>
                        <a:srgbClr val="FFFFFF"/>
                      </a:solidFill>
                    </a:lnR>
                    <a:lnT w="9525" cap="flat" cmpd="sng" algn="ctr">
                      <a:solidFill>
                        <a:srgbClr val="FFFFFF"/>
                      </a:solidFill>
                      <a:prstDash val="solid"/>
                      <a:round/>
                      <a:headEnd type="none" w="med" len="med"/>
                      <a:tailEnd type="none" w="med" len="med"/>
                    </a:lnT>
                    <a:lnB w="9524">
                      <a:solidFill>
                        <a:srgbClr val="FFFFFF"/>
                      </a:solidFill>
                    </a:lnB>
                    <a:noFill/>
                  </a:tcPr>
                </a:tc>
                <a:tc>
                  <a:txBody>
                    <a:bodyPr/>
                    <a:lstStyle/>
                    <a:p>
                      <a:pPr lvl="0" algn="ctr">
                        <a:buNone/>
                      </a:pPr>
                      <a:r>
                        <a:rPr lang="en-US" sz="2400" b="1" dirty="0">
                          <a:solidFill>
                            <a:schemeClr val="tx1"/>
                          </a:solidFill>
                          <a:effectLst/>
                          <a:latin typeface="Arial"/>
                        </a:rPr>
                        <a:t>Sensors</a:t>
                      </a:r>
                    </a:p>
                  </a:txBody>
                  <a:tcPr>
                    <a:lnL w="9524">
                      <a:solidFill>
                        <a:srgbClr val="FFFFFF"/>
                      </a:solidFill>
                    </a:lnL>
                    <a:lnR w="9524">
                      <a:solidFill>
                        <a:srgbClr val="FFFFFF"/>
                      </a:solidFill>
                    </a:lnR>
                    <a:lnT w="9524">
                      <a:solidFill>
                        <a:srgbClr val="FFFFFF"/>
                      </a:solidFill>
                    </a:lnT>
                    <a:lnB w="9524">
                      <a:solidFill>
                        <a:srgbClr val="FFFFFF"/>
                      </a:solidFill>
                    </a:lnB>
                    <a:noFill/>
                  </a:tcPr>
                </a:tc>
                <a:tc>
                  <a:txBody>
                    <a:bodyPr/>
                    <a:lstStyle/>
                    <a:p>
                      <a:pPr lvl="0" algn="ctr">
                        <a:buNone/>
                      </a:pPr>
                      <a:r>
                        <a:rPr lang="en-US" sz="2400" b="1" i="0" u="none" strike="noStrike" noProof="0" dirty="0">
                          <a:solidFill>
                            <a:schemeClr val="tx1"/>
                          </a:solidFill>
                          <a:effectLst/>
                          <a:latin typeface="Arial"/>
                        </a:rPr>
                        <a:t>Work</a:t>
                      </a:r>
                    </a:p>
                  </a:txBody>
                  <a:tcPr>
                    <a:lnL w="9524">
                      <a:solidFill>
                        <a:srgbClr val="FFFFFF"/>
                      </a:solidFill>
                    </a:lnL>
                    <a:lnR w="9524">
                      <a:solidFill>
                        <a:srgbClr val="FFFFFF"/>
                      </a:solidFill>
                    </a:lnR>
                    <a:lnT w="9524">
                      <a:solidFill>
                        <a:srgbClr val="FFFFFF"/>
                      </a:solidFill>
                    </a:lnT>
                    <a:lnB w="9524">
                      <a:solidFill>
                        <a:srgbClr val="FFFFFF"/>
                      </a:solidFill>
                    </a:lnB>
                    <a:noFill/>
                  </a:tcPr>
                </a:tc>
                <a:tc>
                  <a:txBody>
                    <a:bodyPr/>
                    <a:lstStyle/>
                    <a:p>
                      <a:pPr lvl="0" algn="ctr">
                        <a:buNone/>
                      </a:pPr>
                      <a:r>
                        <a:rPr lang="en-US" sz="2400" b="1" dirty="0">
                          <a:solidFill>
                            <a:schemeClr val="tx1"/>
                          </a:solidFill>
                          <a:effectLst/>
                          <a:latin typeface="Arial"/>
                        </a:rPr>
                        <a:t>Threshold Limit</a:t>
                      </a:r>
                    </a:p>
                  </a:txBody>
                  <a:tcPr>
                    <a:lnL w="9524">
                      <a:solidFill>
                        <a:srgbClr val="FFFFFF"/>
                      </a:solidFill>
                    </a:lnL>
                    <a:lnR w="9524">
                      <a:solidFill>
                        <a:srgbClr val="FFFFFF"/>
                      </a:solidFill>
                    </a:lnR>
                    <a:lnT w="9524">
                      <a:solidFill>
                        <a:srgbClr val="FFFFFF"/>
                      </a:solidFill>
                    </a:lnT>
                    <a:lnB w="9524">
                      <a:solidFill>
                        <a:srgbClr val="FFFFFF"/>
                      </a:solidFill>
                    </a:lnB>
                    <a:noFill/>
                  </a:tcPr>
                </a:tc>
                <a:extLst>
                  <a:ext uri="{0D108BD9-81ED-4DB2-BD59-A6C34878D82A}">
                    <a16:rowId xmlns:a16="http://schemas.microsoft.com/office/drawing/2014/main" val="3598399377"/>
                  </a:ext>
                </a:extLst>
              </a:tr>
              <a:tr h="1244275">
                <a:tc>
                  <a:txBody>
                    <a:bodyPr/>
                    <a:lstStyle/>
                    <a:p>
                      <a:pPr algn="ctr" rtl="0" fontAlgn="base"/>
                      <a:r>
                        <a:rPr lang="en-US" sz="2400" dirty="0">
                          <a:solidFill>
                            <a:schemeClr val="tx1"/>
                          </a:solidFill>
                          <a:effectLst/>
                          <a:latin typeface="Arial"/>
                        </a:rPr>
                        <a:t>​</a:t>
                      </a:r>
                      <a:endParaRPr lang="en-US">
                        <a:solidFill>
                          <a:schemeClr val="tx1"/>
                        </a:solidFill>
                        <a:effectLst/>
                        <a:latin typeface="Arial"/>
                      </a:endParaRPr>
                    </a:p>
                    <a:p>
                      <a:pPr lvl="0" algn="ctr">
                        <a:buNone/>
                      </a:pPr>
                      <a:r>
                        <a:rPr lang="en-US" sz="2400" dirty="0">
                          <a:solidFill>
                            <a:schemeClr val="tx1"/>
                          </a:solidFill>
                          <a:effectLst/>
                          <a:latin typeface="Arial"/>
                        </a:rPr>
                        <a:t>1​</a:t>
                      </a:r>
                      <a:endParaRPr lang="en-US">
                        <a:solidFill>
                          <a:schemeClr val="tx1"/>
                        </a:solidFill>
                        <a:effectLst/>
                        <a:latin typeface="Arial"/>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4"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noFill/>
                  </a:tcPr>
                </a:tc>
                <a:tc>
                  <a:txBody>
                    <a:bodyPr/>
                    <a:lstStyle/>
                    <a:p>
                      <a:pPr algn="ctr" rtl="0" fontAlgn="base"/>
                      <a:r>
                        <a:rPr lang="en-US" sz="2400" dirty="0">
                          <a:solidFill>
                            <a:schemeClr val="tx1"/>
                          </a:solidFill>
                          <a:effectLst/>
                          <a:latin typeface="Arial"/>
                        </a:rPr>
                        <a:t>​Noise Sensor ​</a:t>
                      </a:r>
                      <a:endParaRPr lang="en-US" dirty="0">
                        <a:solidFill>
                          <a:schemeClr val="tx1"/>
                        </a:solidFill>
                        <a:effectLst/>
                        <a:latin typeface="Arial"/>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4"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noFill/>
                  </a:tcPr>
                </a:tc>
                <a:tc>
                  <a:txBody>
                    <a:bodyPr/>
                    <a:lstStyle/>
                    <a:p>
                      <a:pPr algn="just" rtl="0" fontAlgn="base"/>
                      <a:r>
                        <a:rPr lang="en-US" sz="1800" dirty="0">
                          <a:solidFill>
                            <a:schemeClr val="tx1"/>
                          </a:solidFill>
                          <a:effectLst/>
                          <a:latin typeface="Arial"/>
                        </a:rPr>
                        <a:t>​Is will used to detect the threshold intensity of sound which us caused by accident.​</a:t>
                      </a:r>
                      <a:endParaRPr lang="en-US" dirty="0">
                        <a:solidFill>
                          <a:schemeClr val="tx1"/>
                        </a:solidFill>
                        <a:effectLst/>
                        <a:latin typeface="Arial"/>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4"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noFill/>
                  </a:tcPr>
                </a:tc>
                <a:tc>
                  <a:txBody>
                    <a:bodyPr/>
                    <a:lstStyle/>
                    <a:p>
                      <a:pPr lvl="0" algn="ctr">
                        <a:buNone/>
                      </a:pPr>
                      <a:endParaRPr lang="en-US" sz="1800" dirty="0">
                        <a:solidFill>
                          <a:schemeClr val="tx1"/>
                        </a:solidFill>
                        <a:effectLst/>
                        <a:latin typeface="Arial"/>
                      </a:endParaRPr>
                    </a:p>
                  </a:txBody>
                  <a:tcPr>
                    <a:lnL w="9525" cap="flat" cmpd="sng" algn="ctr">
                      <a:solidFill>
                        <a:srgbClr val="FFFFFF"/>
                      </a:solidFill>
                      <a:prstDash val="solid"/>
                      <a:round/>
                      <a:headEnd type="none" w="med" len="med"/>
                      <a:tailEnd type="none" w="med" len="med"/>
                    </a:lnL>
                    <a:lnR w="9524">
                      <a:solidFill>
                        <a:srgbClr val="FFFFFF"/>
                      </a:solidFill>
                    </a:lnR>
                    <a:lnT w="9524">
                      <a:solidFill>
                        <a:srgbClr val="FFFFFF"/>
                      </a:solidFill>
                    </a:lnT>
                    <a:lnB w="9524">
                      <a:solidFill>
                        <a:srgbClr val="FFFFFF"/>
                      </a:solidFill>
                    </a:lnB>
                    <a:noFill/>
                  </a:tcPr>
                </a:tc>
                <a:extLst>
                  <a:ext uri="{0D108BD9-81ED-4DB2-BD59-A6C34878D82A}">
                    <a16:rowId xmlns:a16="http://schemas.microsoft.com/office/drawing/2014/main" val="4156141486"/>
                  </a:ext>
                </a:extLst>
              </a:tr>
              <a:tr h="1297223">
                <a:tc>
                  <a:txBody>
                    <a:bodyPr/>
                    <a:lstStyle/>
                    <a:p>
                      <a:pPr algn="ctr" rtl="0" fontAlgn="base"/>
                      <a:r>
                        <a:rPr lang="en-US" sz="2400" dirty="0">
                          <a:solidFill>
                            <a:schemeClr val="tx1"/>
                          </a:solidFill>
                          <a:effectLst/>
                          <a:latin typeface="Arial"/>
                        </a:rPr>
                        <a:t>​</a:t>
                      </a:r>
                      <a:endParaRPr lang="en-US" dirty="0">
                        <a:solidFill>
                          <a:schemeClr val="tx1"/>
                        </a:solidFill>
                        <a:effectLst/>
                        <a:latin typeface="Arial"/>
                      </a:endParaRPr>
                    </a:p>
                    <a:p>
                      <a:pPr lvl="0" algn="ctr">
                        <a:buNone/>
                      </a:pPr>
                      <a:r>
                        <a:rPr lang="en-US" sz="2400" dirty="0">
                          <a:solidFill>
                            <a:schemeClr val="tx1"/>
                          </a:solidFill>
                          <a:effectLst/>
                          <a:latin typeface="Arial"/>
                        </a:rPr>
                        <a:t>2​</a:t>
                      </a:r>
                      <a:endParaRPr lang="en-US" dirty="0">
                        <a:solidFill>
                          <a:schemeClr val="tx1"/>
                        </a:solidFill>
                        <a:effectLst/>
                        <a:latin typeface="Arial"/>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noFill/>
                  </a:tcPr>
                </a:tc>
                <a:tc>
                  <a:txBody>
                    <a:bodyPr/>
                    <a:lstStyle/>
                    <a:p>
                      <a:pPr algn="ctr" rtl="0" fontAlgn="base"/>
                      <a:r>
                        <a:rPr lang="en-US" sz="2400" dirty="0">
                          <a:solidFill>
                            <a:schemeClr val="tx1"/>
                          </a:solidFill>
                          <a:effectLst/>
                          <a:latin typeface="Arial"/>
                        </a:rPr>
                        <a:t>​Tilt Sensor ​</a:t>
                      </a:r>
                      <a:endParaRPr lang="en-US" dirty="0">
                        <a:solidFill>
                          <a:schemeClr val="tx1"/>
                        </a:solidFill>
                        <a:effectLst/>
                        <a:latin typeface="Arial"/>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noFill/>
                  </a:tcPr>
                </a:tc>
                <a:tc>
                  <a:txBody>
                    <a:bodyPr/>
                    <a:lstStyle/>
                    <a:p>
                      <a:pPr algn="just" rtl="0" fontAlgn="base"/>
                      <a:r>
                        <a:rPr lang="en-US" sz="2000" dirty="0">
                          <a:solidFill>
                            <a:schemeClr val="tx1"/>
                          </a:solidFill>
                          <a:effectLst/>
                          <a:latin typeface="Arial"/>
                        </a:rPr>
                        <a:t>​</a:t>
                      </a:r>
                      <a:r>
                        <a:rPr lang="en-US" sz="1800" dirty="0">
                          <a:solidFill>
                            <a:schemeClr val="tx1"/>
                          </a:solidFill>
                          <a:effectLst/>
                          <a:latin typeface="Arial"/>
                        </a:rPr>
                        <a:t>Tilt sensors measure the tilting position with reference to gravity and are used in numerous applications.​</a:t>
                      </a:r>
                      <a:endParaRPr lang="en-US" dirty="0">
                        <a:solidFill>
                          <a:schemeClr val="tx1"/>
                        </a:solidFill>
                        <a:effectLst/>
                        <a:latin typeface="Arial"/>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noFill/>
                  </a:tcPr>
                </a:tc>
                <a:tc>
                  <a:txBody>
                    <a:bodyPr/>
                    <a:lstStyle/>
                    <a:p>
                      <a:pPr lvl="0" algn="ctr">
                        <a:buNone/>
                      </a:pPr>
                      <a:r>
                        <a:rPr lang="en-US" sz="2400" dirty="0">
                          <a:solidFill>
                            <a:schemeClr val="tx1"/>
                          </a:solidFill>
                          <a:effectLst/>
                          <a:latin typeface="Arial"/>
                        </a:rPr>
                        <a:t>45 degree </a:t>
                      </a:r>
                    </a:p>
                  </a:txBody>
                  <a:tcPr>
                    <a:lnL w="9525" cap="flat" cmpd="sng" algn="ctr">
                      <a:solidFill>
                        <a:srgbClr val="FFFFFF"/>
                      </a:solidFill>
                      <a:prstDash val="solid"/>
                      <a:round/>
                      <a:headEnd type="none" w="med" len="med"/>
                      <a:tailEnd type="none" w="med" len="med"/>
                    </a:lnL>
                    <a:lnR w="9524">
                      <a:solidFill>
                        <a:srgbClr val="FFFFFF"/>
                      </a:solidFill>
                    </a:lnR>
                    <a:lnT w="9524">
                      <a:solidFill>
                        <a:srgbClr val="FFFFFF"/>
                      </a:solidFill>
                    </a:lnT>
                    <a:lnB w="9524">
                      <a:solidFill>
                        <a:srgbClr val="FFFFFF"/>
                      </a:solidFill>
                    </a:lnB>
                    <a:noFill/>
                  </a:tcPr>
                </a:tc>
                <a:extLst>
                  <a:ext uri="{0D108BD9-81ED-4DB2-BD59-A6C34878D82A}">
                    <a16:rowId xmlns:a16="http://schemas.microsoft.com/office/drawing/2014/main" val="1678118756"/>
                  </a:ext>
                </a:extLst>
              </a:tr>
              <a:tr h="1489119">
                <a:tc>
                  <a:txBody>
                    <a:bodyPr/>
                    <a:lstStyle/>
                    <a:p>
                      <a:pPr algn="ctr" rtl="0" fontAlgn="base"/>
                      <a:r>
                        <a:rPr lang="en-US" sz="2400" dirty="0">
                          <a:solidFill>
                            <a:schemeClr val="tx1"/>
                          </a:solidFill>
                          <a:effectLst/>
                          <a:latin typeface="Arial"/>
                        </a:rPr>
                        <a:t>​</a:t>
                      </a:r>
                      <a:endParaRPr lang="en-US" dirty="0">
                        <a:solidFill>
                          <a:schemeClr val="tx1"/>
                        </a:solidFill>
                        <a:effectLst/>
                        <a:latin typeface="Arial"/>
                      </a:endParaRPr>
                    </a:p>
                    <a:p>
                      <a:pPr lvl="0" algn="ctr">
                        <a:buNone/>
                      </a:pPr>
                      <a:r>
                        <a:rPr lang="en-US" sz="2400" dirty="0">
                          <a:solidFill>
                            <a:schemeClr val="tx1"/>
                          </a:solidFill>
                          <a:effectLst/>
                          <a:latin typeface="Arial"/>
                        </a:rPr>
                        <a:t>3​</a:t>
                      </a:r>
                      <a:endParaRPr lang="en-US" dirty="0">
                        <a:solidFill>
                          <a:schemeClr val="tx1"/>
                        </a:solidFill>
                        <a:effectLst/>
                        <a:latin typeface="Arial"/>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noFill/>
                  </a:tcPr>
                </a:tc>
                <a:tc>
                  <a:txBody>
                    <a:bodyPr/>
                    <a:lstStyle/>
                    <a:p>
                      <a:pPr algn="ctr" rtl="0" fontAlgn="base"/>
                      <a:r>
                        <a:rPr lang="en-US" sz="2400" dirty="0">
                          <a:solidFill>
                            <a:schemeClr val="tx1"/>
                          </a:solidFill>
                          <a:effectLst/>
                          <a:latin typeface="Arial"/>
                        </a:rPr>
                        <a:t>​Impact Sensor​</a:t>
                      </a:r>
                      <a:endParaRPr lang="en-US" dirty="0">
                        <a:solidFill>
                          <a:schemeClr val="tx1"/>
                        </a:solidFill>
                        <a:effectLst/>
                        <a:latin typeface="Arial"/>
                      </a:endParaRPr>
                    </a:p>
                    <a:p>
                      <a:pPr algn="ctr" rtl="0" fontAlgn="base"/>
                      <a:r>
                        <a:rPr lang="en-US" sz="1800" dirty="0">
                          <a:solidFill>
                            <a:schemeClr val="tx1"/>
                          </a:solidFill>
                          <a:effectLst/>
                          <a:latin typeface="Arial"/>
                        </a:rPr>
                        <a:t>​</a:t>
                      </a:r>
                      <a:endParaRPr lang="en-US" dirty="0">
                        <a:solidFill>
                          <a:schemeClr val="tx1"/>
                        </a:solidFill>
                        <a:effectLst/>
                        <a:latin typeface="Arial"/>
                      </a:endParaRPr>
                    </a:p>
                    <a:p>
                      <a:pPr algn="ctr" rtl="0" fontAlgn="base"/>
                      <a:r>
                        <a:rPr lang="en-US" sz="2400" dirty="0">
                          <a:solidFill>
                            <a:schemeClr val="tx1"/>
                          </a:solidFill>
                          <a:effectLst/>
                          <a:latin typeface="Arial"/>
                        </a:rPr>
                        <a:t>​</a:t>
                      </a:r>
                      <a:endParaRPr lang="en-US" dirty="0">
                        <a:solidFill>
                          <a:schemeClr val="tx1"/>
                        </a:solidFill>
                        <a:effectLst/>
                        <a:latin typeface="Arial"/>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noFill/>
                  </a:tcPr>
                </a:tc>
                <a:tc>
                  <a:txBody>
                    <a:bodyPr/>
                    <a:lstStyle/>
                    <a:p>
                      <a:pPr algn="just" rtl="0" fontAlgn="base"/>
                      <a:r>
                        <a:rPr lang="en-US" sz="1800" dirty="0">
                          <a:solidFill>
                            <a:schemeClr val="tx1"/>
                          </a:solidFill>
                          <a:effectLst/>
                          <a:latin typeface="Arial"/>
                        </a:rPr>
                        <a:t>It ​measures acceleration in three dimensions. You can use it to detect motion, vibrations, or changes in orientation.​</a:t>
                      </a:r>
                      <a:endParaRPr lang="en-US" dirty="0">
                        <a:solidFill>
                          <a:schemeClr val="tx1"/>
                        </a:solidFill>
                        <a:effectLst/>
                        <a:latin typeface="Arial"/>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noFill/>
                  </a:tcPr>
                </a:tc>
                <a:tc>
                  <a:txBody>
                    <a:bodyPr/>
                    <a:lstStyle/>
                    <a:p>
                      <a:pPr lvl="0" algn="ctr">
                        <a:buNone/>
                      </a:pPr>
                      <a:endParaRPr lang="en-US" sz="1800" dirty="0">
                        <a:solidFill>
                          <a:schemeClr val="tx1"/>
                        </a:solidFill>
                        <a:effectLst/>
                        <a:latin typeface="Arial"/>
                      </a:endParaRPr>
                    </a:p>
                  </a:txBody>
                  <a:tcPr>
                    <a:lnL w="9525" cap="flat" cmpd="sng" algn="ctr">
                      <a:solidFill>
                        <a:srgbClr val="FFFFFF"/>
                      </a:solidFill>
                      <a:prstDash val="solid"/>
                      <a:round/>
                      <a:headEnd type="none" w="med" len="med"/>
                      <a:tailEnd type="none" w="med" len="med"/>
                    </a:lnL>
                    <a:lnR w="9524">
                      <a:solidFill>
                        <a:srgbClr val="FFFFFF"/>
                      </a:solidFill>
                    </a:lnR>
                    <a:lnT w="9524">
                      <a:solidFill>
                        <a:srgbClr val="FFFFFF"/>
                      </a:solidFill>
                    </a:lnT>
                    <a:lnB w="9524">
                      <a:solidFill>
                        <a:srgbClr val="FFFFFF"/>
                      </a:solidFill>
                    </a:lnB>
                    <a:noFill/>
                  </a:tcPr>
                </a:tc>
                <a:extLst>
                  <a:ext uri="{0D108BD9-81ED-4DB2-BD59-A6C34878D82A}">
                    <a16:rowId xmlns:a16="http://schemas.microsoft.com/office/drawing/2014/main" val="388772073"/>
                  </a:ext>
                </a:extLst>
              </a:tr>
            </a:tbl>
          </a:graphicData>
        </a:graphic>
      </p:graphicFrame>
    </p:spTree>
    <p:extLst>
      <p:ext uri="{BB962C8B-B14F-4D97-AF65-F5344CB8AC3E}">
        <p14:creationId xmlns:p14="http://schemas.microsoft.com/office/powerpoint/2010/main" val="1526424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5D763514-8286-5647-D61D-8412B2612BD5}"/>
              </a:ext>
            </a:extLst>
          </p:cNvPr>
          <p:cNvGraphicFramePr>
            <a:graphicFrameLocks noGrp="1"/>
          </p:cNvGraphicFramePr>
          <p:nvPr>
            <p:extLst>
              <p:ext uri="{D42A27DB-BD31-4B8C-83A1-F6EECF244321}">
                <p14:modId xmlns:p14="http://schemas.microsoft.com/office/powerpoint/2010/main" val="1558711088"/>
              </p:ext>
            </p:extLst>
          </p:nvPr>
        </p:nvGraphicFramePr>
        <p:xfrm>
          <a:off x="1244958" y="386366"/>
          <a:ext cx="9830374" cy="6081480"/>
        </p:xfrm>
        <a:graphic>
          <a:graphicData uri="http://schemas.openxmlformats.org/drawingml/2006/table">
            <a:tbl>
              <a:tblPr firstRow="1" bandRow="1">
                <a:tableStyleId>{5C22544A-7EE6-4342-B048-85BDC9FD1C3A}</a:tableStyleId>
              </a:tblPr>
              <a:tblGrid>
                <a:gridCol w="992746">
                  <a:extLst>
                    <a:ext uri="{9D8B030D-6E8A-4147-A177-3AD203B41FA5}">
                      <a16:colId xmlns:a16="http://schemas.microsoft.com/office/drawing/2014/main" val="786478509"/>
                    </a:ext>
                  </a:extLst>
                </a:gridCol>
                <a:gridCol w="2209493">
                  <a:extLst>
                    <a:ext uri="{9D8B030D-6E8A-4147-A177-3AD203B41FA5}">
                      <a16:colId xmlns:a16="http://schemas.microsoft.com/office/drawing/2014/main" val="1083742386"/>
                    </a:ext>
                  </a:extLst>
                </a:gridCol>
                <a:gridCol w="6628135">
                  <a:extLst>
                    <a:ext uri="{9D8B030D-6E8A-4147-A177-3AD203B41FA5}">
                      <a16:colId xmlns:a16="http://schemas.microsoft.com/office/drawing/2014/main" val="2190367595"/>
                    </a:ext>
                  </a:extLst>
                </a:gridCol>
              </a:tblGrid>
              <a:tr h="989096">
                <a:tc gridSpan="3">
                  <a:txBody>
                    <a:bodyPr/>
                    <a:lstStyle/>
                    <a:p>
                      <a:pPr algn="ctr" fontAlgn="auto"/>
                      <a:r>
                        <a:rPr lang="en-US" sz="3600" b="1" dirty="0">
                          <a:solidFill>
                            <a:srgbClr val="FFFFFF"/>
                          </a:solidFill>
                          <a:effectLst/>
                          <a:latin typeface="Arial"/>
                        </a:rPr>
                        <a:t>Other Circuits Used For Crash Detection</a:t>
                      </a:r>
                      <a:endParaRPr lang="en-US" dirty="0"/>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noFill/>
                  </a:tcPr>
                </a:tc>
                <a:tc hMerge="1">
                  <a:txBody>
                    <a:bodyPr/>
                    <a:lstStyle/>
                    <a:p>
                      <a:endParaRPr lang="en-US" sz="1800" b="1" dirty="0">
                        <a:solidFill>
                          <a:srgbClr val="FFFFFF"/>
                        </a:solidFill>
                        <a:effectLst/>
                        <a:latin typeface="Arial"/>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noFill/>
                  </a:tcPr>
                </a:tc>
                <a:tc hMerge="1">
                  <a:txBody>
                    <a:bodyPr/>
                    <a:lstStyle/>
                    <a:p>
                      <a:endParaRPr lang="en-US" sz="1800" b="1" dirty="0">
                        <a:solidFill>
                          <a:srgbClr val="FFFFFF"/>
                        </a:solidFill>
                        <a:effectLst/>
                        <a:latin typeface="Arial"/>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841609369"/>
                  </a:ext>
                </a:extLst>
              </a:tr>
              <a:tr h="630528">
                <a:tc>
                  <a:txBody>
                    <a:bodyPr/>
                    <a:lstStyle/>
                    <a:p>
                      <a:pPr lvl="0">
                        <a:buNone/>
                      </a:pPr>
                      <a:r>
                        <a:rPr lang="en-US" sz="2400" b="1" dirty="0">
                          <a:solidFill>
                            <a:schemeClr val="tx1"/>
                          </a:solidFill>
                          <a:effectLst/>
                          <a:latin typeface="Arial"/>
                        </a:rPr>
                        <a:t>S.NO</a:t>
                      </a:r>
                    </a:p>
                  </a:txBody>
                  <a:tcPr>
                    <a:lnL w="9524">
                      <a:solidFill>
                        <a:srgbClr val="FFFFFF"/>
                      </a:solidFill>
                    </a:lnL>
                    <a:lnR w="9524">
                      <a:solidFill>
                        <a:srgbClr val="FFFFFF"/>
                      </a:solidFill>
                    </a:lnR>
                    <a:lnT w="9525" cap="flat" cmpd="sng" algn="ctr">
                      <a:solidFill>
                        <a:srgbClr val="FFFFFF"/>
                      </a:solidFill>
                      <a:prstDash val="solid"/>
                      <a:round/>
                      <a:headEnd type="none" w="med" len="med"/>
                      <a:tailEnd type="none" w="med" len="med"/>
                    </a:lnT>
                    <a:lnB w="9524">
                      <a:solidFill>
                        <a:srgbClr val="FFFFFF"/>
                      </a:solidFill>
                    </a:lnB>
                    <a:noFill/>
                  </a:tcPr>
                </a:tc>
                <a:tc>
                  <a:txBody>
                    <a:bodyPr/>
                    <a:lstStyle/>
                    <a:p>
                      <a:pPr lvl="0">
                        <a:buNone/>
                      </a:pPr>
                      <a:r>
                        <a:rPr lang="en-US" sz="2400" b="1" i="0" u="none" strike="noStrike" noProof="0" dirty="0">
                          <a:solidFill>
                            <a:schemeClr val="tx1"/>
                          </a:solidFill>
                          <a:effectLst/>
                          <a:latin typeface="Arial"/>
                        </a:rPr>
                        <a:t>Sensor Name</a:t>
                      </a:r>
                    </a:p>
                  </a:txBody>
                  <a:tcPr>
                    <a:lnL w="9524">
                      <a:solidFill>
                        <a:srgbClr val="FFFFFF"/>
                      </a:solidFill>
                    </a:lnL>
                    <a:lnR w="9524">
                      <a:solidFill>
                        <a:srgbClr val="FFFFFF"/>
                      </a:solidFill>
                    </a:lnR>
                    <a:lnT w="9524">
                      <a:solidFill>
                        <a:srgbClr val="FFFFFF"/>
                      </a:solidFill>
                    </a:lnT>
                    <a:lnB w="9524">
                      <a:solidFill>
                        <a:srgbClr val="FFFFFF"/>
                      </a:solidFill>
                    </a:lnB>
                    <a:noFill/>
                  </a:tcPr>
                </a:tc>
                <a:tc>
                  <a:txBody>
                    <a:bodyPr/>
                    <a:lstStyle/>
                    <a:p>
                      <a:pPr lvl="0" algn="ctr">
                        <a:buNone/>
                      </a:pPr>
                      <a:r>
                        <a:rPr lang="en-US" sz="2400" b="1" dirty="0">
                          <a:solidFill>
                            <a:schemeClr val="tx1"/>
                          </a:solidFill>
                          <a:effectLst/>
                          <a:latin typeface="Arial"/>
                        </a:rPr>
                        <a:t>Work</a:t>
                      </a:r>
                    </a:p>
                  </a:txBody>
                  <a:tcPr>
                    <a:lnL w="9524">
                      <a:solidFill>
                        <a:srgbClr val="FFFFFF"/>
                      </a:solidFill>
                    </a:lnL>
                    <a:lnR w="9524">
                      <a:solidFill>
                        <a:srgbClr val="FFFFFF"/>
                      </a:solidFill>
                    </a:lnR>
                    <a:lnT w="9524">
                      <a:solidFill>
                        <a:srgbClr val="FFFFFF"/>
                      </a:solidFill>
                    </a:lnT>
                    <a:lnB w="9524">
                      <a:solidFill>
                        <a:srgbClr val="FFFFFF"/>
                      </a:solidFill>
                    </a:lnB>
                    <a:noFill/>
                  </a:tcPr>
                </a:tc>
                <a:extLst>
                  <a:ext uri="{0D108BD9-81ED-4DB2-BD59-A6C34878D82A}">
                    <a16:rowId xmlns:a16="http://schemas.microsoft.com/office/drawing/2014/main" val="4202820545"/>
                  </a:ext>
                </a:extLst>
              </a:tr>
              <a:tr h="1435457">
                <a:tc>
                  <a:txBody>
                    <a:bodyPr/>
                    <a:lstStyle/>
                    <a:p>
                      <a:pPr algn="ctr" fontAlgn="auto"/>
                      <a:r>
                        <a:rPr lang="en-US" sz="2400" dirty="0">
                          <a:solidFill>
                            <a:schemeClr val="tx1"/>
                          </a:solidFill>
                          <a:effectLst/>
                          <a:latin typeface="Arial"/>
                        </a:rPr>
                        <a:t>1</a:t>
                      </a:r>
                      <a:endParaRPr lang="en-US" dirty="0"/>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4"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noFill/>
                  </a:tcPr>
                </a:tc>
                <a:tc>
                  <a:txBody>
                    <a:bodyPr/>
                    <a:lstStyle/>
                    <a:p>
                      <a:pPr algn="ctr" fontAlgn="auto"/>
                      <a:r>
                        <a:rPr lang="en-US" sz="2400" dirty="0">
                          <a:solidFill>
                            <a:schemeClr val="tx1"/>
                          </a:solidFill>
                          <a:effectLst/>
                          <a:latin typeface="Arial"/>
                        </a:rPr>
                        <a:t>​Arduino Nano</a:t>
                      </a:r>
                    </a:p>
                    <a:p>
                      <a:pPr lvl="0" algn="ctr">
                        <a:buNone/>
                      </a:pPr>
                      <a:r>
                        <a:rPr lang="en-US" sz="1800" b="0" i="0" u="none" strike="noStrike" noProof="0" dirty="0">
                          <a:solidFill>
                            <a:schemeClr val="tx1"/>
                          </a:solidFill>
                          <a:effectLst/>
                          <a:latin typeface="Arial"/>
                        </a:rPr>
                        <a:t>(ADXL-345)</a:t>
                      </a:r>
                      <a:endParaRPr lang="en-US" dirty="0"/>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4"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noFill/>
                  </a:tcPr>
                </a:tc>
                <a:tc>
                  <a:txBody>
                    <a:bodyPr/>
                    <a:lstStyle/>
                    <a:p>
                      <a:pPr algn="just" fontAlgn="auto"/>
                      <a:r>
                        <a:rPr lang="en-US" sz="1800" dirty="0">
                          <a:solidFill>
                            <a:schemeClr val="tx1"/>
                          </a:solidFill>
                          <a:effectLst/>
                          <a:latin typeface="Arial"/>
                        </a:rPr>
                        <a:t>​</a:t>
                      </a:r>
                      <a:r>
                        <a:rPr lang="en-US" sz="1800" b="0" i="0" u="none" strike="noStrike" noProof="0" dirty="0">
                          <a:solidFill>
                            <a:schemeClr val="tx1"/>
                          </a:solidFill>
                          <a:effectLst/>
                          <a:latin typeface="Arial"/>
                        </a:rPr>
                        <a:t>The Arduino Nano can be programmed to control various electronic circuits and devices. It's commonly used in DIY electronics projects for tasks like reading sensors, controlling motors, or interfacing with other modules.</a:t>
                      </a:r>
                      <a:endParaRPr lang="en-US" sz="1800" b="0" i="0" u="none" strike="noStrike" noProof="0" dirty="0">
                        <a:solidFill>
                          <a:srgbClr val="FFFFFF"/>
                        </a:solidFill>
                        <a:effectLst/>
                        <a:latin typeface="Arial"/>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4"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919971638"/>
                  </a:ext>
                </a:extLst>
              </a:tr>
              <a:tr h="1019529">
                <a:tc>
                  <a:txBody>
                    <a:bodyPr/>
                    <a:lstStyle/>
                    <a:p>
                      <a:pPr algn="ctr" fontAlgn="auto"/>
                      <a:r>
                        <a:rPr lang="en-US" sz="2400" dirty="0">
                          <a:solidFill>
                            <a:schemeClr val="tx1"/>
                          </a:solidFill>
                          <a:effectLst/>
                          <a:latin typeface="Arial"/>
                        </a:rPr>
                        <a:t>2</a:t>
                      </a: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noFill/>
                  </a:tcPr>
                </a:tc>
                <a:tc>
                  <a:txBody>
                    <a:bodyPr/>
                    <a:lstStyle/>
                    <a:p>
                      <a:pPr algn="ctr" fontAlgn="auto"/>
                      <a:r>
                        <a:rPr lang="en-US" sz="2400" dirty="0">
                          <a:solidFill>
                            <a:schemeClr val="tx1"/>
                          </a:solidFill>
                          <a:effectLst/>
                          <a:latin typeface="Arial"/>
                        </a:rPr>
                        <a:t>​GSM-Module</a:t>
                      </a:r>
                      <a:r>
                        <a:rPr lang="en-US" sz="2400" b="0" i="0" u="none" strike="noStrike" noProof="0" dirty="0">
                          <a:solidFill>
                            <a:schemeClr val="tx1"/>
                          </a:solidFill>
                          <a:effectLst/>
                        </a:rPr>
                        <a:t> </a:t>
                      </a:r>
                      <a:endParaRPr lang="en-US" sz="2000" b="0" i="0" u="none" strike="noStrike" noProof="0">
                        <a:solidFill>
                          <a:schemeClr val="tx1"/>
                        </a:solidFill>
                        <a:effectLst/>
                      </a:endParaRPr>
                    </a:p>
                    <a:p>
                      <a:pPr lvl="0" algn="ctr">
                        <a:buNone/>
                      </a:pPr>
                      <a:r>
                        <a:rPr lang="en-US" sz="1800" b="0" i="0" u="none" strike="noStrike" noProof="0" dirty="0">
                          <a:solidFill>
                            <a:schemeClr val="tx1"/>
                          </a:solidFill>
                          <a:effectLst/>
                        </a:rPr>
                        <a:t>(SIM800L)</a:t>
                      </a: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noFill/>
                  </a:tcPr>
                </a:tc>
                <a:tc>
                  <a:txBody>
                    <a:bodyPr/>
                    <a:lstStyle/>
                    <a:p>
                      <a:pPr algn="just" fontAlgn="auto"/>
                      <a:r>
                        <a:rPr lang="en-US" sz="1800" dirty="0">
                          <a:solidFill>
                            <a:schemeClr val="tx1"/>
                          </a:solidFill>
                          <a:effectLst/>
                          <a:latin typeface="Arial"/>
                        </a:rPr>
                        <a:t>​</a:t>
                      </a:r>
                      <a:r>
                        <a:rPr lang="en-US" sz="1800" b="0" i="0" u="none" strike="noStrike" noProof="0" dirty="0">
                          <a:solidFill>
                            <a:schemeClr val="tx1"/>
                          </a:solidFill>
                          <a:effectLst/>
                        </a:rPr>
                        <a:t>This module enables to connect to the cellular network. It's used for sending SMS messages, making phone calls, or establishing internet connections</a:t>
                      </a: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374301965"/>
                  </a:ext>
                </a:extLst>
              </a:tr>
              <a:tr h="973878">
                <a:tc>
                  <a:txBody>
                    <a:bodyPr/>
                    <a:lstStyle/>
                    <a:p>
                      <a:pPr algn="ctr" fontAlgn="auto"/>
                      <a:r>
                        <a:rPr lang="en-US" sz="2400" dirty="0">
                          <a:solidFill>
                            <a:schemeClr val="tx1"/>
                          </a:solidFill>
                          <a:effectLst/>
                          <a:latin typeface="Arial"/>
                        </a:rPr>
                        <a:t>​3</a:t>
                      </a:r>
                      <a:endParaRPr lang="en-US" dirty="0"/>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noFill/>
                  </a:tcPr>
                </a:tc>
                <a:tc>
                  <a:txBody>
                    <a:bodyPr/>
                    <a:lstStyle/>
                    <a:p>
                      <a:pPr algn="ctr" fontAlgn="auto"/>
                      <a:r>
                        <a:rPr lang="en-US" sz="2400" dirty="0">
                          <a:solidFill>
                            <a:schemeClr val="tx1"/>
                          </a:solidFill>
                          <a:effectLst/>
                          <a:latin typeface="Arial"/>
                        </a:rPr>
                        <a:t>​GPS-Module</a:t>
                      </a:r>
                      <a:endParaRPr lang="en-US" sz="1800">
                        <a:solidFill>
                          <a:schemeClr val="tx1"/>
                        </a:solidFill>
                        <a:effectLst/>
                        <a:latin typeface="Arial"/>
                      </a:endParaRPr>
                    </a:p>
                    <a:p>
                      <a:pPr lvl="0" algn="ctr">
                        <a:buNone/>
                      </a:pPr>
                      <a:r>
                        <a:rPr lang="en-US" sz="1800" dirty="0">
                          <a:solidFill>
                            <a:schemeClr val="tx1"/>
                          </a:solidFill>
                          <a:effectLst/>
                          <a:latin typeface="Arial"/>
                        </a:rPr>
                        <a:t>(NEO-6M)</a:t>
                      </a:r>
                      <a:endParaRPr lang="en-US" sz="2400" dirty="0">
                        <a:solidFill>
                          <a:schemeClr val="tx1"/>
                        </a:solidFill>
                        <a:effectLst/>
                        <a:latin typeface="Arial"/>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noFill/>
                  </a:tcPr>
                </a:tc>
                <a:tc>
                  <a:txBody>
                    <a:bodyPr/>
                    <a:lstStyle/>
                    <a:p>
                      <a:pPr algn="just" fontAlgn="auto"/>
                      <a:r>
                        <a:rPr lang="en-US" sz="1800" dirty="0">
                          <a:solidFill>
                            <a:schemeClr val="tx1"/>
                          </a:solidFill>
                          <a:effectLst/>
                          <a:latin typeface="Arial"/>
                        </a:rPr>
                        <a:t>​</a:t>
                      </a:r>
                      <a:r>
                        <a:rPr lang="en-US" sz="1800" b="0" i="0" u="none" strike="noStrike" noProof="0" dirty="0">
                          <a:solidFill>
                            <a:schemeClr val="tx1"/>
                          </a:solidFill>
                          <a:effectLst/>
                        </a:rPr>
                        <a:t>The GPS module provides accurate location and time data.</a:t>
                      </a:r>
                      <a:endParaRPr lang="en-US" sz="1800" dirty="0">
                        <a:solidFill>
                          <a:schemeClr val="tx1"/>
                        </a:solidFill>
                        <a:effectLst/>
                        <a:latin typeface="Arial"/>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414426842"/>
                  </a:ext>
                </a:extLst>
              </a:tr>
              <a:tr h="1032992">
                <a:tc>
                  <a:txBody>
                    <a:bodyPr/>
                    <a:lstStyle/>
                    <a:p>
                      <a:pPr lvl="0" algn="ctr">
                        <a:buNone/>
                      </a:pPr>
                      <a:r>
                        <a:rPr lang="en-US" sz="2400" dirty="0">
                          <a:solidFill>
                            <a:schemeClr val="tx1"/>
                          </a:solidFill>
                          <a:effectLst/>
                          <a:latin typeface="Arial"/>
                        </a:rPr>
                        <a:t>4</a:t>
                      </a:r>
                    </a:p>
                  </a:txBody>
                  <a:tcPr>
                    <a:lnL w="9524">
                      <a:solidFill>
                        <a:srgbClr val="FFFFFF"/>
                      </a:solidFill>
                    </a:lnL>
                    <a:lnR w="9524">
                      <a:solidFill>
                        <a:srgbClr val="FFFFFF"/>
                      </a:solidFill>
                    </a:lnR>
                    <a:lnT w="9525" cap="flat" cmpd="sng" algn="ctr">
                      <a:solidFill>
                        <a:srgbClr val="FFFFFF"/>
                      </a:solidFill>
                      <a:prstDash val="solid"/>
                      <a:round/>
                      <a:headEnd type="none" w="med" len="med"/>
                      <a:tailEnd type="none" w="med" len="med"/>
                    </a:lnT>
                    <a:lnB w="9524">
                      <a:solidFill>
                        <a:srgbClr val="FFFFFF"/>
                      </a:solidFill>
                    </a:lnB>
                    <a:noFill/>
                  </a:tcPr>
                </a:tc>
                <a:tc>
                  <a:txBody>
                    <a:bodyPr/>
                    <a:lstStyle/>
                    <a:p>
                      <a:pPr lvl="0" algn="ctr">
                        <a:buNone/>
                      </a:pPr>
                      <a:r>
                        <a:rPr lang="en-US" sz="2400" b="0" i="0" u="none" strike="noStrike" noProof="0" dirty="0">
                          <a:solidFill>
                            <a:schemeClr val="tx1"/>
                          </a:solidFill>
                          <a:effectLst/>
                          <a:latin typeface="Arial"/>
                        </a:rPr>
                        <a:t>Voltage Regulator </a:t>
                      </a:r>
                      <a:r>
                        <a:rPr lang="en-US" sz="1800" b="0" i="0" u="none" strike="noStrike" noProof="0" dirty="0">
                          <a:solidFill>
                            <a:schemeClr val="tx1"/>
                          </a:solidFill>
                          <a:effectLst/>
                        </a:rPr>
                        <a:t>(</a:t>
                      </a:r>
                      <a:r>
                        <a:rPr lang="en-US" sz="1800" b="0" i="0" u="none" strike="noStrike" noProof="0" dirty="0">
                          <a:solidFill>
                            <a:schemeClr val="tx1"/>
                          </a:solidFill>
                          <a:effectLst/>
                          <a:latin typeface="Arial"/>
                        </a:rPr>
                        <a:t>LM2596</a:t>
                      </a:r>
                      <a:r>
                        <a:rPr lang="en-US" sz="1800" b="0" i="0" u="none" strike="noStrike" noProof="0" dirty="0">
                          <a:solidFill>
                            <a:schemeClr val="tx1"/>
                          </a:solidFill>
                          <a:effectLst/>
                        </a:rPr>
                        <a:t>)</a:t>
                      </a:r>
                      <a:endParaRPr lang="en-US" sz="1800" dirty="0"/>
                    </a:p>
                  </a:txBody>
                  <a:tcPr>
                    <a:lnL w="9524">
                      <a:solidFill>
                        <a:srgbClr val="FFFFFF"/>
                      </a:solidFill>
                    </a:lnL>
                    <a:lnR w="9524">
                      <a:solidFill>
                        <a:srgbClr val="FFFFFF"/>
                      </a:solidFill>
                    </a:lnR>
                    <a:lnT w="9525" cap="flat" cmpd="sng" algn="ctr">
                      <a:solidFill>
                        <a:srgbClr val="FFFFFF"/>
                      </a:solidFill>
                      <a:prstDash val="solid"/>
                      <a:round/>
                      <a:headEnd type="none" w="med" len="med"/>
                      <a:tailEnd type="none" w="med" len="med"/>
                    </a:lnT>
                    <a:lnB w="9524">
                      <a:solidFill>
                        <a:srgbClr val="FFFFFF"/>
                      </a:solidFill>
                    </a:lnB>
                    <a:noFill/>
                  </a:tcPr>
                </a:tc>
                <a:tc>
                  <a:txBody>
                    <a:bodyPr/>
                    <a:lstStyle/>
                    <a:p>
                      <a:pPr lvl="0" algn="just">
                        <a:buNone/>
                      </a:pPr>
                      <a:r>
                        <a:rPr lang="en-US" sz="1800" b="0" i="0" u="none" strike="noStrike" noProof="0" dirty="0">
                          <a:solidFill>
                            <a:schemeClr val="tx1"/>
                          </a:solidFill>
                          <a:effectLst/>
                          <a:latin typeface="Arial"/>
                        </a:rPr>
                        <a:t>The LM2596 module is used to step down a higher input voltage to a stable and lower output voltage</a:t>
                      </a:r>
                      <a:endParaRPr lang="en-US" dirty="0"/>
                    </a:p>
                  </a:txBody>
                  <a:tcPr>
                    <a:lnL w="9524">
                      <a:solidFill>
                        <a:srgbClr val="FFFFFF"/>
                      </a:solidFill>
                    </a:lnL>
                    <a:lnR w="9524">
                      <a:solidFill>
                        <a:srgbClr val="FFFFFF"/>
                      </a:solidFill>
                    </a:lnR>
                    <a:lnT w="9525" cap="flat" cmpd="sng" algn="ctr">
                      <a:solidFill>
                        <a:srgbClr val="FFFFFF"/>
                      </a:solidFill>
                      <a:prstDash val="solid"/>
                      <a:round/>
                      <a:headEnd type="none" w="med" len="med"/>
                      <a:tailEnd type="none" w="med" len="med"/>
                    </a:lnT>
                    <a:lnB w="9524">
                      <a:solidFill>
                        <a:srgbClr val="FFFFFF"/>
                      </a:solidFill>
                    </a:lnB>
                    <a:noFill/>
                  </a:tcPr>
                </a:tc>
                <a:extLst>
                  <a:ext uri="{0D108BD9-81ED-4DB2-BD59-A6C34878D82A}">
                    <a16:rowId xmlns:a16="http://schemas.microsoft.com/office/drawing/2014/main" val="2017878700"/>
                  </a:ext>
                </a:extLst>
              </a:tr>
            </a:tbl>
          </a:graphicData>
        </a:graphic>
      </p:graphicFrame>
    </p:spTree>
    <p:extLst>
      <p:ext uri="{BB962C8B-B14F-4D97-AF65-F5344CB8AC3E}">
        <p14:creationId xmlns:p14="http://schemas.microsoft.com/office/powerpoint/2010/main" val="4317919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Madison</vt:lpstr>
      <vt:lpstr>MALWA INSTITUTE OF TECHNOLOGY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705</cp:revision>
  <dcterms:created xsi:type="dcterms:W3CDTF">2023-10-11T12:24:33Z</dcterms:created>
  <dcterms:modified xsi:type="dcterms:W3CDTF">2023-11-06T05:42:08Z</dcterms:modified>
</cp:coreProperties>
</file>