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52"/>
  </p:notesMasterIdLst>
  <p:sldIdLst>
    <p:sldId id="297" r:id="rId2"/>
    <p:sldId id="298" r:id="rId3"/>
    <p:sldId id="256" r:id="rId4"/>
    <p:sldId id="299" r:id="rId5"/>
    <p:sldId id="258" r:id="rId6"/>
    <p:sldId id="305" r:id="rId7"/>
    <p:sldId id="306" r:id="rId8"/>
    <p:sldId id="257" r:id="rId9"/>
    <p:sldId id="282" r:id="rId10"/>
    <p:sldId id="289" r:id="rId11"/>
    <p:sldId id="290" r:id="rId12"/>
    <p:sldId id="291" r:id="rId13"/>
    <p:sldId id="292" r:id="rId14"/>
    <p:sldId id="293" r:id="rId15"/>
    <p:sldId id="294" r:id="rId16"/>
    <p:sldId id="259" r:id="rId17"/>
    <p:sldId id="262" r:id="rId18"/>
    <p:sldId id="263" r:id="rId19"/>
    <p:sldId id="283" r:id="rId20"/>
    <p:sldId id="260" r:id="rId21"/>
    <p:sldId id="284" r:id="rId22"/>
    <p:sldId id="261" r:id="rId23"/>
    <p:sldId id="295" r:id="rId24"/>
    <p:sldId id="265" r:id="rId25"/>
    <p:sldId id="300" r:id="rId26"/>
    <p:sldId id="285" r:id="rId27"/>
    <p:sldId id="269" r:id="rId28"/>
    <p:sldId id="286" r:id="rId29"/>
    <p:sldId id="296" r:id="rId30"/>
    <p:sldId id="268" r:id="rId31"/>
    <p:sldId id="270" r:id="rId32"/>
    <p:sldId id="271" r:id="rId33"/>
    <p:sldId id="272" r:id="rId34"/>
    <p:sldId id="308" r:id="rId35"/>
    <p:sldId id="307" r:id="rId36"/>
    <p:sldId id="301" r:id="rId37"/>
    <p:sldId id="273" r:id="rId38"/>
    <p:sldId id="274" r:id="rId39"/>
    <p:sldId id="275" r:id="rId40"/>
    <p:sldId id="309" r:id="rId41"/>
    <p:sldId id="276" r:id="rId42"/>
    <p:sldId id="277" r:id="rId43"/>
    <p:sldId id="278" r:id="rId44"/>
    <p:sldId id="279" r:id="rId45"/>
    <p:sldId id="280" r:id="rId46"/>
    <p:sldId id="310" r:id="rId47"/>
    <p:sldId id="281" r:id="rId48"/>
    <p:sldId id="287" r:id="rId49"/>
    <p:sldId id="304" r:id="rId50"/>
    <p:sldId id="30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85599" autoAdjust="0"/>
  </p:normalViewPr>
  <p:slideViewPr>
    <p:cSldViewPr snapToGrid="0">
      <p:cViewPr>
        <p:scale>
          <a:sx n="70" d="100"/>
          <a:sy n="70"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781D9B-5E88-409B-8890-0CC9A3F0763A}" type="datetimeFigureOut">
              <a:rPr lang="en-GB" smtClean="0"/>
              <a:t>02/06/2018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B5AE6-3D65-4FAF-8D9B-E78E831EB1A4}" type="slidenum">
              <a:rPr lang="en-GB" smtClean="0"/>
              <a:t>‹#›</a:t>
            </a:fld>
            <a:endParaRPr lang="en-GB"/>
          </a:p>
        </p:txBody>
      </p:sp>
    </p:spTree>
    <p:extLst>
      <p:ext uri="{BB962C8B-B14F-4D97-AF65-F5344CB8AC3E}">
        <p14:creationId xmlns:p14="http://schemas.microsoft.com/office/powerpoint/2010/main" val="104054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Has everyone got R studio?</a:t>
            </a:r>
          </a:p>
          <a:p>
            <a:r>
              <a:rPr lang="en-GB" dirty="0"/>
              <a:t>Open the markdown documents in </a:t>
            </a:r>
            <a:r>
              <a:rPr lang="en-GB" dirty="0" err="1"/>
              <a:t>Rstudio</a:t>
            </a:r>
            <a:r>
              <a:rPr lang="en-GB" dirty="0"/>
              <a:t> (if familiar with </a:t>
            </a:r>
            <a:r>
              <a:rPr lang="en-GB" dirty="0" err="1"/>
              <a:t>github</a:t>
            </a:r>
            <a:r>
              <a:rPr lang="en-GB" dirty="0"/>
              <a:t> fork the repository otherwise just download the tutorials</a:t>
            </a:r>
          </a:p>
          <a:p>
            <a:r>
              <a:rPr lang="en-GB" dirty="0"/>
              <a:t>For those not familiar with R markdown documents, you write code within the r chunks and comment using the hashtag as per normal.  Outside the R chunks can write any comments etc.</a:t>
            </a:r>
          </a:p>
        </p:txBody>
      </p:sp>
      <p:sp>
        <p:nvSpPr>
          <p:cNvPr id="4" name="Slide Number Placeholder 3"/>
          <p:cNvSpPr>
            <a:spLocks noGrp="1"/>
          </p:cNvSpPr>
          <p:nvPr>
            <p:ph type="sldNum" sz="quarter" idx="10"/>
          </p:nvPr>
        </p:nvSpPr>
        <p:spPr/>
        <p:txBody>
          <a:bodyPr/>
          <a:lstStyle/>
          <a:p>
            <a:fld id="{3DAB5AE6-3D65-4FAF-8D9B-E78E831EB1A4}" type="slidenum">
              <a:rPr lang="en-GB" smtClean="0"/>
              <a:t>1</a:t>
            </a:fld>
            <a:endParaRPr lang="en-GB"/>
          </a:p>
        </p:txBody>
      </p:sp>
    </p:spTree>
    <p:extLst>
      <p:ext uri="{BB962C8B-B14F-4D97-AF65-F5344CB8AC3E}">
        <p14:creationId xmlns:p14="http://schemas.microsoft.com/office/powerpoint/2010/main" val="2073716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Bayesian approaches for observable events well established. More controversial is its use in statistical analysis where parameters are unknown quantities and their prior </a:t>
            </a:r>
            <a:r>
              <a:rPr lang="en-GB" dirty="0" err="1"/>
              <a:t>dirtibution</a:t>
            </a:r>
            <a:r>
              <a:rPr lang="en-GB" dirty="0"/>
              <a:t> needs to be specified in </a:t>
            </a:r>
            <a:r>
              <a:rPr lang="en-GB" dirty="0" err="1"/>
              <a:t>orde</a:t>
            </a:r>
            <a:r>
              <a:rPr lang="en-GB" dirty="0"/>
              <a:t> to obtain the </a:t>
            </a:r>
            <a:r>
              <a:rPr lang="en-GB" dirty="0" err="1"/>
              <a:t>coresponsing</a:t>
            </a:r>
            <a:r>
              <a:rPr lang="en-GB" dirty="0"/>
              <a:t> posterior distribution.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Called inference – fundamental </a:t>
            </a:r>
            <a:r>
              <a:rPr lang="en-GB" dirty="0" err="1"/>
              <a:t>distribction</a:t>
            </a:r>
            <a:r>
              <a:rPr lang="en-GB" dirty="0"/>
              <a:t> between observable and unknown quantities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Means if we choose the likelihood of the data (</a:t>
            </a:r>
            <a:r>
              <a:rPr lang="en-GB" dirty="0" err="1"/>
              <a:t>ie</a:t>
            </a:r>
            <a:r>
              <a:rPr lang="en-GB" dirty="0"/>
              <a:t> the expected distribution) and a suitable prior for the regression parameter (</a:t>
            </a:r>
            <a:r>
              <a:rPr lang="en-GB" dirty="0" err="1"/>
              <a:t>ie</a:t>
            </a:r>
            <a:r>
              <a:rPr lang="en-GB" dirty="0"/>
              <a:t> an expected distribution of values we think the parameter could take) we can calculate the posterior distribution. Some can be done by hand (so called conjugal prior and likelihoods) but usually need to resolve this analytically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Conjugal priors are the rare cases where the posterior distribution belongs to the same family as the prior distribution. As the functional form of the posterior distribution is known, it is therefore simple to extract summary statistics. THIS IS RARE in practice – conjugacy is broken if you want to specify a generalised regression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3DAB5AE6-3D65-4FAF-8D9B-E78E831EB1A4}" type="slidenum">
              <a:rPr lang="en-GB" smtClean="0"/>
              <a:t>16</a:t>
            </a:fld>
            <a:endParaRPr lang="en-GB"/>
          </a:p>
        </p:txBody>
      </p:sp>
    </p:spTree>
    <p:extLst>
      <p:ext uri="{BB962C8B-B14F-4D97-AF65-F5344CB8AC3E}">
        <p14:creationId xmlns:p14="http://schemas.microsoft.com/office/powerpoint/2010/main" val="683843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Posterior distribution of parameter, given the data</a:t>
            </a:r>
          </a:p>
          <a:p>
            <a:pPr lvl="1"/>
            <a:r>
              <a:rPr lang="en-GB" dirty="0"/>
              <a:t>Prime interest – What we want. Usually the mean and the credible intervals (analogous to the estimate and the standard errors of a frequentist analysis)</a:t>
            </a:r>
          </a:p>
          <a:p>
            <a:pPr lvl="1"/>
            <a:endParaRPr lang="en-GB" dirty="0"/>
          </a:p>
          <a:p>
            <a:r>
              <a:rPr lang="en-GB" dirty="0"/>
              <a:t>P(</a:t>
            </a:r>
            <a:r>
              <a:rPr lang="en-GB" dirty="0" err="1"/>
              <a:t>data|B</a:t>
            </a:r>
            <a:r>
              <a:rPr lang="en-GB" dirty="0"/>
              <a:t>) – likelihood of the data given the parameters. </a:t>
            </a:r>
          </a:p>
          <a:p>
            <a:pPr lvl="1"/>
            <a:r>
              <a:rPr lang="en-GB" dirty="0"/>
              <a:t>Assign that a distribution (</a:t>
            </a:r>
            <a:r>
              <a:rPr lang="en-GB" dirty="0" err="1"/>
              <a:t>eg</a:t>
            </a:r>
            <a:r>
              <a:rPr lang="en-GB" dirty="0"/>
              <a:t>. for count data use Poisson / Neg </a:t>
            </a:r>
            <a:r>
              <a:rPr lang="en-GB" dirty="0" err="1"/>
              <a:t>Binom</a:t>
            </a:r>
            <a:r>
              <a:rPr lang="en-GB" dirty="0"/>
              <a:t>; continuous use Gamma or Normal, bounded 0-1 use binomial , presence absence use Bernoulli) = the bit you do in the family = bit of a </a:t>
            </a:r>
            <a:r>
              <a:rPr lang="en-GB" dirty="0" err="1"/>
              <a:t>glm</a:t>
            </a:r>
            <a:endParaRPr lang="en-GB" dirty="0"/>
          </a:p>
          <a:p>
            <a:pPr lvl="1"/>
            <a:endParaRPr lang="en-GB" dirty="0"/>
          </a:p>
          <a:p>
            <a:r>
              <a:rPr lang="en-GB" dirty="0"/>
              <a:t>P(B) – Prior information about the parameter</a:t>
            </a:r>
          </a:p>
          <a:p>
            <a:pPr lvl="1"/>
            <a:r>
              <a:rPr lang="en-GB" dirty="0"/>
              <a:t>This is vital as represents the information available for parameters of interest (</a:t>
            </a:r>
            <a:r>
              <a:rPr lang="en-GB" dirty="0" err="1"/>
              <a:t>eg</a:t>
            </a:r>
            <a:r>
              <a:rPr lang="en-GB" dirty="0"/>
              <a:t> the effect of a parameter in a </a:t>
            </a:r>
            <a:r>
              <a:rPr lang="en-GB" dirty="0" err="1"/>
              <a:t>glm</a:t>
            </a:r>
            <a:r>
              <a:rPr lang="en-GB" dirty="0"/>
              <a:t> – do we expect it to have a positive or a negative impact? By how much?)</a:t>
            </a:r>
          </a:p>
          <a:p>
            <a:pPr lvl="1"/>
            <a:r>
              <a:rPr lang="en-GB" dirty="0"/>
              <a:t>Should always include a sensitivity analysis of priors to see how it impacts your results</a:t>
            </a:r>
          </a:p>
          <a:p>
            <a:pPr lvl="1"/>
            <a:r>
              <a:rPr lang="en-GB" dirty="0"/>
              <a:t>For the prior you have A) The distribution (which reflects the nature of the parameter) and the hyperparameters which make the distribution more or less informative</a:t>
            </a:r>
          </a:p>
          <a:p>
            <a:pPr lvl="1"/>
            <a:r>
              <a:rPr lang="en-GB" dirty="0"/>
              <a:t>Usually a natural candidate </a:t>
            </a:r>
            <a:r>
              <a:rPr lang="en-GB" dirty="0" err="1"/>
              <a:t>eg</a:t>
            </a:r>
            <a:r>
              <a:rPr lang="en-GB" dirty="0"/>
              <a:t>. if you have a proportion you want a distribution that is bounded between 0 and 1</a:t>
            </a:r>
          </a:p>
          <a:p>
            <a:pPr lvl="1"/>
            <a:r>
              <a:rPr lang="en-GB" dirty="0"/>
              <a:t>What you use depends on the parameter of interest </a:t>
            </a:r>
          </a:p>
          <a:p>
            <a:pPr lvl="1"/>
            <a:r>
              <a:rPr lang="en-GB" dirty="0"/>
              <a:t>E.g. height of people – if you had already done a study on this, you could include mean and variance from that study. The smaller the variance in this example, the more precise the prior and the more influence it will have on the data. If by chance you measured a basketball team as your first sample, and were convinced that that was a representative sample then it could influence your resultant posterior distribution. However, if after measuring said basketball team, you then went out and measured another random sample, and came up with a different solution, you can update your knowledge with this information through the prior</a:t>
            </a:r>
          </a:p>
          <a:p>
            <a:pPr lvl="1"/>
            <a:endParaRPr lang="en-GB" dirty="0"/>
          </a:p>
          <a:p>
            <a:pPr lvl="1"/>
            <a:endParaRPr lang="en-GB" dirty="0"/>
          </a:p>
          <a:p>
            <a:endParaRPr lang="en-GB" dirty="0"/>
          </a:p>
        </p:txBody>
      </p:sp>
      <p:sp>
        <p:nvSpPr>
          <p:cNvPr id="4" name="Slide Number Placeholder 3"/>
          <p:cNvSpPr>
            <a:spLocks noGrp="1"/>
          </p:cNvSpPr>
          <p:nvPr>
            <p:ph type="sldNum" sz="quarter" idx="10"/>
          </p:nvPr>
        </p:nvSpPr>
        <p:spPr/>
        <p:txBody>
          <a:bodyPr/>
          <a:lstStyle/>
          <a:p>
            <a:fld id="{3DAB5AE6-3D65-4FAF-8D9B-E78E831EB1A4}" type="slidenum">
              <a:rPr lang="en-GB" smtClean="0"/>
              <a:t>17</a:t>
            </a:fld>
            <a:endParaRPr lang="en-GB"/>
          </a:p>
        </p:txBody>
      </p:sp>
    </p:spTree>
    <p:extLst>
      <p:ext uri="{BB962C8B-B14F-4D97-AF65-F5344CB8AC3E}">
        <p14:creationId xmlns:p14="http://schemas.microsoft.com/office/powerpoint/2010/main" val="47332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Choice of prior distribution important as it represents the information available to for the </a:t>
            </a:r>
            <a:r>
              <a:rPr lang="en-GB" dirty="0" err="1"/>
              <a:t>arameters</a:t>
            </a:r>
            <a:r>
              <a:rPr lang="en-GB" dirty="0"/>
              <a:t> of interest.</a:t>
            </a:r>
          </a:p>
          <a:p>
            <a:pPr lvl="1"/>
            <a:r>
              <a:rPr lang="en-GB" dirty="0"/>
              <a:t>Need </a:t>
            </a:r>
          </a:p>
          <a:p>
            <a:pPr lvl="1"/>
            <a:r>
              <a:rPr lang="en-GB" dirty="0"/>
              <a:t>B ~N(0,1000) = the mean of beta is zero but it could be a lot less or a lot more</a:t>
            </a:r>
          </a:p>
          <a:p>
            <a:pPr lvl="1"/>
            <a:r>
              <a:rPr lang="en-GB" dirty="0"/>
              <a:t>In effect – we don’t really know much about the importance of this parameter</a:t>
            </a:r>
          </a:p>
          <a:p>
            <a:pPr lvl="1"/>
            <a:r>
              <a:rPr lang="en-GB" dirty="0"/>
              <a:t>Want to chose the variance (sigma2) to ensure that the normal distribution covers the likely values with high probability</a:t>
            </a:r>
          </a:p>
          <a:p>
            <a:pPr lvl="1"/>
            <a:r>
              <a:rPr lang="en-GB" dirty="0"/>
              <a:t>Similar result to frequentist analysis</a:t>
            </a:r>
          </a:p>
          <a:p>
            <a:pPr lvl="1"/>
            <a:endParaRPr lang="en-GB" dirty="0"/>
          </a:p>
          <a:p>
            <a:pPr lvl="1"/>
            <a:r>
              <a:rPr lang="en-GB" dirty="0" err="1"/>
              <a:t>Eg</a:t>
            </a:r>
            <a:r>
              <a:rPr lang="en-GB" dirty="0"/>
              <a:t>. restrict the variance of the prior</a:t>
            </a:r>
          </a:p>
          <a:p>
            <a:pPr lvl="1"/>
            <a:r>
              <a:rPr lang="en-GB" dirty="0"/>
              <a:t>More informative the prior, the stronger its effect on the data</a:t>
            </a:r>
          </a:p>
          <a:p>
            <a:pPr lvl="1"/>
            <a:r>
              <a:rPr lang="en-GB" dirty="0"/>
              <a:t>Therefore an informative prior will “drag” the posterior distribution towards itself</a:t>
            </a:r>
          </a:p>
          <a:p>
            <a:pPr lvl="1"/>
            <a:endParaRPr lang="en-GB" dirty="0"/>
          </a:p>
          <a:p>
            <a:pPr lvl="1"/>
            <a:endParaRPr lang="en-GB" dirty="0"/>
          </a:p>
          <a:p>
            <a:endParaRPr lang="en-GB" dirty="0"/>
          </a:p>
        </p:txBody>
      </p:sp>
      <p:sp>
        <p:nvSpPr>
          <p:cNvPr id="4" name="Slide Number Placeholder 3"/>
          <p:cNvSpPr>
            <a:spLocks noGrp="1"/>
          </p:cNvSpPr>
          <p:nvPr>
            <p:ph type="sldNum" sz="quarter" idx="10"/>
          </p:nvPr>
        </p:nvSpPr>
        <p:spPr/>
        <p:txBody>
          <a:bodyPr/>
          <a:lstStyle/>
          <a:p>
            <a:fld id="{3DAB5AE6-3D65-4FAF-8D9B-E78E831EB1A4}" type="slidenum">
              <a:rPr lang="en-GB" smtClean="0"/>
              <a:t>18</a:t>
            </a:fld>
            <a:endParaRPr lang="en-GB"/>
          </a:p>
        </p:txBody>
      </p:sp>
    </p:spTree>
    <p:extLst>
      <p:ext uri="{BB962C8B-B14F-4D97-AF65-F5344CB8AC3E}">
        <p14:creationId xmlns:p14="http://schemas.microsoft.com/office/powerpoint/2010/main" val="626883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non conjugate models, need a way of solving the integrals when is not possible analytically. </a:t>
            </a:r>
          </a:p>
          <a:p>
            <a:endParaRPr lang="en-GB" dirty="0"/>
          </a:p>
          <a:p>
            <a:r>
              <a:rPr lang="en-GB" dirty="0"/>
              <a:t>For this, use simulation based approaches (those commonly seen in JAGS or BUGS) (if you want to know the mathematics behind this I can recommend Marta book). Use simulations to generate values from a given density function. As you sample more and more, you converge on the correct distribution Become computationally expensive</a:t>
            </a:r>
          </a:p>
          <a:p>
            <a:endParaRPr lang="en-GB" dirty="0"/>
          </a:p>
          <a:p>
            <a:endParaRPr lang="en-GB" dirty="0"/>
          </a:p>
          <a:p>
            <a:r>
              <a:rPr lang="en-GB" dirty="0"/>
              <a:t>Utilises the strong law of large numbers that with enough simulations you converge on the posterior distribution. So to do this, just need to be abele to simulate independent values from a given distribution</a:t>
            </a:r>
          </a:p>
          <a:p>
            <a:r>
              <a:rPr lang="en-GB" dirty="0"/>
              <a:t>Use Markov chain monte </a:t>
            </a:r>
            <a:r>
              <a:rPr lang="en-GB" dirty="0" err="1"/>
              <a:t>carlo</a:t>
            </a:r>
            <a:r>
              <a:rPr lang="en-GB" dirty="0"/>
              <a:t> (MCMC) approach by drawing a correlated chain of samples of values which approximate the posterior distribution.</a:t>
            </a:r>
          </a:p>
          <a:p>
            <a:r>
              <a:rPr lang="en-GB" dirty="0"/>
              <a:t>The stationary distribution of the MCMC chains are used to calculate the posterior mean and quantiles</a:t>
            </a:r>
          </a:p>
          <a:p>
            <a:r>
              <a:rPr lang="en-GB" dirty="0"/>
              <a:t>Stationary means that the marginal distribution no longer changes over time</a:t>
            </a:r>
          </a:p>
          <a:p>
            <a:r>
              <a:rPr lang="en-GB" dirty="0"/>
              <a:t>Use multiple chains with different initial values to ensure that the chains explore parameter space effectively and that convergence is achieved. </a:t>
            </a:r>
          </a:p>
          <a:p>
            <a:r>
              <a:rPr lang="en-GB" dirty="0"/>
              <a:t>INCLUDE PLOT OF SUCCESFULL CHAINS VS SHIT CHAINS</a:t>
            </a:r>
          </a:p>
          <a:p>
            <a:r>
              <a:rPr lang="en-GB" dirty="0"/>
              <a:t>End up with an approximation of the posterior distribution</a:t>
            </a:r>
          </a:p>
          <a:p>
            <a:r>
              <a:rPr lang="en-GB" dirty="0"/>
              <a:t>Good to use simulations to assess whether your model can return estimates that are similar to your parameters you simulated the data with</a:t>
            </a:r>
          </a:p>
          <a:p>
            <a:r>
              <a:rPr lang="en-GB" dirty="0"/>
              <a:t>Very flexible – can code your own models</a:t>
            </a:r>
          </a:p>
          <a:p>
            <a:r>
              <a:rPr lang="en-GB" dirty="0"/>
              <a:t>Problem: Super </a:t>
            </a:r>
            <a:r>
              <a:rPr lang="en-GB" dirty="0" err="1"/>
              <a:t>super</a:t>
            </a:r>
            <a:r>
              <a:rPr lang="en-GB" dirty="0"/>
              <a:t> slow, particularly if you have high levels of correlation in the chain. Need to run longer and thin more which becomes computationally infeasible</a:t>
            </a:r>
          </a:p>
          <a:p>
            <a:endParaRPr lang="en-GB" dirty="0"/>
          </a:p>
        </p:txBody>
      </p:sp>
      <p:sp>
        <p:nvSpPr>
          <p:cNvPr id="4" name="Slide Number Placeholder 3"/>
          <p:cNvSpPr>
            <a:spLocks noGrp="1"/>
          </p:cNvSpPr>
          <p:nvPr>
            <p:ph type="sldNum" sz="quarter" idx="10"/>
          </p:nvPr>
        </p:nvSpPr>
        <p:spPr/>
        <p:txBody>
          <a:bodyPr/>
          <a:lstStyle/>
          <a:p>
            <a:fld id="{3DAB5AE6-3D65-4FAF-8D9B-E78E831EB1A4}" type="slidenum">
              <a:rPr lang="en-GB" smtClean="0"/>
              <a:t>20</a:t>
            </a:fld>
            <a:endParaRPr lang="en-GB"/>
          </a:p>
        </p:txBody>
      </p:sp>
    </p:spTree>
    <p:extLst>
      <p:ext uri="{BB962C8B-B14F-4D97-AF65-F5344CB8AC3E}">
        <p14:creationId xmlns:p14="http://schemas.microsoft.com/office/powerpoint/2010/main" val="3551363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B1 and B2 are parameters, sigma2 is a hyperparameter</a:t>
            </a:r>
          </a:p>
          <a:p>
            <a:r>
              <a:rPr lang="en-GB" dirty="0"/>
              <a:t>Hyperparameters are </a:t>
            </a:r>
            <a:r>
              <a:rPr lang="en-GB" dirty="0" err="1"/>
              <a:t>eg</a:t>
            </a:r>
            <a:r>
              <a:rPr lang="en-GB" dirty="0"/>
              <a:t>. variance from the residual noise term (sigma), dispersion for a </a:t>
            </a:r>
            <a:r>
              <a:rPr lang="en-GB" dirty="0" err="1"/>
              <a:t>negbinom</a:t>
            </a:r>
            <a:r>
              <a:rPr lang="en-GB" dirty="0"/>
              <a:t> </a:t>
            </a:r>
            <a:r>
              <a:rPr lang="en-GB" dirty="0" err="1"/>
              <a:t>glm</a:t>
            </a:r>
            <a:r>
              <a:rPr lang="en-GB" dirty="0"/>
              <a:t>, variance parameters of random effects, parameters from spatial correlation function</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Nb</a:t>
            </a:r>
            <a:r>
              <a:rPr lang="en-GB" dirty="0"/>
              <a:t> in the above example the prior specification needs to differ: Beta can take any form where as sigma has to be positive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JOINT DISTRIBUTION IS THE GAUSSIAN MARKOV RANDOM FIELD </a:t>
            </a:r>
            <a:r>
              <a:rPr lang="en-GB" b="1" dirty="0"/>
              <a:t>when we assume that the priors of the betas are multivariate normal and independent which simplifies the calculations</a:t>
            </a:r>
          </a:p>
          <a:p>
            <a:endParaRPr lang="en-GB" dirty="0"/>
          </a:p>
          <a:p>
            <a:endParaRPr lang="en-GB" dirty="0"/>
          </a:p>
        </p:txBody>
      </p:sp>
      <p:sp>
        <p:nvSpPr>
          <p:cNvPr id="4" name="Slide Number Placeholder 3"/>
          <p:cNvSpPr>
            <a:spLocks noGrp="1"/>
          </p:cNvSpPr>
          <p:nvPr>
            <p:ph type="sldNum" sz="quarter" idx="10"/>
          </p:nvPr>
        </p:nvSpPr>
        <p:spPr/>
        <p:txBody>
          <a:bodyPr/>
          <a:lstStyle/>
          <a:p>
            <a:fld id="{3DAB5AE6-3D65-4FAF-8D9B-E78E831EB1A4}" type="slidenum">
              <a:rPr lang="en-GB" smtClean="0"/>
              <a:t>22</a:t>
            </a:fld>
            <a:endParaRPr lang="en-GB"/>
          </a:p>
        </p:txBody>
      </p:sp>
    </p:spTree>
    <p:extLst>
      <p:ext uri="{BB962C8B-B14F-4D97-AF65-F5344CB8AC3E}">
        <p14:creationId xmlns:p14="http://schemas.microsoft.com/office/powerpoint/2010/main" val="2089987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AB5AE6-3D65-4FAF-8D9B-E78E831EB1A4}" type="slidenum">
              <a:rPr lang="en-GB" smtClean="0"/>
              <a:t>38</a:t>
            </a:fld>
            <a:endParaRPr lang="en-GB"/>
          </a:p>
        </p:txBody>
      </p:sp>
    </p:spTree>
    <p:extLst>
      <p:ext uri="{BB962C8B-B14F-4D97-AF65-F5344CB8AC3E}">
        <p14:creationId xmlns:p14="http://schemas.microsoft.com/office/powerpoint/2010/main" val="1900419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Tag to name it.</a:t>
            </a:r>
          </a:p>
          <a:p>
            <a:r>
              <a:rPr lang="en-GB" dirty="0"/>
              <a:t>Include your response data</a:t>
            </a:r>
          </a:p>
          <a:p>
            <a:r>
              <a:rPr lang="en-GB" dirty="0"/>
              <a:t>Include covariates in the “effects” portion</a:t>
            </a:r>
          </a:p>
          <a:p>
            <a:r>
              <a:rPr lang="en-GB" dirty="0"/>
              <a:t>A always </a:t>
            </a:r>
            <a:r>
              <a:rPr lang="en-GB" dirty="0" err="1"/>
              <a:t>incuded</a:t>
            </a:r>
            <a:r>
              <a:rPr lang="en-GB" dirty="0"/>
              <a:t> like hat as the 1,1,A5 is the intercept, the </a:t>
            </a:r>
            <a:r>
              <a:rPr lang="en-GB" dirty="0" err="1"/>
              <a:t>covartiates</a:t>
            </a:r>
            <a:r>
              <a:rPr lang="en-GB" dirty="0"/>
              <a:t> and the spatial dependency</a:t>
            </a:r>
          </a:p>
          <a:p>
            <a:endParaRPr lang="en-GB" dirty="0"/>
          </a:p>
        </p:txBody>
      </p:sp>
      <p:sp>
        <p:nvSpPr>
          <p:cNvPr id="4" name="Slide Number Placeholder 3"/>
          <p:cNvSpPr>
            <a:spLocks noGrp="1"/>
          </p:cNvSpPr>
          <p:nvPr>
            <p:ph type="sldNum" sz="quarter" idx="10"/>
          </p:nvPr>
        </p:nvSpPr>
        <p:spPr/>
        <p:txBody>
          <a:bodyPr/>
          <a:lstStyle/>
          <a:p>
            <a:fld id="{3DAB5AE6-3D65-4FAF-8D9B-E78E831EB1A4}" type="slidenum">
              <a:rPr lang="en-GB" smtClean="0"/>
              <a:t>45</a:t>
            </a:fld>
            <a:endParaRPr lang="en-GB"/>
          </a:p>
        </p:txBody>
      </p:sp>
    </p:spTree>
    <p:extLst>
      <p:ext uri="{BB962C8B-B14F-4D97-AF65-F5344CB8AC3E}">
        <p14:creationId xmlns:p14="http://schemas.microsoft.com/office/powerpoint/2010/main" val="3856151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sort of data do people have?</a:t>
            </a:r>
          </a:p>
          <a:p>
            <a:r>
              <a:rPr lang="en-GB" dirty="0"/>
              <a:t>What about including temporal correlation?</a:t>
            </a:r>
          </a:p>
          <a:p>
            <a:endParaRPr lang="en-GB" dirty="0"/>
          </a:p>
        </p:txBody>
      </p:sp>
      <p:sp>
        <p:nvSpPr>
          <p:cNvPr id="4" name="Slide Number Placeholder 3"/>
          <p:cNvSpPr>
            <a:spLocks noGrp="1"/>
          </p:cNvSpPr>
          <p:nvPr>
            <p:ph type="sldNum" sz="quarter" idx="10"/>
          </p:nvPr>
        </p:nvSpPr>
        <p:spPr/>
        <p:txBody>
          <a:bodyPr/>
          <a:lstStyle/>
          <a:p>
            <a:fld id="{3DAB5AE6-3D65-4FAF-8D9B-E78E831EB1A4}" type="slidenum">
              <a:rPr lang="en-GB" smtClean="0"/>
              <a:t>50</a:t>
            </a:fld>
            <a:endParaRPr lang="en-GB"/>
          </a:p>
        </p:txBody>
      </p:sp>
    </p:spTree>
    <p:extLst>
      <p:ext uri="{BB962C8B-B14F-4D97-AF65-F5344CB8AC3E}">
        <p14:creationId xmlns:p14="http://schemas.microsoft.com/office/powerpoint/2010/main" val="302996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Toblers</a:t>
            </a:r>
            <a:r>
              <a:rPr lang="en-GB" dirty="0"/>
              <a:t> first law of geography: Everything is related to everything else</a:t>
            </a:r>
          </a:p>
          <a:p>
            <a:r>
              <a:rPr lang="en-GB" dirty="0" err="1"/>
              <a:t>Pseudoreplication</a:t>
            </a:r>
            <a:endParaRPr lang="en-GB" dirty="0"/>
          </a:p>
          <a:p>
            <a:r>
              <a:rPr lang="en-GB" dirty="0"/>
              <a:t>Lack of independence</a:t>
            </a:r>
          </a:p>
          <a:p>
            <a:r>
              <a:rPr lang="en-GB" dirty="0"/>
              <a:t>Two types: Spatial autocorrelation – what occurs at that location is related to </a:t>
            </a:r>
          </a:p>
          <a:p>
            <a:r>
              <a:rPr lang="en-GB" dirty="0"/>
              <a:t>The conditions of that variable at nearby locations</a:t>
            </a:r>
          </a:p>
          <a:p>
            <a:r>
              <a:rPr lang="en-GB" dirty="0"/>
              <a:t>The conditions of other variables at that location</a:t>
            </a:r>
          </a:p>
          <a:p>
            <a:r>
              <a:rPr lang="en-GB" dirty="0"/>
              <a:t>S</a:t>
            </a:r>
          </a:p>
          <a:p>
            <a:endParaRPr lang="en-GB" dirty="0"/>
          </a:p>
        </p:txBody>
      </p:sp>
      <p:sp>
        <p:nvSpPr>
          <p:cNvPr id="4" name="Slide Number Placeholder 3"/>
          <p:cNvSpPr>
            <a:spLocks noGrp="1"/>
          </p:cNvSpPr>
          <p:nvPr>
            <p:ph type="sldNum" sz="quarter" idx="10"/>
          </p:nvPr>
        </p:nvSpPr>
        <p:spPr/>
        <p:txBody>
          <a:bodyPr/>
          <a:lstStyle/>
          <a:p>
            <a:fld id="{3DAB5AE6-3D65-4FAF-8D9B-E78E831EB1A4}" type="slidenum">
              <a:rPr lang="en-GB" smtClean="0"/>
              <a:t>3</a:t>
            </a:fld>
            <a:endParaRPr lang="en-GB"/>
          </a:p>
        </p:txBody>
      </p:sp>
    </p:spTree>
    <p:extLst>
      <p:ext uri="{BB962C8B-B14F-4D97-AF65-F5344CB8AC3E}">
        <p14:creationId xmlns:p14="http://schemas.microsoft.com/office/powerpoint/2010/main" val="2835280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types: Spatial autocorrelation – what occurs at that location is related to </a:t>
            </a:r>
          </a:p>
          <a:p>
            <a:r>
              <a:rPr lang="en-GB" dirty="0"/>
              <a:t>The conditions of that variable at nearby locations</a:t>
            </a:r>
          </a:p>
          <a:p>
            <a:r>
              <a:rPr lang="en-GB" dirty="0"/>
              <a:t>The conditions of other variables at that location</a:t>
            </a:r>
          </a:p>
          <a:p>
            <a:endParaRPr lang="en-GB" dirty="0"/>
          </a:p>
          <a:p>
            <a:r>
              <a:rPr lang="en-GB" dirty="0"/>
              <a:t>Interested in the second one but need to deal with the first one</a:t>
            </a:r>
          </a:p>
          <a:p>
            <a:r>
              <a:rPr lang="en-GB" dirty="0"/>
              <a:t>Normally can account for by using mixed effects models BUT </a:t>
            </a:r>
          </a:p>
          <a:p>
            <a:r>
              <a:rPr lang="en-GB" dirty="0"/>
              <a:t>Doesn’t explicitly model the spatial aspect</a:t>
            </a:r>
          </a:p>
          <a:p>
            <a:r>
              <a:rPr lang="en-GB" dirty="0"/>
              <a:t>Spatial aspect may contain important information</a:t>
            </a:r>
          </a:p>
          <a:p>
            <a:endParaRPr lang="en-GB" dirty="0"/>
          </a:p>
        </p:txBody>
      </p:sp>
      <p:sp>
        <p:nvSpPr>
          <p:cNvPr id="4" name="Slide Number Placeholder 3"/>
          <p:cNvSpPr>
            <a:spLocks noGrp="1"/>
          </p:cNvSpPr>
          <p:nvPr>
            <p:ph type="sldNum" sz="quarter" idx="10"/>
          </p:nvPr>
        </p:nvSpPr>
        <p:spPr/>
        <p:txBody>
          <a:bodyPr/>
          <a:lstStyle/>
          <a:p>
            <a:fld id="{3DAB5AE6-3D65-4FAF-8D9B-E78E831EB1A4}" type="slidenum">
              <a:rPr lang="en-GB" smtClean="0"/>
              <a:t>4</a:t>
            </a:fld>
            <a:endParaRPr lang="en-GB"/>
          </a:p>
        </p:txBody>
      </p:sp>
    </p:spTree>
    <p:extLst>
      <p:ext uri="{BB962C8B-B14F-4D97-AF65-F5344CB8AC3E}">
        <p14:creationId xmlns:p14="http://schemas.microsoft.com/office/powerpoint/2010/main" val="225940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Eg</a:t>
            </a:r>
            <a:r>
              <a:rPr lang="en-GB" dirty="0"/>
              <a:t> dice roll – roll loads of times, probability is 1/6 you get a 6 and doesn’t change. </a:t>
            </a:r>
            <a:r>
              <a:rPr lang="en-GB" dirty="0" err="1"/>
              <a:t>Probabiility</a:t>
            </a:r>
            <a:r>
              <a:rPr lang="en-GB" dirty="0"/>
              <a:t> is defined by the object</a:t>
            </a:r>
          </a:p>
        </p:txBody>
      </p:sp>
      <p:sp>
        <p:nvSpPr>
          <p:cNvPr id="4" name="Slide Number Placeholder 3"/>
          <p:cNvSpPr>
            <a:spLocks noGrp="1"/>
          </p:cNvSpPr>
          <p:nvPr>
            <p:ph type="sldNum" sz="quarter" idx="10"/>
          </p:nvPr>
        </p:nvSpPr>
        <p:spPr/>
        <p:txBody>
          <a:bodyPr/>
          <a:lstStyle/>
          <a:p>
            <a:fld id="{3DAB5AE6-3D65-4FAF-8D9B-E78E831EB1A4}" type="slidenum">
              <a:rPr lang="en-GB" smtClean="0"/>
              <a:t>6</a:t>
            </a:fld>
            <a:endParaRPr lang="en-GB"/>
          </a:p>
        </p:txBody>
      </p:sp>
    </p:spTree>
    <p:extLst>
      <p:ext uri="{BB962C8B-B14F-4D97-AF65-F5344CB8AC3E}">
        <p14:creationId xmlns:p14="http://schemas.microsoft.com/office/powerpoint/2010/main" val="2324292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Bayesian so you can incorporate </a:t>
            </a:r>
            <a:r>
              <a:rPr lang="en-GB" b="1" dirty="0"/>
              <a:t>prior</a:t>
            </a:r>
            <a:r>
              <a:rPr lang="en-GB" dirty="0"/>
              <a:t> belief. This is good because if you have prior knowledge, you should use it.</a:t>
            </a:r>
          </a:p>
          <a:p>
            <a:r>
              <a:rPr lang="en-GB" dirty="0"/>
              <a:t>Can be bad because seen as no longer objective</a:t>
            </a:r>
          </a:p>
          <a:p>
            <a:endParaRPr lang="en-GB" dirty="0"/>
          </a:p>
          <a:p>
            <a:r>
              <a:rPr lang="en-GB" dirty="0"/>
              <a:t>Frequentist – interpretation of confidence intervals and non repeatability of experiments.</a:t>
            </a:r>
          </a:p>
          <a:p>
            <a:endParaRPr lang="en-GB" dirty="0"/>
          </a:p>
          <a:p>
            <a:r>
              <a:rPr lang="en-GB" dirty="0"/>
              <a:t>Bayesian: There is a 95% probability that our parameter is between x1 and x2</a:t>
            </a:r>
          </a:p>
          <a:p>
            <a:r>
              <a:rPr lang="en-GB" dirty="0"/>
              <a:t>Frequentist: If we repeated the experiment a large number of times, our parameter would not be outside of our interval less than 5% of the time</a:t>
            </a:r>
          </a:p>
          <a:p>
            <a:endParaRPr lang="en-GB" dirty="0"/>
          </a:p>
          <a:p>
            <a:r>
              <a:rPr lang="en-GB" dirty="0"/>
              <a:t>Key difference: In Bayesian look at the probability of a parameter given the data. Frequentist look at the probability of the data, given a parameter.</a:t>
            </a:r>
          </a:p>
          <a:p>
            <a:r>
              <a:rPr lang="en-GB" dirty="0"/>
              <a:t>In Bayesian get a distribution (so a range of values for the parameter) given the data, and can access that distribution, and often take the mean to be the value for the parameter (plus the credible intervals). In frequentist we assume there is one value for parameter.</a:t>
            </a:r>
          </a:p>
          <a:p>
            <a:endParaRPr lang="en-GB" dirty="0"/>
          </a:p>
        </p:txBody>
      </p:sp>
      <p:sp>
        <p:nvSpPr>
          <p:cNvPr id="4" name="Slide Number Placeholder 3"/>
          <p:cNvSpPr>
            <a:spLocks noGrp="1"/>
          </p:cNvSpPr>
          <p:nvPr>
            <p:ph type="sldNum" sz="quarter" idx="10"/>
          </p:nvPr>
        </p:nvSpPr>
        <p:spPr/>
        <p:txBody>
          <a:bodyPr/>
          <a:lstStyle/>
          <a:p>
            <a:fld id="{3DAB5AE6-3D65-4FAF-8D9B-E78E831EB1A4}" type="slidenum">
              <a:rPr lang="en-GB" smtClean="0"/>
              <a:t>8</a:t>
            </a:fld>
            <a:endParaRPr lang="en-GB"/>
          </a:p>
        </p:txBody>
      </p:sp>
    </p:spTree>
    <p:extLst>
      <p:ext uri="{BB962C8B-B14F-4D97-AF65-F5344CB8AC3E}">
        <p14:creationId xmlns:p14="http://schemas.microsoft.com/office/powerpoint/2010/main" val="3528709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Lake Worth Florida Zombie attack</a:t>
            </a:r>
          </a:p>
          <a:p>
            <a:endParaRPr lang="en-GB" dirty="0"/>
          </a:p>
        </p:txBody>
      </p:sp>
      <p:sp>
        <p:nvSpPr>
          <p:cNvPr id="4" name="Slide Number Placeholder 3"/>
          <p:cNvSpPr>
            <a:spLocks noGrp="1"/>
          </p:cNvSpPr>
          <p:nvPr>
            <p:ph type="sldNum" sz="quarter" idx="10"/>
          </p:nvPr>
        </p:nvSpPr>
        <p:spPr/>
        <p:txBody>
          <a:bodyPr/>
          <a:lstStyle/>
          <a:p>
            <a:fld id="{3DAB5AE6-3D65-4FAF-8D9B-E78E831EB1A4}" type="slidenum">
              <a:rPr lang="en-GB" smtClean="0"/>
              <a:t>9</a:t>
            </a:fld>
            <a:endParaRPr lang="en-GB"/>
          </a:p>
        </p:txBody>
      </p:sp>
    </p:spTree>
    <p:extLst>
      <p:ext uri="{BB962C8B-B14F-4D97-AF65-F5344CB8AC3E}">
        <p14:creationId xmlns:p14="http://schemas.microsoft.com/office/powerpoint/2010/main" val="1876350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Key factor here is that we have some knowledge about our population, and including that changes our result = we have a condition that we want to take account of</a:t>
            </a:r>
          </a:p>
        </p:txBody>
      </p:sp>
      <p:sp>
        <p:nvSpPr>
          <p:cNvPr id="4" name="Slide Number Placeholder 3"/>
          <p:cNvSpPr>
            <a:spLocks noGrp="1"/>
          </p:cNvSpPr>
          <p:nvPr>
            <p:ph type="sldNum" sz="quarter" idx="10"/>
          </p:nvPr>
        </p:nvSpPr>
        <p:spPr/>
        <p:txBody>
          <a:bodyPr/>
          <a:lstStyle/>
          <a:p>
            <a:fld id="{3DAB5AE6-3D65-4FAF-8D9B-E78E831EB1A4}" type="slidenum">
              <a:rPr lang="en-GB" smtClean="0"/>
              <a:t>12</a:t>
            </a:fld>
            <a:endParaRPr lang="en-GB"/>
          </a:p>
        </p:txBody>
      </p:sp>
    </p:spTree>
    <p:extLst>
      <p:ext uri="{BB962C8B-B14F-4D97-AF65-F5344CB8AC3E}">
        <p14:creationId xmlns:p14="http://schemas.microsoft.com/office/powerpoint/2010/main" val="1623373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Conditional probability!</a:t>
            </a:r>
          </a:p>
        </p:txBody>
      </p:sp>
      <p:sp>
        <p:nvSpPr>
          <p:cNvPr id="4" name="Slide Number Placeholder 3"/>
          <p:cNvSpPr>
            <a:spLocks noGrp="1"/>
          </p:cNvSpPr>
          <p:nvPr>
            <p:ph type="sldNum" sz="quarter" idx="10"/>
          </p:nvPr>
        </p:nvSpPr>
        <p:spPr/>
        <p:txBody>
          <a:bodyPr/>
          <a:lstStyle/>
          <a:p>
            <a:fld id="{3DAB5AE6-3D65-4FAF-8D9B-E78E831EB1A4}" type="slidenum">
              <a:rPr lang="en-GB" smtClean="0"/>
              <a:t>13</a:t>
            </a:fld>
            <a:endParaRPr lang="en-GB"/>
          </a:p>
        </p:txBody>
      </p:sp>
    </p:spTree>
    <p:extLst>
      <p:ext uri="{BB962C8B-B14F-4D97-AF65-F5344CB8AC3E}">
        <p14:creationId xmlns:p14="http://schemas.microsoft.com/office/powerpoint/2010/main" val="2021893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were able to use our prior knowledge about the efficacy of the test (and a guess about the infection rate in the population)</a:t>
            </a:r>
          </a:p>
          <a:p>
            <a:r>
              <a:rPr lang="en-GB" dirty="0"/>
              <a:t>Can update your model as more information comes to light</a:t>
            </a:r>
          </a:p>
          <a:p>
            <a:endParaRPr lang="en-GB" dirty="0"/>
          </a:p>
        </p:txBody>
      </p:sp>
      <p:sp>
        <p:nvSpPr>
          <p:cNvPr id="4" name="Slide Number Placeholder 3"/>
          <p:cNvSpPr>
            <a:spLocks noGrp="1"/>
          </p:cNvSpPr>
          <p:nvPr>
            <p:ph type="sldNum" sz="quarter" idx="10"/>
          </p:nvPr>
        </p:nvSpPr>
        <p:spPr/>
        <p:txBody>
          <a:bodyPr/>
          <a:lstStyle/>
          <a:p>
            <a:fld id="{3DAB5AE6-3D65-4FAF-8D9B-E78E831EB1A4}" type="slidenum">
              <a:rPr lang="en-GB" smtClean="0"/>
              <a:t>15</a:t>
            </a:fld>
            <a:endParaRPr lang="en-GB"/>
          </a:p>
        </p:txBody>
      </p:sp>
    </p:spTree>
    <p:extLst>
      <p:ext uri="{BB962C8B-B14F-4D97-AF65-F5344CB8AC3E}">
        <p14:creationId xmlns:p14="http://schemas.microsoft.com/office/powerpoint/2010/main" val="234811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2172-0748-49B5-AFBD-069B4C7C63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02FF6AE-AC42-4B8B-8584-C5558DF02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0D70A19-2A61-43EA-AF30-BC0C91F356C8}"/>
              </a:ext>
            </a:extLst>
          </p:cNvPr>
          <p:cNvSpPr>
            <a:spLocks noGrp="1"/>
          </p:cNvSpPr>
          <p:nvPr>
            <p:ph type="dt" sz="half" idx="10"/>
          </p:nvPr>
        </p:nvSpPr>
        <p:spPr/>
        <p:txBody>
          <a:bodyPr/>
          <a:lstStyle/>
          <a:p>
            <a:fld id="{C5A57957-583A-4342-BAE7-ED12051206CD}" type="datetimeFigureOut">
              <a:rPr lang="en-GB" smtClean="0"/>
              <a:t>02/06/2018</a:t>
            </a:fld>
            <a:endParaRPr lang="en-GB"/>
          </a:p>
        </p:txBody>
      </p:sp>
      <p:sp>
        <p:nvSpPr>
          <p:cNvPr id="5" name="Footer Placeholder 4">
            <a:extLst>
              <a:ext uri="{FF2B5EF4-FFF2-40B4-BE49-F238E27FC236}">
                <a16:creationId xmlns:a16="http://schemas.microsoft.com/office/drawing/2014/main" id="{D46E5774-9237-4586-B292-F086300684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C40409-D50F-4BAB-8107-CFC50BB9B9CD}"/>
              </a:ext>
            </a:extLst>
          </p:cNvPr>
          <p:cNvSpPr>
            <a:spLocks noGrp="1"/>
          </p:cNvSpPr>
          <p:nvPr>
            <p:ph type="sldNum" sz="quarter" idx="12"/>
          </p:nvPr>
        </p:nvSpPr>
        <p:spPr/>
        <p:txBody>
          <a:bodyPr/>
          <a:lstStyle/>
          <a:p>
            <a:fld id="{320B833B-98ED-404A-A505-BBDF2B196732}" type="slidenum">
              <a:rPr lang="en-GB" smtClean="0"/>
              <a:t>‹#›</a:t>
            </a:fld>
            <a:endParaRPr lang="en-GB"/>
          </a:p>
        </p:txBody>
      </p:sp>
    </p:spTree>
    <p:extLst>
      <p:ext uri="{BB962C8B-B14F-4D97-AF65-F5344CB8AC3E}">
        <p14:creationId xmlns:p14="http://schemas.microsoft.com/office/powerpoint/2010/main" val="2574720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91B4-8E59-48C2-85A2-993A3886A36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8CCE8B-C972-4EC0-9EB2-04B6F7C4EC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9E8327-D8E2-4F20-8286-23F295C9051D}"/>
              </a:ext>
            </a:extLst>
          </p:cNvPr>
          <p:cNvSpPr>
            <a:spLocks noGrp="1"/>
          </p:cNvSpPr>
          <p:nvPr>
            <p:ph type="dt" sz="half" idx="10"/>
          </p:nvPr>
        </p:nvSpPr>
        <p:spPr/>
        <p:txBody>
          <a:bodyPr/>
          <a:lstStyle/>
          <a:p>
            <a:fld id="{C5A57957-583A-4342-BAE7-ED12051206CD}" type="datetimeFigureOut">
              <a:rPr lang="en-GB" smtClean="0"/>
              <a:t>02/06/2018</a:t>
            </a:fld>
            <a:endParaRPr lang="en-GB"/>
          </a:p>
        </p:txBody>
      </p:sp>
      <p:sp>
        <p:nvSpPr>
          <p:cNvPr id="5" name="Footer Placeholder 4">
            <a:extLst>
              <a:ext uri="{FF2B5EF4-FFF2-40B4-BE49-F238E27FC236}">
                <a16:creationId xmlns:a16="http://schemas.microsoft.com/office/drawing/2014/main" id="{5BCA467D-817D-40D6-BC43-FA13854EC3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9049C5-664D-4A1C-80FE-27FAF5515F82}"/>
              </a:ext>
            </a:extLst>
          </p:cNvPr>
          <p:cNvSpPr>
            <a:spLocks noGrp="1"/>
          </p:cNvSpPr>
          <p:nvPr>
            <p:ph type="sldNum" sz="quarter" idx="12"/>
          </p:nvPr>
        </p:nvSpPr>
        <p:spPr/>
        <p:txBody>
          <a:bodyPr/>
          <a:lstStyle/>
          <a:p>
            <a:fld id="{320B833B-98ED-404A-A505-BBDF2B196732}" type="slidenum">
              <a:rPr lang="en-GB" smtClean="0"/>
              <a:t>‹#›</a:t>
            </a:fld>
            <a:endParaRPr lang="en-GB"/>
          </a:p>
        </p:txBody>
      </p:sp>
    </p:spTree>
    <p:extLst>
      <p:ext uri="{BB962C8B-B14F-4D97-AF65-F5344CB8AC3E}">
        <p14:creationId xmlns:p14="http://schemas.microsoft.com/office/powerpoint/2010/main" val="355125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5C6219-C039-4F39-AFCB-BB71A898CB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E5B4985-3B06-4B9F-863C-F1F10E069B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B4C424-F13F-4C49-9AAD-939869EF3182}"/>
              </a:ext>
            </a:extLst>
          </p:cNvPr>
          <p:cNvSpPr>
            <a:spLocks noGrp="1"/>
          </p:cNvSpPr>
          <p:nvPr>
            <p:ph type="dt" sz="half" idx="10"/>
          </p:nvPr>
        </p:nvSpPr>
        <p:spPr/>
        <p:txBody>
          <a:bodyPr/>
          <a:lstStyle/>
          <a:p>
            <a:fld id="{C5A57957-583A-4342-BAE7-ED12051206CD}" type="datetimeFigureOut">
              <a:rPr lang="en-GB" smtClean="0"/>
              <a:t>02/06/2018</a:t>
            </a:fld>
            <a:endParaRPr lang="en-GB"/>
          </a:p>
        </p:txBody>
      </p:sp>
      <p:sp>
        <p:nvSpPr>
          <p:cNvPr id="5" name="Footer Placeholder 4">
            <a:extLst>
              <a:ext uri="{FF2B5EF4-FFF2-40B4-BE49-F238E27FC236}">
                <a16:creationId xmlns:a16="http://schemas.microsoft.com/office/drawing/2014/main" id="{C25FE1E9-C8E7-46CB-A840-A4071B39B1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9092AD-1847-4F21-9F19-33CD0021DBFB}"/>
              </a:ext>
            </a:extLst>
          </p:cNvPr>
          <p:cNvSpPr>
            <a:spLocks noGrp="1"/>
          </p:cNvSpPr>
          <p:nvPr>
            <p:ph type="sldNum" sz="quarter" idx="12"/>
          </p:nvPr>
        </p:nvSpPr>
        <p:spPr/>
        <p:txBody>
          <a:bodyPr/>
          <a:lstStyle/>
          <a:p>
            <a:fld id="{320B833B-98ED-404A-A505-BBDF2B196732}" type="slidenum">
              <a:rPr lang="en-GB" smtClean="0"/>
              <a:t>‹#›</a:t>
            </a:fld>
            <a:endParaRPr lang="en-GB"/>
          </a:p>
        </p:txBody>
      </p:sp>
    </p:spTree>
    <p:extLst>
      <p:ext uri="{BB962C8B-B14F-4D97-AF65-F5344CB8AC3E}">
        <p14:creationId xmlns:p14="http://schemas.microsoft.com/office/powerpoint/2010/main" val="98829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2B7F-2A1B-45A2-974F-241AB52AE6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F4F310-93A7-4A4A-9BCA-AF0A8BFD66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E30494-DD16-4F01-861B-C66F26061906}"/>
              </a:ext>
            </a:extLst>
          </p:cNvPr>
          <p:cNvSpPr>
            <a:spLocks noGrp="1"/>
          </p:cNvSpPr>
          <p:nvPr>
            <p:ph type="dt" sz="half" idx="10"/>
          </p:nvPr>
        </p:nvSpPr>
        <p:spPr/>
        <p:txBody>
          <a:bodyPr/>
          <a:lstStyle/>
          <a:p>
            <a:fld id="{C5A57957-583A-4342-BAE7-ED12051206CD}" type="datetimeFigureOut">
              <a:rPr lang="en-GB" smtClean="0"/>
              <a:t>02/06/2018</a:t>
            </a:fld>
            <a:endParaRPr lang="en-GB"/>
          </a:p>
        </p:txBody>
      </p:sp>
      <p:sp>
        <p:nvSpPr>
          <p:cNvPr id="5" name="Footer Placeholder 4">
            <a:extLst>
              <a:ext uri="{FF2B5EF4-FFF2-40B4-BE49-F238E27FC236}">
                <a16:creationId xmlns:a16="http://schemas.microsoft.com/office/drawing/2014/main" id="{8F075521-00ED-4075-AF11-983A7B91E9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044FC3-337F-479A-9553-9ABF5BB196B2}"/>
              </a:ext>
            </a:extLst>
          </p:cNvPr>
          <p:cNvSpPr>
            <a:spLocks noGrp="1"/>
          </p:cNvSpPr>
          <p:nvPr>
            <p:ph type="sldNum" sz="quarter" idx="12"/>
          </p:nvPr>
        </p:nvSpPr>
        <p:spPr/>
        <p:txBody>
          <a:bodyPr/>
          <a:lstStyle/>
          <a:p>
            <a:fld id="{320B833B-98ED-404A-A505-BBDF2B196732}" type="slidenum">
              <a:rPr lang="en-GB" smtClean="0"/>
              <a:t>‹#›</a:t>
            </a:fld>
            <a:endParaRPr lang="en-GB"/>
          </a:p>
        </p:txBody>
      </p:sp>
    </p:spTree>
    <p:extLst>
      <p:ext uri="{BB962C8B-B14F-4D97-AF65-F5344CB8AC3E}">
        <p14:creationId xmlns:p14="http://schemas.microsoft.com/office/powerpoint/2010/main" val="182109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256D-EDAC-4A7D-8DAD-D68E5E26D6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60AD709-B0B4-439A-8678-817C4CFCF5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755706F-7AC0-4F86-997F-3FDAE21A1444}"/>
              </a:ext>
            </a:extLst>
          </p:cNvPr>
          <p:cNvSpPr>
            <a:spLocks noGrp="1"/>
          </p:cNvSpPr>
          <p:nvPr>
            <p:ph type="dt" sz="half" idx="10"/>
          </p:nvPr>
        </p:nvSpPr>
        <p:spPr/>
        <p:txBody>
          <a:bodyPr/>
          <a:lstStyle/>
          <a:p>
            <a:fld id="{C5A57957-583A-4342-BAE7-ED12051206CD}" type="datetimeFigureOut">
              <a:rPr lang="en-GB" smtClean="0"/>
              <a:t>02/06/2018</a:t>
            </a:fld>
            <a:endParaRPr lang="en-GB"/>
          </a:p>
        </p:txBody>
      </p:sp>
      <p:sp>
        <p:nvSpPr>
          <p:cNvPr id="5" name="Footer Placeholder 4">
            <a:extLst>
              <a:ext uri="{FF2B5EF4-FFF2-40B4-BE49-F238E27FC236}">
                <a16:creationId xmlns:a16="http://schemas.microsoft.com/office/drawing/2014/main" id="{59192DBF-1A79-4392-BCCC-F381401427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0DBF77-DD7A-415E-A471-8B61EC2EA71E}"/>
              </a:ext>
            </a:extLst>
          </p:cNvPr>
          <p:cNvSpPr>
            <a:spLocks noGrp="1"/>
          </p:cNvSpPr>
          <p:nvPr>
            <p:ph type="sldNum" sz="quarter" idx="12"/>
          </p:nvPr>
        </p:nvSpPr>
        <p:spPr/>
        <p:txBody>
          <a:bodyPr/>
          <a:lstStyle/>
          <a:p>
            <a:fld id="{320B833B-98ED-404A-A505-BBDF2B196732}" type="slidenum">
              <a:rPr lang="en-GB" smtClean="0"/>
              <a:t>‹#›</a:t>
            </a:fld>
            <a:endParaRPr lang="en-GB"/>
          </a:p>
        </p:txBody>
      </p:sp>
    </p:spTree>
    <p:extLst>
      <p:ext uri="{BB962C8B-B14F-4D97-AF65-F5344CB8AC3E}">
        <p14:creationId xmlns:p14="http://schemas.microsoft.com/office/powerpoint/2010/main" val="279308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2A3F-5A89-461D-A447-A0667B5763C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6F03B2-4F5F-4DFB-8CE7-A24AAC89EF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C627A77-79B4-421B-9F55-72CE8E76A3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380F67-63B4-46A1-8CFA-4E02643EF7A8}"/>
              </a:ext>
            </a:extLst>
          </p:cNvPr>
          <p:cNvSpPr>
            <a:spLocks noGrp="1"/>
          </p:cNvSpPr>
          <p:nvPr>
            <p:ph type="dt" sz="half" idx="10"/>
          </p:nvPr>
        </p:nvSpPr>
        <p:spPr/>
        <p:txBody>
          <a:bodyPr/>
          <a:lstStyle/>
          <a:p>
            <a:fld id="{C5A57957-583A-4342-BAE7-ED12051206CD}" type="datetimeFigureOut">
              <a:rPr lang="en-GB" smtClean="0"/>
              <a:t>02/06/2018</a:t>
            </a:fld>
            <a:endParaRPr lang="en-GB"/>
          </a:p>
        </p:txBody>
      </p:sp>
      <p:sp>
        <p:nvSpPr>
          <p:cNvPr id="6" name="Footer Placeholder 5">
            <a:extLst>
              <a:ext uri="{FF2B5EF4-FFF2-40B4-BE49-F238E27FC236}">
                <a16:creationId xmlns:a16="http://schemas.microsoft.com/office/drawing/2014/main" id="{615A4D14-1878-409C-985B-418224B253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E532C2-D28C-489D-B2DE-45A17FFBF4E6}"/>
              </a:ext>
            </a:extLst>
          </p:cNvPr>
          <p:cNvSpPr>
            <a:spLocks noGrp="1"/>
          </p:cNvSpPr>
          <p:nvPr>
            <p:ph type="sldNum" sz="quarter" idx="12"/>
          </p:nvPr>
        </p:nvSpPr>
        <p:spPr/>
        <p:txBody>
          <a:bodyPr/>
          <a:lstStyle/>
          <a:p>
            <a:fld id="{320B833B-98ED-404A-A505-BBDF2B196732}" type="slidenum">
              <a:rPr lang="en-GB" smtClean="0"/>
              <a:t>‹#›</a:t>
            </a:fld>
            <a:endParaRPr lang="en-GB"/>
          </a:p>
        </p:txBody>
      </p:sp>
    </p:spTree>
    <p:extLst>
      <p:ext uri="{BB962C8B-B14F-4D97-AF65-F5344CB8AC3E}">
        <p14:creationId xmlns:p14="http://schemas.microsoft.com/office/powerpoint/2010/main" val="269749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9C3E-C3FD-4685-8209-B9650844374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E690B5-9DA3-43AD-826F-9B3503D31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0E6ABA-2ADE-4F1C-8953-C955306514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C7CE8EE-2F8D-4B0B-8D6D-4CF1F4626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8193EF1-0C24-4C54-900A-0DAFAA707B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C31A658-74F6-436B-91BF-2AB2090921FA}"/>
              </a:ext>
            </a:extLst>
          </p:cNvPr>
          <p:cNvSpPr>
            <a:spLocks noGrp="1"/>
          </p:cNvSpPr>
          <p:nvPr>
            <p:ph type="dt" sz="half" idx="10"/>
          </p:nvPr>
        </p:nvSpPr>
        <p:spPr/>
        <p:txBody>
          <a:bodyPr/>
          <a:lstStyle/>
          <a:p>
            <a:fld id="{C5A57957-583A-4342-BAE7-ED12051206CD}" type="datetimeFigureOut">
              <a:rPr lang="en-GB" smtClean="0"/>
              <a:t>02/06/2018</a:t>
            </a:fld>
            <a:endParaRPr lang="en-GB"/>
          </a:p>
        </p:txBody>
      </p:sp>
      <p:sp>
        <p:nvSpPr>
          <p:cNvPr id="8" name="Footer Placeholder 7">
            <a:extLst>
              <a:ext uri="{FF2B5EF4-FFF2-40B4-BE49-F238E27FC236}">
                <a16:creationId xmlns:a16="http://schemas.microsoft.com/office/drawing/2014/main" id="{DAFF9E40-8DB7-480A-853D-7D2654328F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8908F63-4192-4312-8BA3-97433A38A4F6}"/>
              </a:ext>
            </a:extLst>
          </p:cNvPr>
          <p:cNvSpPr>
            <a:spLocks noGrp="1"/>
          </p:cNvSpPr>
          <p:nvPr>
            <p:ph type="sldNum" sz="quarter" idx="12"/>
          </p:nvPr>
        </p:nvSpPr>
        <p:spPr/>
        <p:txBody>
          <a:bodyPr/>
          <a:lstStyle/>
          <a:p>
            <a:fld id="{320B833B-98ED-404A-A505-BBDF2B196732}" type="slidenum">
              <a:rPr lang="en-GB" smtClean="0"/>
              <a:t>‹#›</a:t>
            </a:fld>
            <a:endParaRPr lang="en-GB"/>
          </a:p>
        </p:txBody>
      </p:sp>
    </p:spTree>
    <p:extLst>
      <p:ext uri="{BB962C8B-B14F-4D97-AF65-F5344CB8AC3E}">
        <p14:creationId xmlns:p14="http://schemas.microsoft.com/office/powerpoint/2010/main" val="2263931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8EA5-E45A-4678-BFAF-0F4093C074C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22CB07C-A2A1-49AB-8CB7-FC087BC5362B}"/>
              </a:ext>
            </a:extLst>
          </p:cNvPr>
          <p:cNvSpPr>
            <a:spLocks noGrp="1"/>
          </p:cNvSpPr>
          <p:nvPr>
            <p:ph type="dt" sz="half" idx="10"/>
          </p:nvPr>
        </p:nvSpPr>
        <p:spPr/>
        <p:txBody>
          <a:bodyPr/>
          <a:lstStyle/>
          <a:p>
            <a:fld id="{C5A57957-583A-4342-BAE7-ED12051206CD}" type="datetimeFigureOut">
              <a:rPr lang="en-GB" smtClean="0"/>
              <a:t>02/06/2018</a:t>
            </a:fld>
            <a:endParaRPr lang="en-GB"/>
          </a:p>
        </p:txBody>
      </p:sp>
      <p:sp>
        <p:nvSpPr>
          <p:cNvPr id="4" name="Footer Placeholder 3">
            <a:extLst>
              <a:ext uri="{FF2B5EF4-FFF2-40B4-BE49-F238E27FC236}">
                <a16:creationId xmlns:a16="http://schemas.microsoft.com/office/drawing/2014/main" id="{7F76EA86-4622-4315-873B-DC150B6E6EB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F3F6A1B-1C67-494F-885D-1DB52426218A}"/>
              </a:ext>
            </a:extLst>
          </p:cNvPr>
          <p:cNvSpPr>
            <a:spLocks noGrp="1"/>
          </p:cNvSpPr>
          <p:nvPr>
            <p:ph type="sldNum" sz="quarter" idx="12"/>
          </p:nvPr>
        </p:nvSpPr>
        <p:spPr/>
        <p:txBody>
          <a:bodyPr/>
          <a:lstStyle/>
          <a:p>
            <a:fld id="{320B833B-98ED-404A-A505-BBDF2B196732}" type="slidenum">
              <a:rPr lang="en-GB" smtClean="0"/>
              <a:t>‹#›</a:t>
            </a:fld>
            <a:endParaRPr lang="en-GB"/>
          </a:p>
        </p:txBody>
      </p:sp>
    </p:spTree>
    <p:extLst>
      <p:ext uri="{BB962C8B-B14F-4D97-AF65-F5344CB8AC3E}">
        <p14:creationId xmlns:p14="http://schemas.microsoft.com/office/powerpoint/2010/main" val="76149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81BB91-6D3E-4935-9B04-CD3DD2B23018}"/>
              </a:ext>
            </a:extLst>
          </p:cNvPr>
          <p:cNvSpPr>
            <a:spLocks noGrp="1"/>
          </p:cNvSpPr>
          <p:nvPr>
            <p:ph type="dt" sz="half" idx="10"/>
          </p:nvPr>
        </p:nvSpPr>
        <p:spPr/>
        <p:txBody>
          <a:bodyPr/>
          <a:lstStyle/>
          <a:p>
            <a:fld id="{C5A57957-583A-4342-BAE7-ED12051206CD}" type="datetimeFigureOut">
              <a:rPr lang="en-GB" smtClean="0"/>
              <a:t>02/06/2018</a:t>
            </a:fld>
            <a:endParaRPr lang="en-GB"/>
          </a:p>
        </p:txBody>
      </p:sp>
      <p:sp>
        <p:nvSpPr>
          <p:cNvPr id="3" name="Footer Placeholder 2">
            <a:extLst>
              <a:ext uri="{FF2B5EF4-FFF2-40B4-BE49-F238E27FC236}">
                <a16:creationId xmlns:a16="http://schemas.microsoft.com/office/drawing/2014/main" id="{47EDB1C7-AF96-4A83-9447-C88CC246FCF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5AF52A4-E741-478E-8505-8FE2FF28EAD0}"/>
              </a:ext>
            </a:extLst>
          </p:cNvPr>
          <p:cNvSpPr>
            <a:spLocks noGrp="1"/>
          </p:cNvSpPr>
          <p:nvPr>
            <p:ph type="sldNum" sz="quarter" idx="12"/>
          </p:nvPr>
        </p:nvSpPr>
        <p:spPr/>
        <p:txBody>
          <a:bodyPr/>
          <a:lstStyle/>
          <a:p>
            <a:fld id="{320B833B-98ED-404A-A505-BBDF2B196732}" type="slidenum">
              <a:rPr lang="en-GB" smtClean="0"/>
              <a:t>‹#›</a:t>
            </a:fld>
            <a:endParaRPr lang="en-GB"/>
          </a:p>
        </p:txBody>
      </p:sp>
    </p:spTree>
    <p:extLst>
      <p:ext uri="{BB962C8B-B14F-4D97-AF65-F5344CB8AC3E}">
        <p14:creationId xmlns:p14="http://schemas.microsoft.com/office/powerpoint/2010/main" val="592841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8B53-280D-4DCB-B26F-C868A2939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A7F37C-E77C-43F9-9744-FD498A1F5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8ED4D1E-BA5C-4269-A178-0FA9B585D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99046B-E076-43CA-8FC1-1FE80E714698}"/>
              </a:ext>
            </a:extLst>
          </p:cNvPr>
          <p:cNvSpPr>
            <a:spLocks noGrp="1"/>
          </p:cNvSpPr>
          <p:nvPr>
            <p:ph type="dt" sz="half" idx="10"/>
          </p:nvPr>
        </p:nvSpPr>
        <p:spPr/>
        <p:txBody>
          <a:bodyPr/>
          <a:lstStyle/>
          <a:p>
            <a:fld id="{C5A57957-583A-4342-BAE7-ED12051206CD}" type="datetimeFigureOut">
              <a:rPr lang="en-GB" smtClean="0"/>
              <a:t>02/06/2018</a:t>
            </a:fld>
            <a:endParaRPr lang="en-GB"/>
          </a:p>
        </p:txBody>
      </p:sp>
      <p:sp>
        <p:nvSpPr>
          <p:cNvPr id="6" name="Footer Placeholder 5">
            <a:extLst>
              <a:ext uri="{FF2B5EF4-FFF2-40B4-BE49-F238E27FC236}">
                <a16:creationId xmlns:a16="http://schemas.microsoft.com/office/drawing/2014/main" id="{32D8A029-D5EE-4412-BF17-2138CA7599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F3C5C5-A955-49BE-B642-25FC5B05E14A}"/>
              </a:ext>
            </a:extLst>
          </p:cNvPr>
          <p:cNvSpPr>
            <a:spLocks noGrp="1"/>
          </p:cNvSpPr>
          <p:nvPr>
            <p:ph type="sldNum" sz="quarter" idx="12"/>
          </p:nvPr>
        </p:nvSpPr>
        <p:spPr/>
        <p:txBody>
          <a:bodyPr/>
          <a:lstStyle/>
          <a:p>
            <a:fld id="{320B833B-98ED-404A-A505-BBDF2B196732}" type="slidenum">
              <a:rPr lang="en-GB" smtClean="0"/>
              <a:t>‹#›</a:t>
            </a:fld>
            <a:endParaRPr lang="en-GB"/>
          </a:p>
        </p:txBody>
      </p:sp>
    </p:spTree>
    <p:extLst>
      <p:ext uri="{BB962C8B-B14F-4D97-AF65-F5344CB8AC3E}">
        <p14:creationId xmlns:p14="http://schemas.microsoft.com/office/powerpoint/2010/main" val="274179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C277-B1CE-4EEF-A622-DE3EAE9A9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6C750C8-26B1-4376-9A02-D0AAC3677B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EE0999-E455-4E53-BE72-EB93988213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E1973B-39CF-4F6D-8F1F-4E6B8442B73C}"/>
              </a:ext>
            </a:extLst>
          </p:cNvPr>
          <p:cNvSpPr>
            <a:spLocks noGrp="1"/>
          </p:cNvSpPr>
          <p:nvPr>
            <p:ph type="dt" sz="half" idx="10"/>
          </p:nvPr>
        </p:nvSpPr>
        <p:spPr/>
        <p:txBody>
          <a:bodyPr/>
          <a:lstStyle/>
          <a:p>
            <a:fld id="{C5A57957-583A-4342-BAE7-ED12051206CD}" type="datetimeFigureOut">
              <a:rPr lang="en-GB" smtClean="0"/>
              <a:t>02/06/2018</a:t>
            </a:fld>
            <a:endParaRPr lang="en-GB"/>
          </a:p>
        </p:txBody>
      </p:sp>
      <p:sp>
        <p:nvSpPr>
          <p:cNvPr id="6" name="Footer Placeholder 5">
            <a:extLst>
              <a:ext uri="{FF2B5EF4-FFF2-40B4-BE49-F238E27FC236}">
                <a16:creationId xmlns:a16="http://schemas.microsoft.com/office/drawing/2014/main" id="{457C11D7-3401-4233-8169-504A49169A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706A4C-68D5-40DC-891D-93F1CBD3C103}"/>
              </a:ext>
            </a:extLst>
          </p:cNvPr>
          <p:cNvSpPr>
            <a:spLocks noGrp="1"/>
          </p:cNvSpPr>
          <p:nvPr>
            <p:ph type="sldNum" sz="quarter" idx="12"/>
          </p:nvPr>
        </p:nvSpPr>
        <p:spPr/>
        <p:txBody>
          <a:bodyPr/>
          <a:lstStyle/>
          <a:p>
            <a:fld id="{320B833B-98ED-404A-A505-BBDF2B196732}" type="slidenum">
              <a:rPr lang="en-GB" smtClean="0"/>
              <a:t>‹#›</a:t>
            </a:fld>
            <a:endParaRPr lang="en-GB"/>
          </a:p>
        </p:txBody>
      </p:sp>
    </p:spTree>
    <p:extLst>
      <p:ext uri="{BB962C8B-B14F-4D97-AF65-F5344CB8AC3E}">
        <p14:creationId xmlns:p14="http://schemas.microsoft.com/office/powerpoint/2010/main" val="363159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22292A-B128-4CD7-81C5-D47FE1750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DEF441-69D1-4D40-ADBF-DC49083586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A71476-ACA8-4649-8D9D-F44B6F6E2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57957-583A-4342-BAE7-ED12051206CD}" type="datetimeFigureOut">
              <a:rPr lang="en-GB" smtClean="0"/>
              <a:t>02/06/2018</a:t>
            </a:fld>
            <a:endParaRPr lang="en-GB"/>
          </a:p>
        </p:txBody>
      </p:sp>
      <p:sp>
        <p:nvSpPr>
          <p:cNvPr id="5" name="Footer Placeholder 4">
            <a:extLst>
              <a:ext uri="{FF2B5EF4-FFF2-40B4-BE49-F238E27FC236}">
                <a16:creationId xmlns:a16="http://schemas.microsoft.com/office/drawing/2014/main" id="{DA6E8E17-B550-4EC8-881E-BA44A5266F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BE139-B468-4710-B302-9293057FE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B833B-98ED-404A-A505-BBDF2B196732}" type="slidenum">
              <a:rPr lang="en-GB" smtClean="0"/>
              <a:t>‹#›</a:t>
            </a:fld>
            <a:endParaRPr lang="en-GB"/>
          </a:p>
        </p:txBody>
      </p:sp>
    </p:spTree>
    <p:extLst>
      <p:ext uri="{BB962C8B-B14F-4D97-AF65-F5344CB8AC3E}">
        <p14:creationId xmlns:p14="http://schemas.microsoft.com/office/powerpoint/2010/main" val="683613520"/>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LKUA/EEI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gif"/></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r-inla.org/models/latent-model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haakonbakka.bitbucket.io/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AD711-4601-47DE-9E24-7E428F5DAE0A}"/>
              </a:ext>
            </a:extLst>
          </p:cNvPr>
          <p:cNvSpPr>
            <a:spLocks noGrp="1"/>
          </p:cNvSpPr>
          <p:nvPr>
            <p:ph type="title"/>
          </p:nvPr>
        </p:nvSpPr>
        <p:spPr/>
        <p:txBody>
          <a:bodyPr/>
          <a:lstStyle/>
          <a:p>
            <a:r>
              <a:rPr lang="en-GB" dirty="0"/>
              <a:t>Introduction to R-INLA</a:t>
            </a:r>
          </a:p>
        </p:txBody>
      </p:sp>
      <p:sp>
        <p:nvSpPr>
          <p:cNvPr id="3" name="Content Placeholder 2">
            <a:extLst>
              <a:ext uri="{FF2B5EF4-FFF2-40B4-BE49-F238E27FC236}">
                <a16:creationId xmlns:a16="http://schemas.microsoft.com/office/drawing/2014/main" id="{817DA33F-D05B-4BA6-9C59-AAA520A5D82F}"/>
              </a:ext>
            </a:extLst>
          </p:cNvPr>
          <p:cNvSpPr>
            <a:spLocks noGrp="1"/>
          </p:cNvSpPr>
          <p:nvPr>
            <p:ph idx="1"/>
          </p:nvPr>
        </p:nvSpPr>
        <p:spPr/>
        <p:txBody>
          <a:bodyPr>
            <a:normAutofit fontScale="92500" lnSpcReduction="20000"/>
          </a:bodyPr>
          <a:lstStyle/>
          <a:p>
            <a:pPr marL="0" indent="0">
              <a:buNone/>
            </a:pPr>
            <a:r>
              <a:rPr lang="en-GB" dirty="0"/>
              <a:t>With minimal equations!</a:t>
            </a:r>
          </a:p>
          <a:p>
            <a:pPr marL="0" indent="0">
              <a:buNone/>
            </a:pPr>
            <a:endParaRPr lang="en-GB" dirty="0"/>
          </a:p>
          <a:p>
            <a:pPr marL="0" indent="0">
              <a:buNone/>
            </a:pPr>
            <a:r>
              <a:rPr lang="en-GB" dirty="0"/>
              <a:t>Download the following tutorials from</a:t>
            </a:r>
          </a:p>
          <a:p>
            <a:pPr marL="0" indent="0">
              <a:buNone/>
            </a:pPr>
            <a:r>
              <a:rPr lang="en-GB" dirty="0">
                <a:hlinkClick r:id="rId3"/>
              </a:rPr>
              <a:t>https://github.com/LKUA/EEID</a:t>
            </a:r>
            <a:endParaRPr lang="en-GB" dirty="0"/>
          </a:p>
          <a:p>
            <a:pPr marL="0" indent="0">
              <a:buNone/>
            </a:pPr>
            <a:endParaRPr lang="en-GB" dirty="0"/>
          </a:p>
          <a:p>
            <a:r>
              <a:rPr lang="en-GB" dirty="0"/>
              <a:t>template_BU.csv </a:t>
            </a:r>
          </a:p>
          <a:p>
            <a:r>
              <a:rPr lang="en-GB" b="1" dirty="0"/>
              <a:t>linear model in </a:t>
            </a:r>
            <a:r>
              <a:rPr lang="en-GB" b="1" dirty="0" err="1"/>
              <a:t>inla.Rmd</a:t>
            </a:r>
            <a:r>
              <a:rPr lang="en-GB" dirty="0"/>
              <a:t> </a:t>
            </a:r>
          </a:p>
          <a:p>
            <a:r>
              <a:rPr lang="en-GB" b="1" dirty="0" err="1"/>
              <a:t>poisson</a:t>
            </a:r>
            <a:r>
              <a:rPr lang="en-GB" b="1" dirty="0"/>
              <a:t> mixed effect </a:t>
            </a:r>
            <a:r>
              <a:rPr lang="en-GB" b="1" dirty="0" err="1"/>
              <a:t>model.Rmd</a:t>
            </a:r>
            <a:r>
              <a:rPr lang="en-GB" dirty="0"/>
              <a:t> </a:t>
            </a:r>
          </a:p>
          <a:p>
            <a:r>
              <a:rPr lang="en-GB" b="1" dirty="0"/>
              <a:t>Setting </a:t>
            </a:r>
            <a:r>
              <a:rPr lang="en-GB" b="1" dirty="0" err="1"/>
              <a:t>priors.Rmd</a:t>
            </a:r>
            <a:endParaRPr lang="en-GB" dirty="0"/>
          </a:p>
          <a:p>
            <a:r>
              <a:rPr lang="en-GB" b="1" dirty="0"/>
              <a:t>spatial </a:t>
            </a:r>
            <a:r>
              <a:rPr lang="en-GB" b="1" dirty="0" err="1"/>
              <a:t>dependency.Rmd</a:t>
            </a:r>
            <a:r>
              <a:rPr lang="en-GB" dirty="0"/>
              <a:t> </a:t>
            </a:r>
          </a:p>
        </p:txBody>
      </p:sp>
      <p:pic>
        <p:nvPicPr>
          <p:cNvPr id="4" name="Picture 3" descr="Image result for parasites and pathogens special interest group">
            <a:extLst>
              <a:ext uri="{FF2B5EF4-FFF2-40B4-BE49-F238E27FC236}">
                <a16:creationId xmlns:a16="http://schemas.microsoft.com/office/drawing/2014/main" id="{AB824DBF-05D2-43CF-AFCE-BD189FEA7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4059" y="223869"/>
            <a:ext cx="3458540" cy="170491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universiteit antwerpen">
            <a:extLst>
              <a:ext uri="{FF2B5EF4-FFF2-40B4-BE49-F238E27FC236}">
                <a16:creationId xmlns:a16="http://schemas.microsoft.com/office/drawing/2014/main" id="{7C2DD8D7-CC31-4955-B926-545C3267CF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2575" y="2203710"/>
            <a:ext cx="2643188" cy="301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6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5ADEA-3951-4B87-B6D1-C952BA57BB98}"/>
              </a:ext>
            </a:extLst>
          </p:cNvPr>
          <p:cNvSpPr>
            <a:spLocks noGrp="1"/>
          </p:cNvSpPr>
          <p:nvPr>
            <p:ph idx="1"/>
          </p:nvPr>
        </p:nvSpPr>
        <p:spPr>
          <a:xfrm>
            <a:off x="652462" y="2371725"/>
            <a:ext cx="10515600" cy="4076700"/>
          </a:xfrm>
        </p:spPr>
        <p:txBody>
          <a:bodyPr>
            <a:normAutofit lnSpcReduction="10000"/>
          </a:bodyPr>
          <a:lstStyle/>
          <a:p>
            <a:pPr marL="0" indent="0">
              <a:buNone/>
            </a:pPr>
            <a:r>
              <a:rPr lang="en-GB" dirty="0"/>
              <a:t>In Lake Worth, if zombies are coming, </a:t>
            </a:r>
          </a:p>
          <a:p>
            <a:pPr marL="0" indent="0">
              <a:buNone/>
            </a:pPr>
            <a:r>
              <a:rPr lang="en-GB" dirty="0"/>
              <a:t>we want to know how quickly infection will spread</a:t>
            </a:r>
          </a:p>
          <a:p>
            <a:r>
              <a:rPr lang="en-GB" dirty="0"/>
              <a:t>People look healthy for a while, so we want to test them to see if they are infected before they show it</a:t>
            </a:r>
          </a:p>
          <a:p>
            <a:endParaRPr lang="en-GB" dirty="0"/>
          </a:p>
          <a:p>
            <a:r>
              <a:rPr lang="en-GB" dirty="0"/>
              <a:t>We have a test that is 99% efficient in both directions – if someone is positive they will test positive 99% of the time and vice versa</a:t>
            </a:r>
          </a:p>
          <a:p>
            <a:r>
              <a:rPr lang="en-GB" dirty="0"/>
              <a:t>Bob is tested and he is positive. What are the chances that he has the disease?</a:t>
            </a:r>
          </a:p>
        </p:txBody>
      </p:sp>
      <p:pic>
        <p:nvPicPr>
          <p:cNvPr id="5" name="Picture 2" descr="Image result for zombie">
            <a:extLst>
              <a:ext uri="{FF2B5EF4-FFF2-40B4-BE49-F238E27FC236}">
                <a16:creationId xmlns:a16="http://schemas.microsoft.com/office/drawing/2014/main" id="{107A2ADC-9098-462C-BE0A-12CBE5D50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224" y="171451"/>
            <a:ext cx="54102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10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49389-429A-473D-9236-5A2C87FDBB6A}"/>
              </a:ext>
            </a:extLst>
          </p:cNvPr>
          <p:cNvSpPr>
            <a:spLocks noGrp="1"/>
          </p:cNvSpPr>
          <p:nvPr>
            <p:ph idx="1"/>
          </p:nvPr>
        </p:nvSpPr>
        <p:spPr>
          <a:xfrm>
            <a:off x="838200" y="1825625"/>
            <a:ext cx="10515600" cy="4846638"/>
          </a:xfrm>
        </p:spPr>
        <p:txBody>
          <a:bodyPr>
            <a:normAutofit lnSpcReduction="10000"/>
          </a:bodyPr>
          <a:lstStyle/>
          <a:p>
            <a:r>
              <a:rPr lang="en-GB" dirty="0"/>
              <a:t>99% chance seems intuitive…</a:t>
            </a:r>
          </a:p>
          <a:p>
            <a:endParaRPr lang="en-GB" dirty="0"/>
          </a:p>
          <a:p>
            <a:r>
              <a:rPr lang="en-GB" dirty="0"/>
              <a:t>To calculate: We need the efficacy (99%) and lets assume that half our population is infected – its midway through the pandemic</a:t>
            </a:r>
          </a:p>
          <a:p>
            <a:r>
              <a:rPr lang="en-GB" dirty="0"/>
              <a:t>To do the numbers, we will assume a total population of 2000</a:t>
            </a:r>
          </a:p>
          <a:p>
            <a:endParaRPr lang="en-GB" dirty="0"/>
          </a:p>
          <a:p>
            <a:endParaRPr lang="en-GB" dirty="0"/>
          </a:p>
          <a:p>
            <a:endParaRPr lang="en-GB" dirty="0"/>
          </a:p>
          <a:p>
            <a:endParaRPr lang="en-GB" dirty="0"/>
          </a:p>
          <a:p>
            <a:r>
              <a:rPr lang="en-GB" dirty="0"/>
              <a:t>Seems like our assumption of 99% was correct</a:t>
            </a:r>
          </a:p>
          <a:p>
            <a:pPr marL="0" indent="0">
              <a:buNone/>
            </a:pPr>
            <a:endParaRPr lang="en-GB" dirty="0"/>
          </a:p>
          <a:p>
            <a:endParaRPr lang="en-GB" dirty="0"/>
          </a:p>
        </p:txBody>
      </p:sp>
      <p:graphicFrame>
        <p:nvGraphicFramePr>
          <p:cNvPr id="4" name="Table 3">
            <a:extLst>
              <a:ext uri="{FF2B5EF4-FFF2-40B4-BE49-F238E27FC236}">
                <a16:creationId xmlns:a16="http://schemas.microsoft.com/office/drawing/2014/main" id="{2EF9D7CD-2D86-4ADF-9C82-1FEDC8A9AAF7}"/>
              </a:ext>
            </a:extLst>
          </p:cNvPr>
          <p:cNvGraphicFramePr>
            <a:graphicFrameLocks noGrp="1"/>
          </p:cNvGraphicFramePr>
          <p:nvPr>
            <p:extLst>
              <p:ext uri="{D42A27DB-BD31-4B8C-83A1-F6EECF244321}">
                <p14:modId xmlns:p14="http://schemas.microsoft.com/office/powerpoint/2010/main" val="4137568776"/>
              </p:ext>
            </p:extLst>
          </p:nvPr>
        </p:nvGraphicFramePr>
        <p:xfrm>
          <a:off x="652463" y="4248944"/>
          <a:ext cx="10515600" cy="1173480"/>
        </p:xfrm>
        <a:graphic>
          <a:graphicData uri="http://schemas.openxmlformats.org/drawingml/2006/table">
            <a:tbl>
              <a:tblPr/>
              <a:tblGrid>
                <a:gridCol w="2628900">
                  <a:extLst>
                    <a:ext uri="{9D8B030D-6E8A-4147-A177-3AD203B41FA5}">
                      <a16:colId xmlns:a16="http://schemas.microsoft.com/office/drawing/2014/main" val="3405009304"/>
                    </a:ext>
                  </a:extLst>
                </a:gridCol>
                <a:gridCol w="2628900">
                  <a:extLst>
                    <a:ext uri="{9D8B030D-6E8A-4147-A177-3AD203B41FA5}">
                      <a16:colId xmlns:a16="http://schemas.microsoft.com/office/drawing/2014/main" val="3600475249"/>
                    </a:ext>
                  </a:extLst>
                </a:gridCol>
                <a:gridCol w="2628900">
                  <a:extLst>
                    <a:ext uri="{9D8B030D-6E8A-4147-A177-3AD203B41FA5}">
                      <a16:colId xmlns:a16="http://schemas.microsoft.com/office/drawing/2014/main" val="2307123707"/>
                    </a:ext>
                  </a:extLst>
                </a:gridCol>
                <a:gridCol w="2628900">
                  <a:extLst>
                    <a:ext uri="{9D8B030D-6E8A-4147-A177-3AD203B41FA5}">
                      <a16:colId xmlns:a16="http://schemas.microsoft.com/office/drawing/2014/main" val="1585957133"/>
                    </a:ext>
                  </a:extLst>
                </a:gridCol>
              </a:tblGrid>
              <a:tr h="0">
                <a:tc>
                  <a:txBody>
                    <a:bodyPr/>
                    <a:lstStyle/>
                    <a:p>
                      <a:pPr algn="l" fontAlgn="ctr"/>
                      <a:endParaRPr lang="en-GB" b="1" dirty="0">
                        <a:solidFill>
                          <a:srgbClr val="FFFFFF"/>
                        </a:solidFill>
                        <a:effectLst/>
                      </a:endParaRPr>
                    </a:p>
                  </a:txBody>
                  <a:tcPr marL="38100" marR="38100" marT="9525" marB="9525" anchor="ctr">
                    <a:lnL>
                      <a:noFill/>
                    </a:lnL>
                    <a:lnR>
                      <a:noFill/>
                    </a:lnR>
                    <a:lnT>
                      <a:noFill/>
                    </a:lnT>
                    <a:lnB>
                      <a:noFill/>
                    </a:lnB>
                    <a:solidFill>
                      <a:srgbClr val="3D3D3D"/>
                    </a:solidFill>
                  </a:tcPr>
                </a:tc>
                <a:tc>
                  <a:txBody>
                    <a:bodyPr/>
                    <a:lstStyle/>
                    <a:p>
                      <a:pPr algn="l" fontAlgn="ctr"/>
                      <a:r>
                        <a:rPr lang="en-GB" b="1">
                          <a:solidFill>
                            <a:srgbClr val="FFFFFF"/>
                          </a:solidFill>
                          <a:effectLst/>
                        </a:rPr>
                        <a:t>+</a:t>
                      </a:r>
                    </a:p>
                  </a:txBody>
                  <a:tcPr marL="38100" marR="38100" marT="9525" marB="9525" anchor="ctr">
                    <a:lnL>
                      <a:noFill/>
                    </a:lnL>
                    <a:lnR>
                      <a:noFill/>
                    </a:lnR>
                    <a:lnT>
                      <a:noFill/>
                    </a:lnT>
                    <a:lnB>
                      <a:noFill/>
                    </a:lnB>
                    <a:solidFill>
                      <a:srgbClr val="3D3D3D"/>
                    </a:solidFill>
                  </a:tcPr>
                </a:tc>
                <a:tc>
                  <a:txBody>
                    <a:bodyPr/>
                    <a:lstStyle/>
                    <a:p>
                      <a:pPr algn="l" fontAlgn="ctr"/>
                      <a:r>
                        <a:rPr lang="en-GB" b="1">
                          <a:solidFill>
                            <a:srgbClr val="FFFFFF"/>
                          </a:solidFill>
                          <a:effectLst/>
                        </a:rPr>
                        <a:t>-</a:t>
                      </a:r>
                    </a:p>
                  </a:txBody>
                  <a:tcPr marL="38100" marR="38100" marT="9525" marB="9525" anchor="ctr">
                    <a:lnL>
                      <a:noFill/>
                    </a:lnL>
                    <a:lnR>
                      <a:noFill/>
                    </a:lnR>
                    <a:lnT>
                      <a:noFill/>
                    </a:lnT>
                    <a:lnB>
                      <a:noFill/>
                    </a:lnB>
                    <a:solidFill>
                      <a:srgbClr val="3D3D3D"/>
                    </a:solidFill>
                  </a:tcPr>
                </a:tc>
                <a:tc>
                  <a:txBody>
                    <a:bodyPr/>
                    <a:lstStyle/>
                    <a:p>
                      <a:pPr algn="l" fontAlgn="ctr"/>
                      <a:r>
                        <a:rPr lang="en-GB" b="1">
                          <a:solidFill>
                            <a:srgbClr val="FFFFFF"/>
                          </a:solidFill>
                          <a:effectLst/>
                        </a:rPr>
                        <a:t>Total</a:t>
                      </a:r>
                    </a:p>
                  </a:txBody>
                  <a:tcPr marL="38100" marR="38100" marT="9525" marB="9525" anchor="ctr">
                    <a:lnL>
                      <a:noFill/>
                    </a:lnL>
                    <a:lnR>
                      <a:noFill/>
                    </a:lnR>
                    <a:lnT>
                      <a:noFill/>
                    </a:lnT>
                    <a:lnB>
                      <a:noFill/>
                    </a:lnB>
                    <a:solidFill>
                      <a:srgbClr val="3D3D3D"/>
                    </a:solidFill>
                  </a:tcPr>
                </a:tc>
                <a:extLst>
                  <a:ext uri="{0D108BD9-81ED-4DB2-BD59-A6C34878D82A}">
                    <a16:rowId xmlns:a16="http://schemas.microsoft.com/office/drawing/2014/main" val="2017202883"/>
                  </a:ext>
                </a:extLst>
              </a:tr>
              <a:tr h="0">
                <a:tc>
                  <a:txBody>
                    <a:bodyPr/>
                    <a:lstStyle/>
                    <a:p>
                      <a:pPr algn="l" fontAlgn="ctr"/>
                      <a:r>
                        <a:rPr lang="en-GB" b="1">
                          <a:solidFill>
                            <a:srgbClr val="FFFFFF"/>
                          </a:solidFill>
                          <a:effectLst/>
                        </a:rPr>
                        <a:t>Infected</a:t>
                      </a:r>
                    </a:p>
                  </a:txBody>
                  <a:tcPr marL="38100" marR="38100" marT="9525" marB="9525" anchor="ctr">
                    <a:lnL>
                      <a:noFill/>
                    </a:lnL>
                    <a:lnR>
                      <a:noFill/>
                    </a:lnR>
                    <a:lnT>
                      <a:noFill/>
                    </a:lnT>
                    <a:lnB>
                      <a:noFill/>
                    </a:lnB>
                    <a:solidFill>
                      <a:srgbClr val="3D3D3D"/>
                    </a:solidFill>
                  </a:tcPr>
                </a:tc>
                <a:tc>
                  <a:txBody>
                    <a:bodyPr/>
                    <a:lstStyle/>
                    <a:p>
                      <a:pPr algn="l" fontAlgn="ctr"/>
                      <a:r>
                        <a:rPr lang="en-GB">
                          <a:effectLst/>
                        </a:rPr>
                        <a:t>990</a:t>
                      </a:r>
                    </a:p>
                  </a:txBody>
                  <a:tcPr marL="38100" marR="38100" marT="9525" marB="9525" anchor="ctr">
                    <a:lnL>
                      <a:noFill/>
                    </a:lnL>
                    <a:lnR>
                      <a:noFill/>
                    </a:lnR>
                    <a:lnT>
                      <a:noFill/>
                    </a:lnT>
                    <a:lnB>
                      <a:noFill/>
                    </a:lnB>
                    <a:solidFill>
                      <a:srgbClr val="FFFFFF"/>
                    </a:solidFill>
                  </a:tcPr>
                </a:tc>
                <a:tc>
                  <a:txBody>
                    <a:bodyPr/>
                    <a:lstStyle/>
                    <a:p>
                      <a:pPr algn="l" fontAlgn="ctr"/>
                      <a:r>
                        <a:rPr lang="en-GB" dirty="0">
                          <a:effectLst/>
                          <a:highlight>
                            <a:srgbClr val="FFFF00"/>
                          </a:highlight>
                        </a:rPr>
                        <a:t>10</a:t>
                      </a:r>
                    </a:p>
                  </a:txBody>
                  <a:tcPr marL="38100" marR="38100" marT="9525" marB="9525" anchor="ctr">
                    <a:lnL>
                      <a:noFill/>
                    </a:lnL>
                    <a:lnR>
                      <a:noFill/>
                    </a:lnR>
                    <a:lnT>
                      <a:noFill/>
                    </a:lnT>
                    <a:lnB>
                      <a:noFill/>
                    </a:lnB>
                    <a:solidFill>
                      <a:srgbClr val="FFFFFF"/>
                    </a:solidFill>
                  </a:tcPr>
                </a:tc>
                <a:tc>
                  <a:txBody>
                    <a:bodyPr/>
                    <a:lstStyle/>
                    <a:p>
                      <a:pPr algn="l" fontAlgn="ctr"/>
                      <a:r>
                        <a:rPr lang="en-GB" dirty="0">
                          <a:effectLst/>
                        </a:rPr>
                        <a:t>1000</a:t>
                      </a:r>
                    </a:p>
                  </a:txBody>
                  <a:tcPr marL="38100" marR="38100" marT="9525" marB="9525" anchor="ctr">
                    <a:lnL>
                      <a:noFill/>
                    </a:lnL>
                    <a:lnR>
                      <a:noFill/>
                    </a:lnR>
                    <a:lnT>
                      <a:noFill/>
                    </a:lnT>
                    <a:lnB>
                      <a:noFill/>
                    </a:lnB>
                    <a:solidFill>
                      <a:srgbClr val="FFFFFF"/>
                    </a:solidFill>
                  </a:tcPr>
                </a:tc>
                <a:extLst>
                  <a:ext uri="{0D108BD9-81ED-4DB2-BD59-A6C34878D82A}">
                    <a16:rowId xmlns:a16="http://schemas.microsoft.com/office/drawing/2014/main" val="2893550204"/>
                  </a:ext>
                </a:extLst>
              </a:tr>
              <a:tr h="0">
                <a:tc>
                  <a:txBody>
                    <a:bodyPr/>
                    <a:lstStyle/>
                    <a:p>
                      <a:pPr algn="l" fontAlgn="ctr"/>
                      <a:r>
                        <a:rPr lang="en-GB" b="1">
                          <a:solidFill>
                            <a:srgbClr val="FFFFFF"/>
                          </a:solidFill>
                          <a:effectLst/>
                        </a:rPr>
                        <a:t>Healthy</a:t>
                      </a:r>
                    </a:p>
                  </a:txBody>
                  <a:tcPr marL="38100" marR="38100" marT="9525" marB="9525" anchor="ctr">
                    <a:lnL>
                      <a:noFill/>
                    </a:lnL>
                    <a:lnR>
                      <a:noFill/>
                    </a:lnR>
                    <a:lnT>
                      <a:noFill/>
                    </a:lnT>
                    <a:lnB>
                      <a:noFill/>
                    </a:lnB>
                    <a:solidFill>
                      <a:srgbClr val="3D3D3D"/>
                    </a:solidFill>
                  </a:tcPr>
                </a:tc>
                <a:tc>
                  <a:txBody>
                    <a:bodyPr/>
                    <a:lstStyle/>
                    <a:p>
                      <a:pPr algn="l" fontAlgn="ctr"/>
                      <a:r>
                        <a:rPr lang="en-GB" dirty="0">
                          <a:effectLst/>
                          <a:highlight>
                            <a:srgbClr val="FFFF00"/>
                          </a:highlight>
                        </a:rPr>
                        <a:t>10</a:t>
                      </a:r>
                    </a:p>
                  </a:txBody>
                  <a:tcPr marL="38100" marR="38100" marT="9525" marB="9525" anchor="ctr">
                    <a:lnL>
                      <a:noFill/>
                    </a:lnL>
                    <a:lnR>
                      <a:noFill/>
                    </a:lnR>
                    <a:lnT>
                      <a:noFill/>
                    </a:lnT>
                    <a:lnB>
                      <a:noFill/>
                    </a:lnB>
                    <a:solidFill>
                      <a:srgbClr val="FFFFFF"/>
                    </a:solidFill>
                  </a:tcPr>
                </a:tc>
                <a:tc>
                  <a:txBody>
                    <a:bodyPr/>
                    <a:lstStyle/>
                    <a:p>
                      <a:pPr algn="l" fontAlgn="ctr"/>
                      <a:r>
                        <a:rPr lang="en-GB">
                          <a:effectLst/>
                        </a:rPr>
                        <a:t>990</a:t>
                      </a:r>
                    </a:p>
                  </a:txBody>
                  <a:tcPr marL="38100" marR="38100" marT="9525" marB="9525" anchor="ctr">
                    <a:lnL>
                      <a:noFill/>
                    </a:lnL>
                    <a:lnR>
                      <a:noFill/>
                    </a:lnR>
                    <a:lnT>
                      <a:noFill/>
                    </a:lnT>
                    <a:lnB>
                      <a:noFill/>
                    </a:lnB>
                    <a:solidFill>
                      <a:srgbClr val="FFFFFF"/>
                    </a:solidFill>
                  </a:tcPr>
                </a:tc>
                <a:tc>
                  <a:txBody>
                    <a:bodyPr/>
                    <a:lstStyle/>
                    <a:p>
                      <a:pPr algn="l" fontAlgn="ctr"/>
                      <a:r>
                        <a:rPr lang="en-GB" dirty="0">
                          <a:effectLst/>
                        </a:rPr>
                        <a:t>1000</a:t>
                      </a:r>
                    </a:p>
                  </a:txBody>
                  <a:tcPr marL="38100" marR="38100" marT="9525" marB="9525" anchor="ctr">
                    <a:lnL>
                      <a:noFill/>
                    </a:lnL>
                    <a:lnR>
                      <a:noFill/>
                    </a:lnR>
                    <a:lnT>
                      <a:noFill/>
                    </a:lnT>
                    <a:lnB>
                      <a:noFill/>
                    </a:lnB>
                    <a:solidFill>
                      <a:srgbClr val="FFFFFF"/>
                    </a:solidFill>
                  </a:tcPr>
                </a:tc>
                <a:extLst>
                  <a:ext uri="{0D108BD9-81ED-4DB2-BD59-A6C34878D82A}">
                    <a16:rowId xmlns:a16="http://schemas.microsoft.com/office/drawing/2014/main" val="1980042080"/>
                  </a:ext>
                </a:extLst>
              </a:tr>
              <a:tr h="0">
                <a:tc>
                  <a:txBody>
                    <a:bodyPr/>
                    <a:lstStyle/>
                    <a:p>
                      <a:pPr algn="l" fontAlgn="ctr"/>
                      <a:r>
                        <a:rPr lang="en-GB" b="1">
                          <a:solidFill>
                            <a:srgbClr val="FFFFFF"/>
                          </a:solidFill>
                          <a:effectLst/>
                        </a:rPr>
                        <a:t>Total</a:t>
                      </a:r>
                    </a:p>
                  </a:txBody>
                  <a:tcPr marL="38100" marR="38100" marT="9525" marB="9525" anchor="ctr">
                    <a:lnL>
                      <a:noFill/>
                    </a:lnL>
                    <a:lnR>
                      <a:noFill/>
                    </a:lnR>
                    <a:lnT>
                      <a:noFill/>
                    </a:lnT>
                    <a:lnB>
                      <a:noFill/>
                    </a:lnB>
                    <a:solidFill>
                      <a:srgbClr val="3D3D3D"/>
                    </a:solidFill>
                  </a:tcPr>
                </a:tc>
                <a:tc>
                  <a:txBody>
                    <a:bodyPr/>
                    <a:lstStyle/>
                    <a:p>
                      <a:pPr algn="l" fontAlgn="ctr"/>
                      <a:r>
                        <a:rPr lang="en-GB">
                          <a:effectLst/>
                        </a:rPr>
                        <a:t>1,000</a:t>
                      </a:r>
                    </a:p>
                  </a:txBody>
                  <a:tcPr marL="38100" marR="38100" marT="9525" marB="9525" anchor="ctr">
                    <a:lnL>
                      <a:noFill/>
                    </a:lnL>
                    <a:lnR>
                      <a:noFill/>
                    </a:lnR>
                    <a:lnT>
                      <a:noFill/>
                    </a:lnT>
                    <a:lnB>
                      <a:noFill/>
                    </a:lnB>
                    <a:solidFill>
                      <a:srgbClr val="FFFFFF"/>
                    </a:solidFill>
                  </a:tcPr>
                </a:tc>
                <a:tc>
                  <a:txBody>
                    <a:bodyPr/>
                    <a:lstStyle/>
                    <a:p>
                      <a:pPr algn="l" fontAlgn="ctr"/>
                      <a:r>
                        <a:rPr lang="en-GB">
                          <a:effectLst/>
                        </a:rPr>
                        <a:t>1,000</a:t>
                      </a:r>
                    </a:p>
                  </a:txBody>
                  <a:tcPr marL="38100" marR="38100" marT="9525" marB="9525" anchor="ctr">
                    <a:lnL>
                      <a:noFill/>
                    </a:lnL>
                    <a:lnR>
                      <a:noFill/>
                    </a:lnR>
                    <a:lnT>
                      <a:noFill/>
                    </a:lnT>
                    <a:lnB>
                      <a:noFill/>
                    </a:lnB>
                    <a:solidFill>
                      <a:srgbClr val="FFFFFF"/>
                    </a:solidFill>
                  </a:tcPr>
                </a:tc>
                <a:tc>
                  <a:txBody>
                    <a:bodyPr/>
                    <a:lstStyle/>
                    <a:p>
                      <a:pPr algn="l" fontAlgn="ctr"/>
                      <a:r>
                        <a:rPr lang="en-GB" dirty="0">
                          <a:effectLst/>
                        </a:rPr>
                        <a:t>2000</a:t>
                      </a:r>
                    </a:p>
                  </a:txBody>
                  <a:tcPr marL="38100" marR="38100" marT="9525" marB="9525" anchor="ctr">
                    <a:lnL>
                      <a:noFill/>
                    </a:lnL>
                    <a:lnR>
                      <a:noFill/>
                    </a:lnR>
                    <a:lnT>
                      <a:noFill/>
                    </a:lnT>
                    <a:lnB>
                      <a:noFill/>
                    </a:lnB>
                    <a:solidFill>
                      <a:srgbClr val="FFFFFF"/>
                    </a:solidFill>
                  </a:tcPr>
                </a:tc>
                <a:extLst>
                  <a:ext uri="{0D108BD9-81ED-4DB2-BD59-A6C34878D82A}">
                    <a16:rowId xmlns:a16="http://schemas.microsoft.com/office/drawing/2014/main" val="2448944799"/>
                  </a:ext>
                </a:extLst>
              </a:tr>
            </a:tbl>
          </a:graphicData>
        </a:graphic>
      </p:graphicFrame>
      <p:pic>
        <p:nvPicPr>
          <p:cNvPr id="5" name="Picture 2" descr="Image result for zombie">
            <a:extLst>
              <a:ext uri="{FF2B5EF4-FFF2-40B4-BE49-F238E27FC236}">
                <a16:creationId xmlns:a16="http://schemas.microsoft.com/office/drawing/2014/main" id="{DB91A031-E235-4423-B68E-051FCAC95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4" y="171451"/>
            <a:ext cx="4932549" cy="246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21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8455C-8F38-433C-85D6-A01D4ADA7F73}"/>
              </a:ext>
            </a:extLst>
          </p:cNvPr>
          <p:cNvSpPr>
            <a:spLocks noGrp="1"/>
          </p:cNvSpPr>
          <p:nvPr>
            <p:ph idx="1"/>
          </p:nvPr>
        </p:nvSpPr>
        <p:spPr>
          <a:xfrm>
            <a:off x="838200" y="671513"/>
            <a:ext cx="10515600" cy="5505450"/>
          </a:xfrm>
        </p:spPr>
        <p:txBody>
          <a:bodyPr>
            <a:normAutofit fontScale="92500" lnSpcReduction="20000"/>
          </a:bodyPr>
          <a:lstStyle/>
          <a:p>
            <a:r>
              <a:rPr lang="en-GB" dirty="0"/>
              <a:t>We assumed that our initial ratio was 50/50. What if we change that?</a:t>
            </a:r>
          </a:p>
          <a:p>
            <a:r>
              <a:rPr lang="en-GB" dirty="0"/>
              <a:t>At the beginning of the epidemic maybe only 10% of people were infected. How good is our test then?</a:t>
            </a:r>
          </a:p>
          <a:p>
            <a:endParaRPr lang="en-GB" dirty="0"/>
          </a:p>
          <a:p>
            <a:endParaRPr lang="en-GB" dirty="0"/>
          </a:p>
          <a:p>
            <a:endParaRPr lang="en-GB" dirty="0"/>
          </a:p>
          <a:p>
            <a:endParaRPr lang="en-GB" dirty="0"/>
          </a:p>
          <a:p>
            <a:r>
              <a:rPr lang="en-GB" dirty="0"/>
              <a:t>Good news for Bob! His chances have improved! </a:t>
            </a:r>
          </a:p>
          <a:p>
            <a:r>
              <a:rPr lang="en-GB" dirty="0"/>
              <a:t>Of the 216 that tested positive, only 198 are infected (198/216 *100 = 0.92) so now, our test that detects 99% of cases is only 92% effective.</a:t>
            </a:r>
          </a:p>
          <a:p>
            <a:r>
              <a:rPr lang="en-GB" dirty="0"/>
              <a:t>Intuitive answer ignores the fact that 1% of the healthy population tests positive</a:t>
            </a:r>
          </a:p>
          <a:p>
            <a:r>
              <a:rPr lang="en-GB" dirty="0"/>
              <a:t>As the healthy population grows compared to the infected population, that 1% begins to overwhelm the ones who are infected and test positive.</a:t>
            </a:r>
          </a:p>
        </p:txBody>
      </p:sp>
      <p:graphicFrame>
        <p:nvGraphicFramePr>
          <p:cNvPr id="4" name="Table 3">
            <a:extLst>
              <a:ext uri="{FF2B5EF4-FFF2-40B4-BE49-F238E27FC236}">
                <a16:creationId xmlns:a16="http://schemas.microsoft.com/office/drawing/2014/main" id="{A28B1D8D-BE8B-4A34-8A5B-EDC7AED51708}"/>
              </a:ext>
            </a:extLst>
          </p:cNvPr>
          <p:cNvGraphicFramePr>
            <a:graphicFrameLocks noGrp="1"/>
          </p:cNvGraphicFramePr>
          <p:nvPr>
            <p:extLst>
              <p:ext uri="{D42A27DB-BD31-4B8C-83A1-F6EECF244321}">
                <p14:modId xmlns:p14="http://schemas.microsoft.com/office/powerpoint/2010/main" val="2560989713"/>
              </p:ext>
            </p:extLst>
          </p:nvPr>
        </p:nvGraphicFramePr>
        <p:xfrm>
          <a:off x="838200" y="1956277"/>
          <a:ext cx="10515600" cy="1173480"/>
        </p:xfrm>
        <a:graphic>
          <a:graphicData uri="http://schemas.openxmlformats.org/drawingml/2006/table">
            <a:tbl>
              <a:tblPr/>
              <a:tblGrid>
                <a:gridCol w="2628900">
                  <a:extLst>
                    <a:ext uri="{9D8B030D-6E8A-4147-A177-3AD203B41FA5}">
                      <a16:colId xmlns:a16="http://schemas.microsoft.com/office/drawing/2014/main" val="2862930343"/>
                    </a:ext>
                  </a:extLst>
                </a:gridCol>
                <a:gridCol w="2628900">
                  <a:extLst>
                    <a:ext uri="{9D8B030D-6E8A-4147-A177-3AD203B41FA5}">
                      <a16:colId xmlns:a16="http://schemas.microsoft.com/office/drawing/2014/main" val="3181839161"/>
                    </a:ext>
                  </a:extLst>
                </a:gridCol>
                <a:gridCol w="2628900">
                  <a:extLst>
                    <a:ext uri="{9D8B030D-6E8A-4147-A177-3AD203B41FA5}">
                      <a16:colId xmlns:a16="http://schemas.microsoft.com/office/drawing/2014/main" val="966248864"/>
                    </a:ext>
                  </a:extLst>
                </a:gridCol>
                <a:gridCol w="2628900">
                  <a:extLst>
                    <a:ext uri="{9D8B030D-6E8A-4147-A177-3AD203B41FA5}">
                      <a16:colId xmlns:a16="http://schemas.microsoft.com/office/drawing/2014/main" val="3141998545"/>
                    </a:ext>
                  </a:extLst>
                </a:gridCol>
              </a:tblGrid>
              <a:tr h="0">
                <a:tc>
                  <a:txBody>
                    <a:bodyPr/>
                    <a:lstStyle/>
                    <a:p>
                      <a:pPr algn="l" fontAlgn="ctr"/>
                      <a:endParaRPr lang="en-GB" b="1" dirty="0">
                        <a:solidFill>
                          <a:srgbClr val="FFFFFF"/>
                        </a:solidFill>
                        <a:effectLst/>
                      </a:endParaRPr>
                    </a:p>
                  </a:txBody>
                  <a:tcPr marL="38100" marR="38100" marT="9525" marB="9525" anchor="ctr">
                    <a:lnL>
                      <a:noFill/>
                    </a:lnL>
                    <a:lnR>
                      <a:noFill/>
                    </a:lnR>
                    <a:lnT>
                      <a:noFill/>
                    </a:lnT>
                    <a:lnB>
                      <a:noFill/>
                    </a:lnB>
                    <a:solidFill>
                      <a:srgbClr val="3D3D3D"/>
                    </a:solidFill>
                  </a:tcPr>
                </a:tc>
                <a:tc>
                  <a:txBody>
                    <a:bodyPr/>
                    <a:lstStyle/>
                    <a:p>
                      <a:pPr algn="l" fontAlgn="ctr"/>
                      <a:r>
                        <a:rPr lang="en-GB" b="1">
                          <a:solidFill>
                            <a:srgbClr val="FFFFFF"/>
                          </a:solidFill>
                          <a:effectLst/>
                        </a:rPr>
                        <a:t>+</a:t>
                      </a:r>
                    </a:p>
                  </a:txBody>
                  <a:tcPr marL="38100" marR="38100" marT="9525" marB="9525" anchor="ctr">
                    <a:lnL>
                      <a:noFill/>
                    </a:lnL>
                    <a:lnR>
                      <a:noFill/>
                    </a:lnR>
                    <a:lnT>
                      <a:noFill/>
                    </a:lnT>
                    <a:lnB>
                      <a:noFill/>
                    </a:lnB>
                    <a:solidFill>
                      <a:srgbClr val="3D3D3D"/>
                    </a:solidFill>
                  </a:tcPr>
                </a:tc>
                <a:tc>
                  <a:txBody>
                    <a:bodyPr/>
                    <a:lstStyle/>
                    <a:p>
                      <a:pPr algn="l" fontAlgn="ctr"/>
                      <a:r>
                        <a:rPr lang="en-GB" b="1">
                          <a:solidFill>
                            <a:srgbClr val="FFFFFF"/>
                          </a:solidFill>
                          <a:effectLst/>
                        </a:rPr>
                        <a:t>-</a:t>
                      </a:r>
                    </a:p>
                  </a:txBody>
                  <a:tcPr marL="38100" marR="38100" marT="9525" marB="9525" anchor="ctr">
                    <a:lnL>
                      <a:noFill/>
                    </a:lnL>
                    <a:lnR>
                      <a:noFill/>
                    </a:lnR>
                    <a:lnT>
                      <a:noFill/>
                    </a:lnT>
                    <a:lnB>
                      <a:noFill/>
                    </a:lnB>
                    <a:solidFill>
                      <a:srgbClr val="3D3D3D"/>
                    </a:solidFill>
                  </a:tcPr>
                </a:tc>
                <a:tc>
                  <a:txBody>
                    <a:bodyPr/>
                    <a:lstStyle/>
                    <a:p>
                      <a:pPr algn="l" fontAlgn="ctr"/>
                      <a:r>
                        <a:rPr lang="en-GB" b="1">
                          <a:solidFill>
                            <a:srgbClr val="FFFFFF"/>
                          </a:solidFill>
                          <a:effectLst/>
                        </a:rPr>
                        <a:t>Total</a:t>
                      </a:r>
                    </a:p>
                  </a:txBody>
                  <a:tcPr marL="38100" marR="38100" marT="9525" marB="9525" anchor="ctr">
                    <a:lnL>
                      <a:noFill/>
                    </a:lnL>
                    <a:lnR>
                      <a:noFill/>
                    </a:lnR>
                    <a:lnT>
                      <a:noFill/>
                    </a:lnT>
                    <a:lnB>
                      <a:noFill/>
                    </a:lnB>
                    <a:solidFill>
                      <a:srgbClr val="3D3D3D"/>
                    </a:solidFill>
                  </a:tcPr>
                </a:tc>
                <a:extLst>
                  <a:ext uri="{0D108BD9-81ED-4DB2-BD59-A6C34878D82A}">
                    <a16:rowId xmlns:a16="http://schemas.microsoft.com/office/drawing/2014/main" val="3295701935"/>
                  </a:ext>
                </a:extLst>
              </a:tr>
              <a:tr h="0">
                <a:tc>
                  <a:txBody>
                    <a:bodyPr/>
                    <a:lstStyle/>
                    <a:p>
                      <a:pPr algn="l" fontAlgn="ctr"/>
                      <a:r>
                        <a:rPr lang="en-GB" b="1">
                          <a:solidFill>
                            <a:srgbClr val="FFFFFF"/>
                          </a:solidFill>
                          <a:effectLst/>
                        </a:rPr>
                        <a:t>Infected</a:t>
                      </a:r>
                    </a:p>
                  </a:txBody>
                  <a:tcPr marL="38100" marR="38100" marT="9525" marB="9525" anchor="ctr">
                    <a:lnL>
                      <a:noFill/>
                    </a:lnL>
                    <a:lnR>
                      <a:noFill/>
                    </a:lnR>
                    <a:lnT>
                      <a:noFill/>
                    </a:lnT>
                    <a:lnB>
                      <a:noFill/>
                    </a:lnB>
                    <a:solidFill>
                      <a:srgbClr val="3D3D3D"/>
                    </a:solidFill>
                  </a:tcPr>
                </a:tc>
                <a:tc>
                  <a:txBody>
                    <a:bodyPr/>
                    <a:lstStyle/>
                    <a:p>
                      <a:pPr algn="l" fontAlgn="ctr"/>
                      <a:r>
                        <a:rPr lang="en-GB">
                          <a:effectLst/>
                        </a:rPr>
                        <a:t>198</a:t>
                      </a:r>
                    </a:p>
                  </a:txBody>
                  <a:tcPr marL="38100" marR="38100" marT="9525" marB="9525" anchor="ctr">
                    <a:lnL>
                      <a:noFill/>
                    </a:lnL>
                    <a:lnR>
                      <a:noFill/>
                    </a:lnR>
                    <a:lnT>
                      <a:noFill/>
                    </a:lnT>
                    <a:lnB>
                      <a:noFill/>
                    </a:lnB>
                    <a:solidFill>
                      <a:srgbClr val="FFFFFF"/>
                    </a:solidFill>
                  </a:tcPr>
                </a:tc>
                <a:tc>
                  <a:txBody>
                    <a:bodyPr/>
                    <a:lstStyle/>
                    <a:p>
                      <a:pPr algn="l" fontAlgn="ctr"/>
                      <a:r>
                        <a:rPr lang="en-GB" dirty="0">
                          <a:effectLst/>
                          <a:highlight>
                            <a:srgbClr val="FFFF00"/>
                          </a:highlight>
                        </a:rPr>
                        <a:t>2</a:t>
                      </a:r>
                    </a:p>
                  </a:txBody>
                  <a:tcPr marL="38100" marR="38100" marT="9525" marB="9525" anchor="ctr">
                    <a:lnL>
                      <a:noFill/>
                    </a:lnL>
                    <a:lnR>
                      <a:noFill/>
                    </a:lnR>
                    <a:lnT>
                      <a:noFill/>
                    </a:lnT>
                    <a:lnB>
                      <a:noFill/>
                    </a:lnB>
                    <a:solidFill>
                      <a:srgbClr val="FFFFFF"/>
                    </a:solidFill>
                  </a:tcPr>
                </a:tc>
                <a:tc>
                  <a:txBody>
                    <a:bodyPr/>
                    <a:lstStyle/>
                    <a:p>
                      <a:pPr algn="l" fontAlgn="ctr"/>
                      <a:r>
                        <a:rPr lang="en-GB">
                          <a:effectLst/>
                        </a:rPr>
                        <a:t>200</a:t>
                      </a:r>
                    </a:p>
                  </a:txBody>
                  <a:tcPr marL="38100" marR="38100" marT="9525" marB="9525" anchor="ctr">
                    <a:lnL>
                      <a:noFill/>
                    </a:lnL>
                    <a:lnR>
                      <a:noFill/>
                    </a:lnR>
                    <a:lnT>
                      <a:noFill/>
                    </a:lnT>
                    <a:lnB>
                      <a:noFill/>
                    </a:lnB>
                    <a:solidFill>
                      <a:srgbClr val="FFFFFF"/>
                    </a:solidFill>
                  </a:tcPr>
                </a:tc>
                <a:extLst>
                  <a:ext uri="{0D108BD9-81ED-4DB2-BD59-A6C34878D82A}">
                    <a16:rowId xmlns:a16="http://schemas.microsoft.com/office/drawing/2014/main" val="2682402625"/>
                  </a:ext>
                </a:extLst>
              </a:tr>
              <a:tr h="0">
                <a:tc>
                  <a:txBody>
                    <a:bodyPr/>
                    <a:lstStyle/>
                    <a:p>
                      <a:pPr algn="l" fontAlgn="ctr"/>
                      <a:r>
                        <a:rPr lang="en-GB" b="1">
                          <a:solidFill>
                            <a:srgbClr val="FFFFFF"/>
                          </a:solidFill>
                          <a:effectLst/>
                        </a:rPr>
                        <a:t>Healthy</a:t>
                      </a:r>
                    </a:p>
                  </a:txBody>
                  <a:tcPr marL="38100" marR="38100" marT="9525" marB="9525" anchor="ctr">
                    <a:lnL>
                      <a:noFill/>
                    </a:lnL>
                    <a:lnR>
                      <a:noFill/>
                    </a:lnR>
                    <a:lnT>
                      <a:noFill/>
                    </a:lnT>
                    <a:lnB>
                      <a:noFill/>
                    </a:lnB>
                    <a:solidFill>
                      <a:srgbClr val="3D3D3D"/>
                    </a:solidFill>
                  </a:tcPr>
                </a:tc>
                <a:tc>
                  <a:txBody>
                    <a:bodyPr/>
                    <a:lstStyle/>
                    <a:p>
                      <a:pPr algn="l" fontAlgn="ctr"/>
                      <a:r>
                        <a:rPr lang="en-GB" dirty="0">
                          <a:effectLst/>
                          <a:highlight>
                            <a:srgbClr val="FFFF00"/>
                          </a:highlight>
                        </a:rPr>
                        <a:t>18</a:t>
                      </a:r>
                    </a:p>
                  </a:txBody>
                  <a:tcPr marL="38100" marR="38100" marT="9525" marB="9525" anchor="ctr">
                    <a:lnL>
                      <a:noFill/>
                    </a:lnL>
                    <a:lnR>
                      <a:noFill/>
                    </a:lnR>
                    <a:lnT>
                      <a:noFill/>
                    </a:lnT>
                    <a:lnB>
                      <a:noFill/>
                    </a:lnB>
                    <a:solidFill>
                      <a:srgbClr val="FFFFFF"/>
                    </a:solidFill>
                  </a:tcPr>
                </a:tc>
                <a:tc>
                  <a:txBody>
                    <a:bodyPr/>
                    <a:lstStyle/>
                    <a:p>
                      <a:pPr algn="l" fontAlgn="ctr"/>
                      <a:r>
                        <a:rPr lang="en-GB">
                          <a:effectLst/>
                        </a:rPr>
                        <a:t>1782</a:t>
                      </a:r>
                    </a:p>
                  </a:txBody>
                  <a:tcPr marL="38100" marR="38100" marT="9525" marB="9525" anchor="ctr">
                    <a:lnL>
                      <a:noFill/>
                    </a:lnL>
                    <a:lnR>
                      <a:noFill/>
                    </a:lnR>
                    <a:lnT>
                      <a:noFill/>
                    </a:lnT>
                    <a:lnB>
                      <a:noFill/>
                    </a:lnB>
                    <a:solidFill>
                      <a:srgbClr val="FFFFFF"/>
                    </a:solidFill>
                  </a:tcPr>
                </a:tc>
                <a:tc>
                  <a:txBody>
                    <a:bodyPr/>
                    <a:lstStyle/>
                    <a:p>
                      <a:pPr algn="l" fontAlgn="ctr"/>
                      <a:r>
                        <a:rPr lang="en-GB">
                          <a:effectLst/>
                        </a:rPr>
                        <a:t>1800</a:t>
                      </a:r>
                    </a:p>
                  </a:txBody>
                  <a:tcPr marL="38100" marR="38100" marT="9525" marB="9525" anchor="ctr">
                    <a:lnL>
                      <a:noFill/>
                    </a:lnL>
                    <a:lnR>
                      <a:noFill/>
                    </a:lnR>
                    <a:lnT>
                      <a:noFill/>
                    </a:lnT>
                    <a:lnB>
                      <a:noFill/>
                    </a:lnB>
                    <a:solidFill>
                      <a:srgbClr val="FFFFFF"/>
                    </a:solidFill>
                  </a:tcPr>
                </a:tc>
                <a:extLst>
                  <a:ext uri="{0D108BD9-81ED-4DB2-BD59-A6C34878D82A}">
                    <a16:rowId xmlns:a16="http://schemas.microsoft.com/office/drawing/2014/main" val="3545228404"/>
                  </a:ext>
                </a:extLst>
              </a:tr>
              <a:tr h="0">
                <a:tc>
                  <a:txBody>
                    <a:bodyPr/>
                    <a:lstStyle/>
                    <a:p>
                      <a:pPr algn="l" fontAlgn="ctr"/>
                      <a:r>
                        <a:rPr lang="en-GB" b="1">
                          <a:solidFill>
                            <a:srgbClr val="FFFFFF"/>
                          </a:solidFill>
                          <a:effectLst/>
                        </a:rPr>
                        <a:t>Total</a:t>
                      </a:r>
                    </a:p>
                  </a:txBody>
                  <a:tcPr marL="38100" marR="38100" marT="9525" marB="9525" anchor="ctr">
                    <a:lnL>
                      <a:noFill/>
                    </a:lnL>
                    <a:lnR>
                      <a:noFill/>
                    </a:lnR>
                    <a:lnT>
                      <a:noFill/>
                    </a:lnT>
                    <a:lnB>
                      <a:noFill/>
                    </a:lnB>
                    <a:solidFill>
                      <a:srgbClr val="3D3D3D"/>
                    </a:solidFill>
                  </a:tcPr>
                </a:tc>
                <a:tc>
                  <a:txBody>
                    <a:bodyPr/>
                    <a:lstStyle/>
                    <a:p>
                      <a:pPr algn="l" fontAlgn="ctr"/>
                      <a:r>
                        <a:rPr lang="en-GB" dirty="0">
                          <a:effectLst/>
                        </a:rPr>
                        <a:t>216</a:t>
                      </a:r>
                    </a:p>
                  </a:txBody>
                  <a:tcPr marL="38100" marR="38100" marT="9525" marB="9525" anchor="ctr">
                    <a:lnL>
                      <a:noFill/>
                    </a:lnL>
                    <a:lnR>
                      <a:noFill/>
                    </a:lnR>
                    <a:lnT>
                      <a:noFill/>
                    </a:lnT>
                    <a:lnB>
                      <a:noFill/>
                    </a:lnB>
                    <a:solidFill>
                      <a:srgbClr val="FFFFFF"/>
                    </a:solidFill>
                  </a:tcPr>
                </a:tc>
                <a:tc>
                  <a:txBody>
                    <a:bodyPr/>
                    <a:lstStyle/>
                    <a:p>
                      <a:pPr algn="l" fontAlgn="ctr"/>
                      <a:r>
                        <a:rPr lang="en-GB">
                          <a:effectLst/>
                        </a:rPr>
                        <a:t>1784</a:t>
                      </a:r>
                    </a:p>
                  </a:txBody>
                  <a:tcPr marL="38100" marR="38100" marT="9525" marB="9525" anchor="ctr">
                    <a:lnL>
                      <a:noFill/>
                    </a:lnL>
                    <a:lnR>
                      <a:noFill/>
                    </a:lnR>
                    <a:lnT>
                      <a:noFill/>
                    </a:lnT>
                    <a:lnB>
                      <a:noFill/>
                    </a:lnB>
                    <a:solidFill>
                      <a:srgbClr val="FFFFFF"/>
                    </a:solidFill>
                  </a:tcPr>
                </a:tc>
                <a:tc>
                  <a:txBody>
                    <a:bodyPr/>
                    <a:lstStyle/>
                    <a:p>
                      <a:pPr algn="l" fontAlgn="ctr"/>
                      <a:r>
                        <a:rPr lang="en-GB" dirty="0">
                          <a:effectLst/>
                        </a:rPr>
                        <a:t>2000</a:t>
                      </a:r>
                    </a:p>
                  </a:txBody>
                  <a:tcPr marL="38100" marR="38100" marT="9525" marB="9525" anchor="ctr">
                    <a:lnL>
                      <a:noFill/>
                    </a:lnL>
                    <a:lnR>
                      <a:noFill/>
                    </a:lnR>
                    <a:lnT>
                      <a:noFill/>
                    </a:lnT>
                    <a:lnB>
                      <a:noFill/>
                    </a:lnB>
                    <a:solidFill>
                      <a:srgbClr val="FFFFFF"/>
                    </a:solidFill>
                  </a:tcPr>
                </a:tc>
                <a:extLst>
                  <a:ext uri="{0D108BD9-81ED-4DB2-BD59-A6C34878D82A}">
                    <a16:rowId xmlns:a16="http://schemas.microsoft.com/office/drawing/2014/main" val="1573816079"/>
                  </a:ext>
                </a:extLst>
              </a:tr>
            </a:tbl>
          </a:graphicData>
        </a:graphic>
      </p:graphicFrame>
    </p:spTree>
    <p:extLst>
      <p:ext uri="{BB962C8B-B14F-4D97-AF65-F5344CB8AC3E}">
        <p14:creationId xmlns:p14="http://schemas.microsoft.com/office/powerpoint/2010/main" val="2102838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zombie">
            <a:extLst>
              <a:ext uri="{FF2B5EF4-FFF2-40B4-BE49-F238E27FC236}">
                <a16:creationId xmlns:a16="http://schemas.microsoft.com/office/drawing/2014/main" id="{45567DA1-DE76-4D25-A051-0215BC58D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14539"/>
            <a:ext cx="4932549" cy="24662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thomas bayes">
            <a:extLst>
              <a:ext uri="{FF2B5EF4-FFF2-40B4-BE49-F238E27FC236}">
                <a16:creationId xmlns:a16="http://schemas.microsoft.com/office/drawing/2014/main" id="{7A0E4994-ADB1-42CE-B7D8-DD8F0E0AD4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4188" y="712872"/>
            <a:ext cx="4519612" cy="48410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E4A36D6-7A76-4750-A86F-E0BF33A41561}"/>
              </a:ext>
            </a:extLst>
          </p:cNvPr>
          <p:cNvSpPr txBox="1"/>
          <p:nvPr/>
        </p:nvSpPr>
        <p:spPr>
          <a:xfrm>
            <a:off x="7615238" y="5715000"/>
            <a:ext cx="3738562" cy="1015663"/>
          </a:xfrm>
          <a:prstGeom prst="rect">
            <a:avLst/>
          </a:prstGeom>
          <a:noFill/>
        </p:spPr>
        <p:txBody>
          <a:bodyPr wrap="square" rtlCol="0">
            <a:spAutoFit/>
          </a:bodyPr>
          <a:lstStyle/>
          <a:p>
            <a:r>
              <a:rPr lang="en-GB" sz="3000" dirty="0"/>
              <a:t>Reverend Thomas Bayes: 1701-1761</a:t>
            </a:r>
          </a:p>
        </p:txBody>
      </p:sp>
    </p:spTree>
    <p:extLst>
      <p:ext uri="{BB962C8B-B14F-4D97-AF65-F5344CB8AC3E}">
        <p14:creationId xmlns:p14="http://schemas.microsoft.com/office/powerpoint/2010/main" val="2202650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78A0-175F-4019-BE24-B343266611A7}"/>
              </a:ext>
            </a:extLst>
          </p:cNvPr>
          <p:cNvSpPr>
            <a:spLocks noGrp="1"/>
          </p:cNvSpPr>
          <p:nvPr>
            <p:ph type="title"/>
          </p:nvPr>
        </p:nvSpPr>
        <p:spPr/>
        <p:txBody>
          <a:bodyPr/>
          <a:lstStyle/>
          <a:p>
            <a:r>
              <a:rPr lang="en-GB" dirty="0"/>
              <a:t>Bayes theorem</a:t>
            </a:r>
          </a:p>
        </p:txBody>
      </p:sp>
      <p:sp>
        <p:nvSpPr>
          <p:cNvPr id="3" name="Content Placeholder 2">
            <a:extLst>
              <a:ext uri="{FF2B5EF4-FFF2-40B4-BE49-F238E27FC236}">
                <a16:creationId xmlns:a16="http://schemas.microsoft.com/office/drawing/2014/main" id="{8DA9B4E4-3470-489C-A755-A9AE6B494CAE}"/>
              </a:ext>
            </a:extLst>
          </p:cNvPr>
          <p:cNvSpPr>
            <a:spLocks noGrp="1"/>
          </p:cNvSpPr>
          <p:nvPr>
            <p:ph idx="1"/>
          </p:nvPr>
        </p:nvSpPr>
        <p:spPr/>
        <p:txBody>
          <a:bodyPr>
            <a:normAutofit fontScale="70000" lnSpcReduction="20000"/>
          </a:bodyPr>
          <a:lstStyle/>
          <a:p>
            <a:r>
              <a:rPr lang="en-GB" dirty="0"/>
              <a:t>Described the formula for how probabilities interact</a:t>
            </a:r>
          </a:p>
          <a:p>
            <a:endParaRPr lang="en-GB" dirty="0"/>
          </a:p>
          <a:p>
            <a:endParaRPr lang="en-GB" dirty="0"/>
          </a:p>
          <a:p>
            <a:endParaRPr lang="en-GB" dirty="0"/>
          </a:p>
          <a:p>
            <a:r>
              <a:rPr lang="en-GB" dirty="0"/>
              <a:t>P(A) = probability of being infected</a:t>
            </a:r>
          </a:p>
          <a:p>
            <a:pPr marL="0" indent="0">
              <a:buNone/>
            </a:pPr>
            <a:endParaRPr lang="en-GB" dirty="0"/>
          </a:p>
          <a:p>
            <a:r>
              <a:rPr lang="en-GB" dirty="0"/>
              <a:t>P(B) = probability that any individual in the population will test positive (in this case this will be the probability of a positive test occurring in the population for an infected person </a:t>
            </a:r>
            <a:r>
              <a:rPr lang="en-GB" b="1" dirty="0"/>
              <a:t>PLUS</a:t>
            </a:r>
            <a:r>
              <a:rPr lang="en-GB" dirty="0"/>
              <a:t> the probability of a positive test occurring in the population for a healthy person)</a:t>
            </a:r>
          </a:p>
          <a:p>
            <a:endParaRPr lang="en-GB" dirty="0"/>
          </a:p>
          <a:p>
            <a:r>
              <a:rPr lang="en-GB" dirty="0"/>
              <a:t>P(A|B) = probability of being infected if you test positive</a:t>
            </a:r>
          </a:p>
          <a:p>
            <a:pPr marL="0" indent="0">
              <a:buNone/>
            </a:pPr>
            <a:endParaRPr lang="en-GB" dirty="0"/>
          </a:p>
          <a:p>
            <a:r>
              <a:rPr lang="en-GB" dirty="0"/>
              <a:t>P(B|A) = Probability you will test positive given you are infected</a:t>
            </a:r>
          </a:p>
          <a:p>
            <a:endParaRPr lang="en-GB" dirty="0"/>
          </a:p>
        </p:txBody>
      </p:sp>
      <p:pic>
        <p:nvPicPr>
          <p:cNvPr id="6146" name="Picture 2" descr="Image result for thomas bayes">
            <a:extLst>
              <a:ext uri="{FF2B5EF4-FFF2-40B4-BE49-F238E27FC236}">
                <a16:creationId xmlns:a16="http://schemas.microsoft.com/office/drawing/2014/main" id="{51D9A95E-A55D-4390-89B8-02FC469BE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575" y="365125"/>
            <a:ext cx="2143125" cy="22955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A328E65-74F5-4A97-A3CE-2AB5138A07DB}"/>
                  </a:ext>
                </a:extLst>
              </p:cNvPr>
              <p:cNvSpPr txBox="1"/>
              <p:nvPr/>
            </p:nvSpPr>
            <p:spPr>
              <a:xfrm>
                <a:off x="3407567" y="2360610"/>
                <a:ext cx="4236245" cy="686342"/>
              </a:xfrm>
              <a:prstGeom prst="rect">
                <a:avLst/>
              </a:prstGeom>
              <a:noFill/>
            </p:spPr>
            <p:txBody>
              <a:bodyPr wrap="square" lIns="0" tIns="0" rIns="0" bIns="0" rtlCol="0">
                <a:spAutoFit/>
              </a:bodyPr>
              <a:lstStyle/>
              <a:p>
                <a:r>
                  <a:rPr lang="en-GB" sz="2800" dirty="0"/>
                  <a:t>P</a:t>
                </a:r>
                <a14:m>
                  <m:oMath xmlns:m="http://schemas.openxmlformats.org/officeDocument/2006/math">
                    <m:d>
                      <m:dPr>
                        <m:ctrlPr>
                          <a:rPr lang="en-GB" sz="2800" i="1">
                            <a:latin typeface="Cambria Math" panose="02040503050406030204" pitchFamily="18" charset="0"/>
                          </a:rPr>
                        </m:ctrlPr>
                      </m:dPr>
                      <m:e>
                        <m:d>
                          <m:dPr>
                            <m:begChr m:val=""/>
                            <m:endChr m:val="|"/>
                            <m:ctrlPr>
                              <a:rPr lang="en-GB" sz="2800" i="1">
                                <a:latin typeface="Cambria Math" panose="02040503050406030204" pitchFamily="18" charset="0"/>
                              </a:rPr>
                            </m:ctrlPr>
                          </m:dPr>
                          <m:e>
                            <m:r>
                              <a:rPr lang="en-GB" sz="2800" i="1">
                                <a:latin typeface="Cambria Math" panose="02040503050406030204" pitchFamily="18" charset="0"/>
                              </a:rPr>
                              <m:t>𝐴</m:t>
                            </m:r>
                          </m:e>
                        </m:d>
                        <m:r>
                          <a:rPr lang="en-GB" sz="2800" i="1">
                            <a:latin typeface="Cambria Math" panose="02040503050406030204" pitchFamily="18" charset="0"/>
                          </a:rPr>
                          <m:t>𝐵</m:t>
                        </m:r>
                      </m:e>
                    </m:d>
                    <m:r>
                      <a:rPr lang="en-GB" sz="2800" i="0">
                        <a:latin typeface="Cambria Math" panose="02040503050406030204" pitchFamily="18" charset="0"/>
                      </a:rPr>
                      <m:t>=</m:t>
                    </m:r>
                    <m:f>
                      <m:fPr>
                        <m:ctrlPr>
                          <a:rPr lang="en-GB" sz="2800" i="1">
                            <a:latin typeface="Cambria Math" panose="02040503050406030204" pitchFamily="18" charset="0"/>
                          </a:rPr>
                        </m:ctrlPr>
                      </m:fPr>
                      <m:num>
                        <m:r>
                          <m:rPr>
                            <m:sty m:val="p"/>
                          </m:rPr>
                          <a:rPr lang="en-GB" sz="2800" b="0" i="0" smtClean="0">
                            <a:latin typeface="Cambria Math" panose="02040503050406030204" pitchFamily="18" charset="0"/>
                          </a:rPr>
                          <m:t>P</m:t>
                        </m:r>
                        <m:d>
                          <m:dPr>
                            <m:ctrlPr>
                              <a:rPr lang="en-GB" sz="2800" i="1">
                                <a:latin typeface="Cambria Math" panose="02040503050406030204" pitchFamily="18" charset="0"/>
                              </a:rPr>
                            </m:ctrlPr>
                          </m:dPr>
                          <m:e>
                            <m:d>
                              <m:dPr>
                                <m:begChr m:val=""/>
                                <m:endChr m:val="|"/>
                                <m:ctrlPr>
                                  <a:rPr lang="en-GB" sz="2800" i="1">
                                    <a:latin typeface="Cambria Math" panose="02040503050406030204" pitchFamily="18" charset="0"/>
                                  </a:rPr>
                                </m:ctrlPr>
                              </m:dPr>
                              <m:e>
                                <m:r>
                                  <a:rPr lang="en-GB" sz="2800" i="1">
                                    <a:latin typeface="Cambria Math" panose="02040503050406030204" pitchFamily="18" charset="0"/>
                                  </a:rPr>
                                  <m:t>𝐵</m:t>
                                </m:r>
                              </m:e>
                            </m:d>
                            <m:r>
                              <a:rPr lang="en-GB" sz="2800" i="1">
                                <a:latin typeface="Cambria Math" panose="02040503050406030204" pitchFamily="18" charset="0"/>
                              </a:rPr>
                              <m:t>𝐴</m:t>
                            </m:r>
                          </m:e>
                        </m:d>
                        <m:r>
                          <a:rPr lang="en-GB" sz="2800" b="0" i="1" smtClean="0">
                            <a:latin typeface="Cambria Math" panose="02040503050406030204" pitchFamily="18" charset="0"/>
                          </a:rPr>
                          <m:t>𝑃</m:t>
                        </m:r>
                        <m:d>
                          <m:dPr>
                            <m:ctrlPr>
                              <a:rPr lang="en-GB" sz="2800" i="1">
                                <a:latin typeface="Cambria Math" panose="02040503050406030204" pitchFamily="18" charset="0"/>
                              </a:rPr>
                            </m:ctrlPr>
                          </m:dPr>
                          <m:e>
                            <m:r>
                              <a:rPr lang="en-GB" sz="2800" b="0" i="1" smtClean="0">
                                <a:latin typeface="Cambria Math" panose="02040503050406030204" pitchFamily="18" charset="0"/>
                              </a:rPr>
                              <m:t>𝐴</m:t>
                            </m:r>
                          </m:e>
                        </m:d>
                      </m:num>
                      <m:den>
                        <m:r>
                          <a:rPr lang="en-GB" sz="2800" i="1">
                            <a:latin typeface="Cambria Math" panose="02040503050406030204" pitchFamily="18" charset="0"/>
                          </a:rPr>
                          <m:t>𝑃</m:t>
                        </m:r>
                        <m:d>
                          <m:dPr>
                            <m:ctrlPr>
                              <a:rPr lang="en-GB" sz="2800" i="1">
                                <a:latin typeface="Cambria Math" panose="02040503050406030204" pitchFamily="18" charset="0"/>
                              </a:rPr>
                            </m:ctrlPr>
                          </m:dPr>
                          <m:e>
                            <m:r>
                              <a:rPr lang="en-GB" sz="2800" b="0" i="1" smtClean="0">
                                <a:latin typeface="Cambria Math" panose="02040503050406030204" pitchFamily="18" charset="0"/>
                              </a:rPr>
                              <m:t>𝐵</m:t>
                            </m:r>
                          </m:e>
                        </m:d>
                      </m:den>
                    </m:f>
                  </m:oMath>
                </a14:m>
                <a:endParaRPr lang="en-GB" sz="2800" dirty="0"/>
              </a:p>
            </p:txBody>
          </p:sp>
        </mc:Choice>
        <mc:Fallback xmlns="">
          <p:sp>
            <p:nvSpPr>
              <p:cNvPr id="4" name="TextBox 3">
                <a:extLst>
                  <a:ext uri="{FF2B5EF4-FFF2-40B4-BE49-F238E27FC236}">
                    <a16:creationId xmlns:a16="http://schemas.microsoft.com/office/drawing/2014/main" id="{2A328E65-74F5-4A97-A3CE-2AB5138A07DB}"/>
                  </a:ext>
                </a:extLst>
              </p:cNvPr>
              <p:cNvSpPr txBox="1">
                <a:spLocks noRot="1" noChangeAspect="1" noMove="1" noResize="1" noEditPoints="1" noAdjustHandles="1" noChangeArrowheads="1" noChangeShapeType="1" noTextEdit="1"/>
              </p:cNvSpPr>
              <p:nvPr/>
            </p:nvSpPr>
            <p:spPr>
              <a:xfrm>
                <a:off x="3407567" y="2360610"/>
                <a:ext cx="4236245" cy="686342"/>
              </a:xfrm>
              <a:prstGeom prst="rect">
                <a:avLst/>
              </a:prstGeom>
              <a:blipFill>
                <a:blip r:embed="rId3"/>
                <a:stretch>
                  <a:fillRect l="-5180" b="-12389"/>
                </a:stretch>
              </a:blipFill>
            </p:spPr>
            <p:txBody>
              <a:bodyPr/>
              <a:lstStyle/>
              <a:p>
                <a:r>
                  <a:rPr lang="en-GB">
                    <a:noFill/>
                  </a:rPr>
                  <a:t> </a:t>
                </a:r>
              </a:p>
            </p:txBody>
          </p:sp>
        </mc:Fallback>
      </mc:AlternateContent>
    </p:spTree>
    <p:extLst>
      <p:ext uri="{BB962C8B-B14F-4D97-AF65-F5344CB8AC3E}">
        <p14:creationId xmlns:p14="http://schemas.microsoft.com/office/powerpoint/2010/main" val="1008325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591C75-4ABB-4437-805B-15D25D06F646}"/>
              </a:ext>
            </a:extLst>
          </p:cNvPr>
          <p:cNvSpPr>
            <a:spLocks noGrp="1"/>
          </p:cNvSpPr>
          <p:nvPr>
            <p:ph idx="1"/>
          </p:nvPr>
        </p:nvSpPr>
        <p:spPr>
          <a:xfrm>
            <a:off x="242889" y="3486149"/>
            <a:ext cx="11730036" cy="2690813"/>
          </a:xfrm>
        </p:spPr>
        <p:txBody>
          <a:bodyPr>
            <a:normAutofit fontScale="92500" lnSpcReduction="10000"/>
          </a:bodyPr>
          <a:lstStyle/>
          <a:p>
            <a:r>
              <a:rPr lang="en-GB" dirty="0"/>
              <a:t>50% infected:</a:t>
            </a:r>
          </a:p>
          <a:p>
            <a:r>
              <a:rPr lang="en-GB" dirty="0"/>
              <a:t>P(</a:t>
            </a:r>
            <a:r>
              <a:rPr lang="en-GB" dirty="0" err="1"/>
              <a:t>Infected|TestPositive</a:t>
            </a:r>
            <a:r>
              <a:rPr lang="en-GB" dirty="0"/>
              <a:t>) = (P(</a:t>
            </a:r>
            <a:r>
              <a:rPr lang="en-GB" dirty="0" err="1"/>
              <a:t>TestPositive|Infected</a:t>
            </a:r>
            <a:r>
              <a:rPr lang="en-GB" dirty="0"/>
              <a:t>)*P(Infected)/P(</a:t>
            </a:r>
            <a:r>
              <a:rPr lang="en-GB" dirty="0" err="1"/>
              <a:t>TestPositive</a:t>
            </a:r>
            <a:r>
              <a:rPr lang="en-GB" dirty="0"/>
              <a:t>)</a:t>
            </a:r>
          </a:p>
          <a:p>
            <a:r>
              <a:rPr lang="en-GB" dirty="0"/>
              <a:t>P(</a:t>
            </a:r>
            <a:r>
              <a:rPr lang="en-GB" dirty="0" err="1"/>
              <a:t>Infected|Positive</a:t>
            </a:r>
            <a:r>
              <a:rPr lang="en-GB" dirty="0"/>
              <a:t>)=(0.99*0.5)/((0.99*0.5)+(0.01*0.5)) = 0.495/0.5 =0.99</a:t>
            </a:r>
          </a:p>
          <a:p>
            <a:endParaRPr lang="en-GB" dirty="0"/>
          </a:p>
          <a:p>
            <a:r>
              <a:rPr lang="en-GB" dirty="0"/>
              <a:t>What if one in 10000 people are infected?</a:t>
            </a:r>
          </a:p>
          <a:p>
            <a:r>
              <a:rPr lang="en-GB" dirty="0"/>
              <a:t>P(</a:t>
            </a:r>
            <a:r>
              <a:rPr lang="en-GB" dirty="0" err="1"/>
              <a:t>Infected|Positive</a:t>
            </a:r>
            <a:r>
              <a:rPr lang="en-GB" dirty="0"/>
              <a:t>)=(0.99*0.00001)/((0.99*0.00001)+(0.01*0.9999)) = 0.0098</a:t>
            </a:r>
          </a:p>
          <a:p>
            <a:endParaRPr lang="en-GB" dirty="0"/>
          </a:p>
          <a:p>
            <a:endParaRPr lang="en-GB" dirty="0"/>
          </a:p>
        </p:txBody>
      </p:sp>
      <p:pic>
        <p:nvPicPr>
          <p:cNvPr id="4" name="Picture 2" descr="Image result for zombie">
            <a:extLst>
              <a:ext uri="{FF2B5EF4-FFF2-40B4-BE49-F238E27FC236}">
                <a16:creationId xmlns:a16="http://schemas.microsoft.com/office/drawing/2014/main" id="{5BEE669B-54DE-416A-A23B-BDCAF116D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558400"/>
            <a:ext cx="4162426" cy="20812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thomas bayes">
            <a:extLst>
              <a:ext uri="{FF2B5EF4-FFF2-40B4-BE49-F238E27FC236}">
                <a16:creationId xmlns:a16="http://schemas.microsoft.com/office/drawing/2014/main" id="{12017CB1-97BE-4B16-9398-F7602AC9A7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3912" y="264275"/>
            <a:ext cx="2909887" cy="31168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18D34E-3ED9-4A5A-9C63-02CF18290DC9}"/>
                  </a:ext>
                </a:extLst>
              </p:cNvPr>
              <p:cNvSpPr txBox="1"/>
              <p:nvPr/>
            </p:nvSpPr>
            <p:spPr>
              <a:xfrm>
                <a:off x="5246383" y="1822681"/>
                <a:ext cx="4236245" cy="686342"/>
              </a:xfrm>
              <a:prstGeom prst="rect">
                <a:avLst/>
              </a:prstGeom>
              <a:noFill/>
            </p:spPr>
            <p:txBody>
              <a:bodyPr wrap="square" lIns="0" tIns="0" rIns="0" bIns="0" rtlCol="0">
                <a:spAutoFit/>
              </a:bodyPr>
              <a:lstStyle/>
              <a:p>
                <a:r>
                  <a:rPr lang="en-GB" sz="2800" dirty="0"/>
                  <a:t>P</a:t>
                </a:r>
                <a14:m>
                  <m:oMath xmlns:m="http://schemas.openxmlformats.org/officeDocument/2006/math">
                    <m:d>
                      <m:dPr>
                        <m:ctrlPr>
                          <a:rPr lang="en-GB" sz="2800" i="1">
                            <a:latin typeface="Cambria Math" panose="02040503050406030204" pitchFamily="18" charset="0"/>
                          </a:rPr>
                        </m:ctrlPr>
                      </m:dPr>
                      <m:e>
                        <m:d>
                          <m:dPr>
                            <m:begChr m:val=""/>
                            <m:endChr m:val="|"/>
                            <m:ctrlPr>
                              <a:rPr lang="en-GB" sz="2800" i="1">
                                <a:latin typeface="Cambria Math" panose="02040503050406030204" pitchFamily="18" charset="0"/>
                              </a:rPr>
                            </m:ctrlPr>
                          </m:dPr>
                          <m:e>
                            <m:r>
                              <a:rPr lang="en-GB" sz="2800" i="1">
                                <a:latin typeface="Cambria Math" panose="02040503050406030204" pitchFamily="18" charset="0"/>
                              </a:rPr>
                              <m:t>𝐴</m:t>
                            </m:r>
                          </m:e>
                        </m:d>
                        <m:r>
                          <a:rPr lang="en-GB" sz="2800" i="1">
                            <a:latin typeface="Cambria Math" panose="02040503050406030204" pitchFamily="18" charset="0"/>
                          </a:rPr>
                          <m:t>𝐵</m:t>
                        </m:r>
                      </m:e>
                    </m:d>
                    <m:r>
                      <a:rPr lang="en-GB" sz="2800" i="0">
                        <a:latin typeface="Cambria Math" panose="02040503050406030204" pitchFamily="18" charset="0"/>
                      </a:rPr>
                      <m:t>=</m:t>
                    </m:r>
                    <m:f>
                      <m:fPr>
                        <m:ctrlPr>
                          <a:rPr lang="en-GB" sz="2800" i="1">
                            <a:latin typeface="Cambria Math" panose="02040503050406030204" pitchFamily="18" charset="0"/>
                          </a:rPr>
                        </m:ctrlPr>
                      </m:fPr>
                      <m:num>
                        <m:r>
                          <m:rPr>
                            <m:sty m:val="p"/>
                          </m:rPr>
                          <a:rPr lang="en-GB" sz="2800" b="0" i="0" smtClean="0">
                            <a:latin typeface="Cambria Math" panose="02040503050406030204" pitchFamily="18" charset="0"/>
                          </a:rPr>
                          <m:t>P</m:t>
                        </m:r>
                        <m:d>
                          <m:dPr>
                            <m:ctrlPr>
                              <a:rPr lang="en-GB" sz="2800" i="1">
                                <a:latin typeface="Cambria Math" panose="02040503050406030204" pitchFamily="18" charset="0"/>
                              </a:rPr>
                            </m:ctrlPr>
                          </m:dPr>
                          <m:e>
                            <m:d>
                              <m:dPr>
                                <m:begChr m:val=""/>
                                <m:endChr m:val="|"/>
                                <m:ctrlPr>
                                  <a:rPr lang="en-GB" sz="2800" i="1">
                                    <a:latin typeface="Cambria Math" panose="02040503050406030204" pitchFamily="18" charset="0"/>
                                  </a:rPr>
                                </m:ctrlPr>
                              </m:dPr>
                              <m:e>
                                <m:r>
                                  <a:rPr lang="en-GB" sz="2800" i="1">
                                    <a:latin typeface="Cambria Math" panose="02040503050406030204" pitchFamily="18" charset="0"/>
                                  </a:rPr>
                                  <m:t>𝐵</m:t>
                                </m:r>
                              </m:e>
                            </m:d>
                            <m:r>
                              <a:rPr lang="en-GB" sz="2800" i="1">
                                <a:latin typeface="Cambria Math" panose="02040503050406030204" pitchFamily="18" charset="0"/>
                              </a:rPr>
                              <m:t>𝐴</m:t>
                            </m:r>
                          </m:e>
                        </m:d>
                        <m:r>
                          <a:rPr lang="en-GB" sz="2800" b="0" i="1" smtClean="0">
                            <a:latin typeface="Cambria Math" panose="02040503050406030204" pitchFamily="18" charset="0"/>
                          </a:rPr>
                          <m:t>𝑃</m:t>
                        </m:r>
                        <m:d>
                          <m:dPr>
                            <m:ctrlPr>
                              <a:rPr lang="en-GB" sz="2800" i="1">
                                <a:latin typeface="Cambria Math" panose="02040503050406030204" pitchFamily="18" charset="0"/>
                              </a:rPr>
                            </m:ctrlPr>
                          </m:dPr>
                          <m:e>
                            <m:r>
                              <a:rPr lang="en-GB" sz="2800" b="0" i="1" smtClean="0">
                                <a:latin typeface="Cambria Math" panose="02040503050406030204" pitchFamily="18" charset="0"/>
                              </a:rPr>
                              <m:t>𝐴</m:t>
                            </m:r>
                          </m:e>
                        </m:d>
                      </m:num>
                      <m:den>
                        <m:r>
                          <a:rPr lang="en-GB" sz="2800" i="1">
                            <a:latin typeface="Cambria Math" panose="02040503050406030204" pitchFamily="18" charset="0"/>
                          </a:rPr>
                          <m:t>𝑃</m:t>
                        </m:r>
                        <m:d>
                          <m:dPr>
                            <m:ctrlPr>
                              <a:rPr lang="en-GB" sz="2800" i="1">
                                <a:latin typeface="Cambria Math" panose="02040503050406030204" pitchFamily="18" charset="0"/>
                              </a:rPr>
                            </m:ctrlPr>
                          </m:dPr>
                          <m:e>
                            <m:r>
                              <a:rPr lang="en-GB" sz="2800" b="0" i="1" smtClean="0">
                                <a:latin typeface="Cambria Math" panose="02040503050406030204" pitchFamily="18" charset="0"/>
                              </a:rPr>
                              <m:t>𝐵</m:t>
                            </m:r>
                          </m:e>
                        </m:d>
                      </m:den>
                    </m:f>
                  </m:oMath>
                </a14:m>
                <a:endParaRPr lang="en-GB" sz="2800" dirty="0"/>
              </a:p>
            </p:txBody>
          </p:sp>
        </mc:Choice>
        <mc:Fallback xmlns="">
          <p:sp>
            <p:nvSpPr>
              <p:cNvPr id="6" name="TextBox 5">
                <a:extLst>
                  <a:ext uri="{FF2B5EF4-FFF2-40B4-BE49-F238E27FC236}">
                    <a16:creationId xmlns:a16="http://schemas.microsoft.com/office/drawing/2014/main" id="{F518D34E-3ED9-4A5A-9C63-02CF18290DC9}"/>
                  </a:ext>
                </a:extLst>
              </p:cNvPr>
              <p:cNvSpPr txBox="1">
                <a:spLocks noRot="1" noChangeAspect="1" noMove="1" noResize="1" noEditPoints="1" noAdjustHandles="1" noChangeArrowheads="1" noChangeShapeType="1" noTextEdit="1"/>
              </p:cNvSpPr>
              <p:nvPr/>
            </p:nvSpPr>
            <p:spPr>
              <a:xfrm>
                <a:off x="5246383" y="1822681"/>
                <a:ext cx="4236245" cy="686342"/>
              </a:xfrm>
              <a:prstGeom prst="rect">
                <a:avLst/>
              </a:prstGeom>
              <a:blipFill>
                <a:blip r:embed="rId5"/>
                <a:stretch>
                  <a:fillRect l="-5180" b="-11504"/>
                </a:stretch>
              </a:blipFill>
            </p:spPr>
            <p:txBody>
              <a:bodyPr/>
              <a:lstStyle/>
              <a:p>
                <a:r>
                  <a:rPr lang="en-GB">
                    <a:noFill/>
                  </a:rPr>
                  <a:t> </a:t>
                </a:r>
              </a:p>
            </p:txBody>
          </p:sp>
        </mc:Fallback>
      </mc:AlternateContent>
    </p:spTree>
    <p:extLst>
      <p:ext uri="{BB962C8B-B14F-4D97-AF65-F5344CB8AC3E}">
        <p14:creationId xmlns:p14="http://schemas.microsoft.com/office/powerpoint/2010/main" val="872445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BCB5-40E5-407B-BBE2-9A1516865586}"/>
              </a:ext>
            </a:extLst>
          </p:cNvPr>
          <p:cNvSpPr>
            <a:spLocks noGrp="1"/>
          </p:cNvSpPr>
          <p:nvPr>
            <p:ph type="title"/>
          </p:nvPr>
        </p:nvSpPr>
        <p:spPr>
          <a:xfrm>
            <a:off x="323841" y="365125"/>
            <a:ext cx="10515600" cy="1325563"/>
          </a:xfrm>
        </p:spPr>
        <p:txBody>
          <a:bodyPr/>
          <a:lstStyle/>
          <a:p>
            <a:r>
              <a:rPr lang="en-GB" dirty="0"/>
              <a:t>More on Bayesian analysis - inference</a:t>
            </a:r>
          </a:p>
        </p:txBody>
      </p:sp>
      <p:sp>
        <p:nvSpPr>
          <p:cNvPr id="3" name="Content Placeholder 2">
            <a:extLst>
              <a:ext uri="{FF2B5EF4-FFF2-40B4-BE49-F238E27FC236}">
                <a16:creationId xmlns:a16="http://schemas.microsoft.com/office/drawing/2014/main" id="{D4205893-60A9-4C15-9C26-7B65BD7BCEC7}"/>
              </a:ext>
            </a:extLst>
          </p:cNvPr>
          <p:cNvSpPr>
            <a:spLocks noGrp="1"/>
          </p:cNvSpPr>
          <p:nvPr>
            <p:ph idx="1"/>
          </p:nvPr>
        </p:nvSpPr>
        <p:spPr>
          <a:xfrm>
            <a:off x="642938" y="2728913"/>
            <a:ext cx="11196637" cy="3914776"/>
          </a:xfrm>
        </p:spPr>
        <p:txBody>
          <a:bodyPr>
            <a:normAutofit fontScale="77500" lnSpcReduction="20000"/>
          </a:bodyPr>
          <a:lstStyle/>
          <a:p>
            <a:r>
              <a:rPr lang="en-GB" dirty="0"/>
              <a:t>Probability of the data, given parameter beta = probability of beta given the data * probability of the data /probability of beta</a:t>
            </a:r>
          </a:p>
          <a:p>
            <a:r>
              <a:rPr lang="en-GB" dirty="0"/>
              <a:t>We want the probability of beta given the data (this is our posterior distribution) so rearrange the formula</a:t>
            </a:r>
          </a:p>
          <a:p>
            <a:r>
              <a:rPr lang="en-GB" dirty="0"/>
              <a:t>In practice can not know P(data) so P(</a:t>
            </a:r>
            <a:r>
              <a:rPr lang="en-GB" dirty="0" err="1"/>
              <a:t>beta|data</a:t>
            </a:r>
            <a:r>
              <a:rPr lang="en-GB" dirty="0"/>
              <a:t>) is proportional to P(</a:t>
            </a:r>
            <a:r>
              <a:rPr lang="en-GB" dirty="0" err="1"/>
              <a:t>data|beta</a:t>
            </a:r>
            <a:r>
              <a:rPr lang="en-GB" dirty="0"/>
              <a:t>)*P(beta)</a:t>
            </a:r>
          </a:p>
          <a:p>
            <a:r>
              <a:rPr lang="en-GB" dirty="0"/>
              <a:t>Choose likelihood of the data (expected distribution), prior for regression parameter (beta), can calculate posterior distribution</a:t>
            </a:r>
          </a:p>
          <a:p>
            <a:r>
              <a:rPr lang="en-GB" dirty="0"/>
              <a:t>Can use these rules (extended) with any distribution from the exponential family</a:t>
            </a:r>
          </a:p>
          <a:p>
            <a:r>
              <a:rPr lang="en-GB" dirty="0"/>
              <a:t>If distribution is discrete – can use mathematics to calculate the mean, if continuous then use integrals. </a:t>
            </a:r>
          </a:p>
          <a:p>
            <a:r>
              <a:rPr lang="en-GB" dirty="0"/>
              <a:t>If you want to know more – references at the end of the presentation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57562CC-30F2-4B93-9C84-0DD5C4F61A70}"/>
                  </a:ext>
                </a:extLst>
              </p:cNvPr>
              <p:cNvSpPr txBox="1"/>
              <p:nvPr/>
            </p:nvSpPr>
            <p:spPr>
              <a:xfrm>
                <a:off x="1450180" y="1690687"/>
                <a:ext cx="4236245" cy="686342"/>
              </a:xfrm>
              <a:prstGeom prst="rect">
                <a:avLst/>
              </a:prstGeom>
              <a:noFill/>
            </p:spPr>
            <p:txBody>
              <a:bodyPr wrap="square" lIns="0" tIns="0" rIns="0" bIns="0" rtlCol="0">
                <a:spAutoFit/>
              </a:bodyPr>
              <a:lstStyle/>
              <a:p>
                <a:r>
                  <a:rPr lang="en-GB" sz="2800" dirty="0"/>
                  <a:t>P</a:t>
                </a:r>
                <a14:m>
                  <m:oMath xmlns:m="http://schemas.openxmlformats.org/officeDocument/2006/math">
                    <m:d>
                      <m:dPr>
                        <m:ctrlPr>
                          <a:rPr lang="en-GB" sz="2800" i="1">
                            <a:latin typeface="Cambria Math" panose="02040503050406030204" pitchFamily="18" charset="0"/>
                          </a:rPr>
                        </m:ctrlPr>
                      </m:dPr>
                      <m:e>
                        <m:d>
                          <m:dPr>
                            <m:begChr m:val=""/>
                            <m:endChr m:val="|"/>
                            <m:ctrlPr>
                              <a:rPr lang="en-GB" sz="2800" i="1">
                                <a:latin typeface="Cambria Math" panose="02040503050406030204" pitchFamily="18" charset="0"/>
                              </a:rPr>
                            </m:ctrlPr>
                          </m:dPr>
                          <m:e>
                            <m:r>
                              <a:rPr lang="en-GB" sz="2800" i="1" smtClean="0">
                                <a:latin typeface="Cambria Math" panose="02040503050406030204" pitchFamily="18" charset="0"/>
                              </a:rPr>
                              <m:t>𝐴</m:t>
                            </m:r>
                          </m:e>
                        </m:d>
                        <m:r>
                          <a:rPr lang="en-GB" sz="2800" i="1">
                            <a:latin typeface="Cambria Math" panose="02040503050406030204" pitchFamily="18" charset="0"/>
                          </a:rPr>
                          <m:t>𝐵</m:t>
                        </m:r>
                      </m:e>
                    </m:d>
                    <m:r>
                      <a:rPr lang="en-GB" sz="2800" i="0">
                        <a:latin typeface="Cambria Math" panose="02040503050406030204" pitchFamily="18" charset="0"/>
                      </a:rPr>
                      <m:t>=</m:t>
                    </m:r>
                    <m:f>
                      <m:fPr>
                        <m:ctrlPr>
                          <a:rPr lang="en-GB" sz="2800" i="1">
                            <a:latin typeface="Cambria Math" panose="02040503050406030204" pitchFamily="18" charset="0"/>
                          </a:rPr>
                        </m:ctrlPr>
                      </m:fPr>
                      <m:num>
                        <m:r>
                          <m:rPr>
                            <m:sty m:val="p"/>
                          </m:rPr>
                          <a:rPr lang="en-GB" sz="2800" b="0" i="0" smtClean="0">
                            <a:latin typeface="Cambria Math" panose="02040503050406030204" pitchFamily="18" charset="0"/>
                          </a:rPr>
                          <m:t>P</m:t>
                        </m:r>
                        <m:d>
                          <m:dPr>
                            <m:ctrlPr>
                              <a:rPr lang="en-GB" sz="2800" i="1">
                                <a:latin typeface="Cambria Math" panose="02040503050406030204" pitchFamily="18" charset="0"/>
                              </a:rPr>
                            </m:ctrlPr>
                          </m:dPr>
                          <m:e>
                            <m:d>
                              <m:dPr>
                                <m:begChr m:val=""/>
                                <m:endChr m:val="|"/>
                                <m:ctrlPr>
                                  <a:rPr lang="en-GB" sz="2800" i="1">
                                    <a:latin typeface="Cambria Math" panose="02040503050406030204" pitchFamily="18" charset="0"/>
                                  </a:rPr>
                                </m:ctrlPr>
                              </m:dPr>
                              <m:e>
                                <m:r>
                                  <a:rPr lang="en-GB" sz="2800" i="1">
                                    <a:latin typeface="Cambria Math" panose="02040503050406030204" pitchFamily="18" charset="0"/>
                                  </a:rPr>
                                  <m:t>𝐵</m:t>
                                </m:r>
                              </m:e>
                            </m:d>
                            <m:r>
                              <a:rPr lang="en-GB" sz="2800" i="1">
                                <a:latin typeface="Cambria Math" panose="02040503050406030204" pitchFamily="18" charset="0"/>
                              </a:rPr>
                              <m:t>𝐴</m:t>
                            </m:r>
                          </m:e>
                        </m:d>
                        <m:r>
                          <a:rPr lang="en-GB" sz="2800" b="0" i="1" smtClean="0">
                            <a:latin typeface="Cambria Math" panose="02040503050406030204" pitchFamily="18" charset="0"/>
                          </a:rPr>
                          <m:t>𝑃</m:t>
                        </m:r>
                        <m:d>
                          <m:dPr>
                            <m:ctrlPr>
                              <a:rPr lang="en-GB" sz="2800" i="1">
                                <a:latin typeface="Cambria Math" panose="02040503050406030204" pitchFamily="18" charset="0"/>
                              </a:rPr>
                            </m:ctrlPr>
                          </m:dPr>
                          <m:e>
                            <m:r>
                              <a:rPr lang="en-GB" sz="2800" b="0" i="1" smtClean="0">
                                <a:latin typeface="Cambria Math" panose="02040503050406030204" pitchFamily="18" charset="0"/>
                              </a:rPr>
                              <m:t>𝐴</m:t>
                            </m:r>
                          </m:e>
                        </m:d>
                      </m:num>
                      <m:den>
                        <m:r>
                          <a:rPr lang="en-GB" sz="2800" i="1">
                            <a:latin typeface="Cambria Math" panose="02040503050406030204" pitchFamily="18" charset="0"/>
                          </a:rPr>
                          <m:t>𝑃</m:t>
                        </m:r>
                        <m:d>
                          <m:dPr>
                            <m:ctrlPr>
                              <a:rPr lang="en-GB" sz="2800" i="1">
                                <a:latin typeface="Cambria Math" panose="02040503050406030204" pitchFamily="18" charset="0"/>
                              </a:rPr>
                            </m:ctrlPr>
                          </m:dPr>
                          <m:e>
                            <m:r>
                              <a:rPr lang="en-GB" sz="2800" b="0" i="1" smtClean="0">
                                <a:latin typeface="Cambria Math" panose="02040503050406030204" pitchFamily="18" charset="0"/>
                              </a:rPr>
                              <m:t>𝐵</m:t>
                            </m:r>
                          </m:e>
                        </m:d>
                      </m:den>
                    </m:f>
                  </m:oMath>
                </a14:m>
                <a:endParaRPr lang="en-GB" sz="2800" dirty="0"/>
              </a:p>
            </p:txBody>
          </p:sp>
        </mc:Choice>
        <mc:Fallback xmlns="">
          <p:sp>
            <p:nvSpPr>
              <p:cNvPr id="4" name="TextBox 3">
                <a:extLst>
                  <a:ext uri="{FF2B5EF4-FFF2-40B4-BE49-F238E27FC236}">
                    <a16:creationId xmlns:a16="http://schemas.microsoft.com/office/drawing/2014/main" id="{A57562CC-30F2-4B93-9C84-0DD5C4F61A70}"/>
                  </a:ext>
                </a:extLst>
              </p:cNvPr>
              <p:cNvSpPr txBox="1">
                <a:spLocks noRot="1" noChangeAspect="1" noMove="1" noResize="1" noEditPoints="1" noAdjustHandles="1" noChangeArrowheads="1" noChangeShapeType="1" noTextEdit="1"/>
              </p:cNvSpPr>
              <p:nvPr/>
            </p:nvSpPr>
            <p:spPr>
              <a:xfrm>
                <a:off x="1450180" y="1690687"/>
                <a:ext cx="4236245" cy="686342"/>
              </a:xfrm>
              <a:prstGeom prst="rect">
                <a:avLst/>
              </a:prstGeom>
              <a:blipFill>
                <a:blip r:embed="rId3"/>
                <a:stretch>
                  <a:fillRect l="-5180" b="-123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A280CF-9F53-4749-93A9-DCEBE876373A}"/>
                  </a:ext>
                </a:extLst>
              </p:cNvPr>
              <p:cNvSpPr txBox="1"/>
              <p:nvPr/>
            </p:nvSpPr>
            <p:spPr>
              <a:xfrm>
                <a:off x="6298405" y="1818414"/>
                <a:ext cx="354719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𝑃</m:t>
                      </m:r>
                      <m:d>
                        <m:dPr>
                          <m:ctrlPr>
                            <a:rPr lang="en-GB" sz="2800" i="1">
                              <a:latin typeface="Cambria Math" panose="02040503050406030204" pitchFamily="18" charset="0"/>
                            </a:rPr>
                          </m:ctrlPr>
                        </m:dPr>
                        <m:e>
                          <m:d>
                            <m:dPr>
                              <m:begChr m:val=""/>
                              <m:endChr m:val="|"/>
                              <m:ctrlPr>
                                <a:rPr lang="en-GB" sz="2800" i="1">
                                  <a:latin typeface="Cambria Math" panose="02040503050406030204" pitchFamily="18" charset="0"/>
                                </a:rPr>
                              </m:ctrlPr>
                            </m:dPr>
                            <m:e>
                              <m:r>
                                <a:rPr lang="en-GB" sz="2800" i="1">
                                  <a:latin typeface="Cambria Math" panose="02040503050406030204" pitchFamily="18" charset="0"/>
                                </a:rPr>
                                <m:t>𝐵</m:t>
                              </m:r>
                            </m:e>
                          </m:d>
                          <m:r>
                            <a:rPr lang="en-GB" sz="2800" b="0" i="1" smtClean="0">
                              <a:latin typeface="Cambria Math" panose="02040503050406030204" pitchFamily="18" charset="0"/>
                            </a:rPr>
                            <m:t>𝐴</m:t>
                          </m:r>
                        </m:e>
                      </m:d>
                      <m:r>
                        <a:rPr lang="en-GB" sz="2800" i="1" smtClean="0">
                          <a:latin typeface="Cambria Math" panose="02040503050406030204" pitchFamily="18" charset="0"/>
                        </a:rPr>
                        <m:t>∝</m:t>
                      </m:r>
                      <m:r>
                        <a:rPr lang="en-GB" sz="2800" i="1">
                          <a:latin typeface="Cambria Math" panose="02040503050406030204" pitchFamily="18" charset="0"/>
                        </a:rPr>
                        <m:t>𝑃</m:t>
                      </m:r>
                      <m:d>
                        <m:dPr>
                          <m:ctrlPr>
                            <a:rPr lang="en-GB" sz="2800" i="1">
                              <a:latin typeface="Cambria Math" panose="02040503050406030204" pitchFamily="18" charset="0"/>
                            </a:rPr>
                          </m:ctrlPr>
                        </m:dPr>
                        <m:e>
                          <m:d>
                            <m:dPr>
                              <m:begChr m:val=""/>
                              <m:endChr m:val="|"/>
                              <m:ctrlPr>
                                <a:rPr lang="en-GB" sz="2800" i="1">
                                  <a:latin typeface="Cambria Math" panose="02040503050406030204" pitchFamily="18" charset="0"/>
                                </a:rPr>
                              </m:ctrlPr>
                            </m:dPr>
                            <m:e>
                              <m:r>
                                <a:rPr lang="en-GB" sz="2800" i="1">
                                  <a:latin typeface="Cambria Math" panose="02040503050406030204" pitchFamily="18" charset="0"/>
                                </a:rPr>
                                <m:t>𝐴</m:t>
                              </m:r>
                            </m:e>
                          </m:d>
                          <m:r>
                            <a:rPr lang="en-GB" sz="2800" i="1">
                              <a:latin typeface="Cambria Math" panose="02040503050406030204" pitchFamily="18" charset="0"/>
                            </a:rPr>
                            <m:t>𝐵</m:t>
                          </m:r>
                        </m:e>
                      </m:d>
                      <m:r>
                        <a:rPr lang="en-GB" sz="2800" b="0" i="1" smtClean="0">
                          <a:latin typeface="Cambria Math" panose="02040503050406030204" pitchFamily="18" charset="0"/>
                        </a:rPr>
                        <m:t>𝑃</m:t>
                      </m:r>
                      <m:d>
                        <m:dPr>
                          <m:ctrlPr>
                            <a:rPr lang="en-GB" sz="2800" i="1">
                              <a:latin typeface="Cambria Math" panose="02040503050406030204" pitchFamily="18" charset="0"/>
                            </a:rPr>
                          </m:ctrlPr>
                        </m:dPr>
                        <m:e>
                          <m:r>
                            <a:rPr lang="en-GB" sz="2800" i="1">
                              <a:latin typeface="Cambria Math" panose="02040503050406030204" pitchFamily="18" charset="0"/>
                            </a:rPr>
                            <m:t>𝐵</m:t>
                          </m:r>
                        </m:e>
                      </m:d>
                    </m:oMath>
                  </m:oMathPara>
                </a14:m>
                <a:endParaRPr lang="en-GB" sz="2800" dirty="0"/>
              </a:p>
            </p:txBody>
          </p:sp>
        </mc:Choice>
        <mc:Fallback xmlns="">
          <p:sp>
            <p:nvSpPr>
              <p:cNvPr id="6" name="TextBox 5">
                <a:extLst>
                  <a:ext uri="{FF2B5EF4-FFF2-40B4-BE49-F238E27FC236}">
                    <a16:creationId xmlns:a16="http://schemas.microsoft.com/office/drawing/2014/main" id="{14A280CF-9F53-4749-93A9-DCEBE876373A}"/>
                  </a:ext>
                </a:extLst>
              </p:cNvPr>
              <p:cNvSpPr txBox="1">
                <a:spLocks noRot="1" noChangeAspect="1" noMove="1" noResize="1" noEditPoints="1" noAdjustHandles="1" noChangeArrowheads="1" noChangeShapeType="1" noTextEdit="1"/>
              </p:cNvSpPr>
              <p:nvPr/>
            </p:nvSpPr>
            <p:spPr>
              <a:xfrm>
                <a:off x="6298405" y="1818414"/>
                <a:ext cx="3547190" cy="430887"/>
              </a:xfrm>
              <a:prstGeom prst="rect">
                <a:avLst/>
              </a:prstGeom>
              <a:blipFill>
                <a:blip r:embed="rId4"/>
                <a:stretch>
                  <a:fillRect/>
                </a:stretch>
              </a:blipFill>
            </p:spPr>
            <p:txBody>
              <a:bodyPr/>
              <a:lstStyle/>
              <a:p>
                <a:r>
                  <a:rPr lang="en-GB">
                    <a:noFill/>
                  </a:rPr>
                  <a:t> </a:t>
                </a:r>
              </a:p>
            </p:txBody>
          </p:sp>
        </mc:Fallback>
      </mc:AlternateContent>
      <p:pic>
        <p:nvPicPr>
          <p:cNvPr id="7" name="Picture 6" descr="Bayesian Formula (Image Source)">
            <a:extLst>
              <a:ext uri="{FF2B5EF4-FFF2-40B4-BE49-F238E27FC236}">
                <a16:creationId xmlns:a16="http://schemas.microsoft.com/office/drawing/2014/main" id="{0B7944DA-1AF6-432F-A9CB-4BF1FD36A7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9190" y="-1"/>
            <a:ext cx="2892810" cy="1690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469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9BE2-1152-4ECB-94AB-CC265D3E379C}"/>
              </a:ext>
            </a:extLst>
          </p:cNvPr>
          <p:cNvSpPr>
            <a:spLocks noGrp="1"/>
          </p:cNvSpPr>
          <p:nvPr>
            <p:ph type="title"/>
          </p:nvPr>
        </p:nvSpPr>
        <p:spPr/>
        <p:txBody>
          <a:bodyPr/>
          <a:lstStyle/>
          <a:p>
            <a:r>
              <a:rPr lang="en-GB" dirty="0"/>
              <a:t>Key features of a Bayesian analysis</a:t>
            </a:r>
          </a:p>
        </p:txBody>
      </p:sp>
      <p:sp>
        <p:nvSpPr>
          <p:cNvPr id="3" name="Content Placeholder 2">
            <a:extLst>
              <a:ext uri="{FF2B5EF4-FFF2-40B4-BE49-F238E27FC236}">
                <a16:creationId xmlns:a16="http://schemas.microsoft.com/office/drawing/2014/main" id="{C9F269BC-B6D5-48DE-ABB3-4FCA6A05FE28}"/>
              </a:ext>
            </a:extLst>
          </p:cNvPr>
          <p:cNvSpPr>
            <a:spLocks noGrp="1"/>
          </p:cNvSpPr>
          <p:nvPr>
            <p:ph idx="1"/>
          </p:nvPr>
        </p:nvSpPr>
        <p:spPr>
          <a:xfrm>
            <a:off x="838200" y="2025650"/>
            <a:ext cx="10515600" cy="4669304"/>
          </a:xfrm>
        </p:spPr>
        <p:txBody>
          <a:bodyPr>
            <a:normAutofit/>
          </a:bodyPr>
          <a:lstStyle/>
          <a:p>
            <a:r>
              <a:rPr lang="en-GB" dirty="0">
                <a:highlight>
                  <a:srgbClr val="FFFF00"/>
                </a:highlight>
              </a:rPr>
              <a:t>Posterior distribution of parameter, given the data</a:t>
            </a:r>
          </a:p>
          <a:p>
            <a:pPr lvl="1"/>
            <a:endParaRPr lang="en-GB" dirty="0"/>
          </a:p>
          <a:p>
            <a:r>
              <a:rPr lang="en-GB" dirty="0">
                <a:highlight>
                  <a:srgbClr val="FF00FF"/>
                </a:highlight>
              </a:rPr>
              <a:t>P(</a:t>
            </a:r>
            <a:r>
              <a:rPr lang="en-GB" dirty="0" err="1">
                <a:highlight>
                  <a:srgbClr val="FF00FF"/>
                </a:highlight>
              </a:rPr>
              <a:t>data|B</a:t>
            </a:r>
            <a:r>
              <a:rPr lang="en-GB" dirty="0">
                <a:highlight>
                  <a:srgbClr val="FF00FF"/>
                </a:highlight>
              </a:rPr>
              <a:t>) – likelihood of the data given the parameters. </a:t>
            </a:r>
          </a:p>
          <a:p>
            <a:endParaRPr lang="en-GB" dirty="0"/>
          </a:p>
          <a:p>
            <a:r>
              <a:rPr lang="en-GB" dirty="0">
                <a:highlight>
                  <a:srgbClr val="00FF00"/>
                </a:highlight>
              </a:rPr>
              <a:t>P(B) – Prior information about the parameter</a:t>
            </a:r>
          </a:p>
          <a:p>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5EC40A-50AE-4FBE-A6B2-46FE84653141}"/>
                  </a:ext>
                </a:extLst>
              </p:cNvPr>
              <p:cNvSpPr txBox="1"/>
              <p:nvPr/>
            </p:nvSpPr>
            <p:spPr>
              <a:xfrm>
                <a:off x="8222457" y="1405850"/>
                <a:ext cx="354719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highlight>
                            <a:srgbClr val="FFFF00"/>
                          </a:highlight>
                          <a:latin typeface="Cambria Math" panose="02040503050406030204" pitchFamily="18" charset="0"/>
                        </a:rPr>
                        <m:t>𝑃</m:t>
                      </m:r>
                      <m:d>
                        <m:dPr>
                          <m:ctrlPr>
                            <a:rPr lang="en-GB" sz="2800" i="1">
                              <a:highlight>
                                <a:srgbClr val="FFFF00"/>
                              </a:highlight>
                              <a:latin typeface="Cambria Math" panose="02040503050406030204" pitchFamily="18" charset="0"/>
                            </a:rPr>
                          </m:ctrlPr>
                        </m:dPr>
                        <m:e>
                          <m:d>
                            <m:dPr>
                              <m:begChr m:val=""/>
                              <m:endChr m:val="|"/>
                              <m:ctrlPr>
                                <a:rPr lang="en-GB" sz="2800" i="1">
                                  <a:highlight>
                                    <a:srgbClr val="FFFF00"/>
                                  </a:highlight>
                                  <a:latin typeface="Cambria Math" panose="02040503050406030204" pitchFamily="18" charset="0"/>
                                </a:rPr>
                              </m:ctrlPr>
                            </m:dPr>
                            <m:e>
                              <m:r>
                                <a:rPr lang="en-GB" sz="2800" i="1">
                                  <a:highlight>
                                    <a:srgbClr val="FFFF00"/>
                                  </a:highlight>
                                  <a:latin typeface="Cambria Math" panose="02040503050406030204" pitchFamily="18" charset="0"/>
                                </a:rPr>
                                <m:t>𝐵</m:t>
                              </m:r>
                            </m:e>
                          </m:d>
                          <m:r>
                            <a:rPr lang="en-GB" sz="2800" b="0" i="1" smtClean="0">
                              <a:highlight>
                                <a:srgbClr val="FFFF00"/>
                              </a:highlight>
                              <a:latin typeface="Cambria Math" panose="02040503050406030204" pitchFamily="18" charset="0"/>
                            </a:rPr>
                            <m:t>𝐴</m:t>
                          </m:r>
                        </m:e>
                      </m:d>
                      <m:r>
                        <a:rPr lang="en-GB" sz="2800" i="1" smtClean="0">
                          <a:latin typeface="Cambria Math" panose="02040503050406030204" pitchFamily="18" charset="0"/>
                        </a:rPr>
                        <m:t>∝</m:t>
                      </m:r>
                      <m:r>
                        <a:rPr lang="en-GB" sz="2800" i="1">
                          <a:highlight>
                            <a:srgbClr val="FF00FF"/>
                          </a:highlight>
                          <a:latin typeface="Cambria Math" panose="02040503050406030204" pitchFamily="18" charset="0"/>
                        </a:rPr>
                        <m:t>𝑃</m:t>
                      </m:r>
                      <m:d>
                        <m:dPr>
                          <m:ctrlPr>
                            <a:rPr lang="en-GB" sz="2800" i="1">
                              <a:highlight>
                                <a:srgbClr val="FF00FF"/>
                              </a:highlight>
                              <a:latin typeface="Cambria Math" panose="02040503050406030204" pitchFamily="18" charset="0"/>
                            </a:rPr>
                          </m:ctrlPr>
                        </m:dPr>
                        <m:e>
                          <m:d>
                            <m:dPr>
                              <m:begChr m:val=""/>
                              <m:endChr m:val="|"/>
                              <m:ctrlPr>
                                <a:rPr lang="en-GB" sz="2800" i="1">
                                  <a:highlight>
                                    <a:srgbClr val="FF00FF"/>
                                  </a:highlight>
                                  <a:latin typeface="Cambria Math" panose="02040503050406030204" pitchFamily="18" charset="0"/>
                                </a:rPr>
                              </m:ctrlPr>
                            </m:dPr>
                            <m:e>
                              <m:r>
                                <a:rPr lang="en-GB" sz="2800" i="1">
                                  <a:highlight>
                                    <a:srgbClr val="FF00FF"/>
                                  </a:highlight>
                                  <a:latin typeface="Cambria Math" panose="02040503050406030204" pitchFamily="18" charset="0"/>
                                </a:rPr>
                                <m:t>𝐴</m:t>
                              </m:r>
                            </m:e>
                          </m:d>
                          <m:r>
                            <a:rPr lang="en-GB" sz="2800" i="1">
                              <a:highlight>
                                <a:srgbClr val="FF00FF"/>
                              </a:highlight>
                              <a:latin typeface="Cambria Math" panose="02040503050406030204" pitchFamily="18" charset="0"/>
                            </a:rPr>
                            <m:t>𝐵</m:t>
                          </m:r>
                        </m:e>
                      </m:d>
                      <m:r>
                        <a:rPr lang="en-GB" sz="2800" b="0" i="1" smtClean="0">
                          <a:highlight>
                            <a:srgbClr val="00FF00"/>
                          </a:highlight>
                          <a:latin typeface="Cambria Math" panose="02040503050406030204" pitchFamily="18" charset="0"/>
                        </a:rPr>
                        <m:t>𝑃</m:t>
                      </m:r>
                      <m:d>
                        <m:dPr>
                          <m:ctrlPr>
                            <a:rPr lang="en-GB" sz="2800" i="1">
                              <a:highlight>
                                <a:srgbClr val="00FF00"/>
                              </a:highlight>
                              <a:latin typeface="Cambria Math" panose="02040503050406030204" pitchFamily="18" charset="0"/>
                            </a:rPr>
                          </m:ctrlPr>
                        </m:dPr>
                        <m:e>
                          <m:r>
                            <a:rPr lang="en-GB" sz="2800" i="1">
                              <a:highlight>
                                <a:srgbClr val="00FF00"/>
                              </a:highlight>
                              <a:latin typeface="Cambria Math" panose="02040503050406030204" pitchFamily="18" charset="0"/>
                            </a:rPr>
                            <m:t>𝐵</m:t>
                          </m:r>
                        </m:e>
                      </m:d>
                    </m:oMath>
                  </m:oMathPara>
                </a14:m>
                <a:endParaRPr lang="en-GB" sz="2800" dirty="0">
                  <a:highlight>
                    <a:srgbClr val="00FF00"/>
                  </a:highlight>
                </a:endParaRPr>
              </a:p>
            </p:txBody>
          </p:sp>
        </mc:Choice>
        <mc:Fallback xmlns="">
          <p:sp>
            <p:nvSpPr>
              <p:cNvPr id="4" name="TextBox 3">
                <a:extLst>
                  <a:ext uri="{FF2B5EF4-FFF2-40B4-BE49-F238E27FC236}">
                    <a16:creationId xmlns:a16="http://schemas.microsoft.com/office/drawing/2014/main" id="{315EC40A-50AE-4FBE-A6B2-46FE84653141}"/>
                  </a:ext>
                </a:extLst>
              </p:cNvPr>
              <p:cNvSpPr txBox="1">
                <a:spLocks noRot="1" noChangeAspect="1" noMove="1" noResize="1" noEditPoints="1" noAdjustHandles="1" noChangeArrowheads="1" noChangeShapeType="1" noTextEdit="1"/>
              </p:cNvSpPr>
              <p:nvPr/>
            </p:nvSpPr>
            <p:spPr>
              <a:xfrm>
                <a:off x="8222457" y="1405850"/>
                <a:ext cx="3547190" cy="430887"/>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721458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61E0-6A19-41BA-8319-FC232B6592A5}"/>
              </a:ext>
            </a:extLst>
          </p:cNvPr>
          <p:cNvSpPr>
            <a:spLocks noGrp="1"/>
          </p:cNvSpPr>
          <p:nvPr>
            <p:ph type="title"/>
          </p:nvPr>
        </p:nvSpPr>
        <p:spPr>
          <a:xfrm>
            <a:off x="595312" y="100348"/>
            <a:ext cx="10515600" cy="1325563"/>
          </a:xfrm>
        </p:spPr>
        <p:txBody>
          <a:bodyPr/>
          <a:lstStyle/>
          <a:p>
            <a:r>
              <a:rPr lang="en-GB" dirty="0"/>
              <a:t>Lets talk priors</a:t>
            </a:r>
          </a:p>
        </p:txBody>
      </p:sp>
      <p:sp>
        <p:nvSpPr>
          <p:cNvPr id="3" name="Content Placeholder 2">
            <a:extLst>
              <a:ext uri="{FF2B5EF4-FFF2-40B4-BE49-F238E27FC236}">
                <a16:creationId xmlns:a16="http://schemas.microsoft.com/office/drawing/2014/main" id="{BED21262-2F43-426F-946D-3C343551EA38}"/>
              </a:ext>
            </a:extLst>
          </p:cNvPr>
          <p:cNvSpPr>
            <a:spLocks noGrp="1"/>
          </p:cNvSpPr>
          <p:nvPr>
            <p:ph idx="1"/>
          </p:nvPr>
        </p:nvSpPr>
        <p:spPr>
          <a:xfrm>
            <a:off x="769143" y="1690688"/>
            <a:ext cx="10515600" cy="5287616"/>
          </a:xfrm>
        </p:spPr>
        <p:txBody>
          <a:bodyPr>
            <a:normAutofit fontScale="92500" lnSpcReduction="20000"/>
          </a:bodyPr>
          <a:lstStyle/>
          <a:p>
            <a:r>
              <a:rPr lang="en-GB" dirty="0"/>
              <a:t>WE KNOW NOTHING! Use a diffuse prior. </a:t>
            </a:r>
          </a:p>
          <a:p>
            <a:pPr lvl="1"/>
            <a:endParaRPr lang="en-GB" dirty="0"/>
          </a:p>
          <a:p>
            <a:pPr lvl="1"/>
            <a:endParaRPr lang="en-GB" dirty="0"/>
          </a:p>
          <a:p>
            <a:pPr lvl="1"/>
            <a:endParaRPr lang="en-GB" dirty="0"/>
          </a:p>
          <a:p>
            <a:r>
              <a:rPr lang="en-GB" dirty="0"/>
              <a:t>WE KNOW SOMETHING! Use an informative prior</a:t>
            </a:r>
          </a:p>
          <a:p>
            <a:pPr marL="0" indent="0">
              <a:buNone/>
            </a:pPr>
            <a:endParaRPr lang="en-GB" dirty="0"/>
          </a:p>
          <a:p>
            <a:endParaRPr lang="en-GB" dirty="0"/>
          </a:p>
          <a:p>
            <a:r>
              <a:rPr lang="en-GB" dirty="0"/>
              <a:t>In a regression analysis: We put priors on all the regression parameters describing our prior belief about the direction (slope) of the relationship</a:t>
            </a:r>
          </a:p>
          <a:p>
            <a:r>
              <a:rPr lang="en-GB" dirty="0"/>
              <a:t>If the regression parameters can be positive or negative then use diffuse normal priors</a:t>
            </a:r>
          </a:p>
          <a:p>
            <a:r>
              <a:rPr lang="en-GB" dirty="0"/>
              <a:t>Priors for standard deviations </a:t>
            </a:r>
            <a:r>
              <a:rPr lang="en-GB" b="1" dirty="0">
                <a:solidFill>
                  <a:srgbClr val="FF0000"/>
                </a:solidFill>
              </a:rPr>
              <a:t>NEED TO ALWAYS BE POSITIVE</a:t>
            </a:r>
            <a:r>
              <a:rPr lang="en-GB" dirty="0"/>
              <a:t>. Normal distribution is therefore not a good choice.</a:t>
            </a:r>
          </a:p>
          <a:p>
            <a:r>
              <a:rPr lang="en-GB" dirty="0"/>
              <a:t>Use e.g. uniform or gamma which are bounded positive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200271E-4F0B-4EB9-A608-ACF5C6B594CD}"/>
                  </a:ext>
                </a:extLst>
              </p:cNvPr>
              <p:cNvSpPr txBox="1"/>
              <p:nvPr/>
            </p:nvSpPr>
            <p:spPr>
              <a:xfrm>
                <a:off x="992981" y="2220241"/>
                <a:ext cx="187538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𝛽</m:t>
                      </m:r>
                      <m:r>
                        <a:rPr lang="en-GB" sz="2800" i="0">
                          <a:latin typeface="Cambria Math" panose="02040503050406030204" pitchFamily="18" charset="0"/>
                        </a:rPr>
                        <m:t>~</m:t>
                      </m:r>
                      <m:r>
                        <a:rPr lang="en-GB" sz="2800" i="1">
                          <a:latin typeface="Cambria Math" panose="02040503050406030204" pitchFamily="18" charset="0"/>
                        </a:rPr>
                        <m:t>𝑁</m:t>
                      </m:r>
                      <m:d>
                        <m:dPr>
                          <m:ctrlPr>
                            <a:rPr lang="en-GB" sz="2800" i="1">
                              <a:latin typeface="Cambria Math" panose="02040503050406030204" pitchFamily="18" charset="0"/>
                            </a:rPr>
                          </m:ctrlPr>
                        </m:dPr>
                        <m:e>
                          <m:r>
                            <a:rPr lang="en-GB" sz="2800" i="1">
                              <a:latin typeface="Cambria Math" panose="02040503050406030204" pitchFamily="18" charset="0"/>
                            </a:rPr>
                            <m:t>𝜇</m:t>
                          </m:r>
                          <m:r>
                            <a:rPr lang="en-GB" sz="2800" i="0">
                              <a:latin typeface="Cambria Math" panose="02040503050406030204" pitchFamily="18" charset="0"/>
                            </a:rPr>
                            <m:t>,</m:t>
                          </m:r>
                          <m:sSup>
                            <m:sSupPr>
                              <m:ctrlPr>
                                <a:rPr lang="en-GB" sz="2800" i="1">
                                  <a:latin typeface="Cambria Math" panose="02040503050406030204" pitchFamily="18" charset="0"/>
                                </a:rPr>
                              </m:ctrlPr>
                            </m:sSupPr>
                            <m:e>
                              <m:r>
                                <a:rPr lang="en-GB" sz="2800" i="1">
                                  <a:latin typeface="Cambria Math" panose="02040503050406030204" pitchFamily="18" charset="0"/>
                                </a:rPr>
                                <m:t>𝜎</m:t>
                              </m:r>
                            </m:e>
                            <m:sup>
                              <m:r>
                                <a:rPr lang="en-GB" sz="2800" i="0">
                                  <a:latin typeface="Cambria Math" panose="02040503050406030204" pitchFamily="18" charset="0"/>
                                </a:rPr>
                                <m:t>2</m:t>
                              </m:r>
                            </m:sup>
                          </m:sSup>
                        </m:e>
                      </m:d>
                    </m:oMath>
                  </m:oMathPara>
                </a14:m>
                <a:endParaRPr lang="en-GB" sz="2800" dirty="0"/>
              </a:p>
            </p:txBody>
          </p:sp>
        </mc:Choice>
        <mc:Fallback xmlns="">
          <p:sp>
            <p:nvSpPr>
              <p:cNvPr id="4" name="TextBox 3">
                <a:extLst>
                  <a:ext uri="{FF2B5EF4-FFF2-40B4-BE49-F238E27FC236}">
                    <a16:creationId xmlns:a16="http://schemas.microsoft.com/office/drawing/2014/main" id="{F200271E-4F0B-4EB9-A608-ACF5C6B594CD}"/>
                  </a:ext>
                </a:extLst>
              </p:cNvPr>
              <p:cNvSpPr txBox="1">
                <a:spLocks noRot="1" noChangeAspect="1" noMove="1" noResize="1" noEditPoints="1" noAdjustHandles="1" noChangeArrowheads="1" noChangeShapeType="1" noTextEdit="1"/>
              </p:cNvSpPr>
              <p:nvPr/>
            </p:nvSpPr>
            <p:spPr>
              <a:xfrm>
                <a:off x="992981" y="2220241"/>
                <a:ext cx="1875385" cy="43088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F46E705-CDAA-42BA-81C9-B144EDB9AE58}"/>
                  </a:ext>
                </a:extLst>
              </p:cNvPr>
              <p:cNvSpPr txBox="1"/>
              <p:nvPr/>
            </p:nvSpPr>
            <p:spPr>
              <a:xfrm>
                <a:off x="3188493" y="2220241"/>
                <a:ext cx="24314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𝛽</m:t>
                      </m:r>
                      <m:r>
                        <a:rPr lang="en-GB" sz="2800" i="0">
                          <a:latin typeface="Cambria Math" panose="02040503050406030204" pitchFamily="18" charset="0"/>
                        </a:rPr>
                        <m:t>~</m:t>
                      </m:r>
                      <m:r>
                        <a:rPr lang="en-GB" sz="2800" i="1">
                          <a:latin typeface="Cambria Math" panose="02040503050406030204" pitchFamily="18" charset="0"/>
                        </a:rPr>
                        <m:t>𝑁</m:t>
                      </m:r>
                      <m:d>
                        <m:dPr>
                          <m:ctrlPr>
                            <a:rPr lang="en-GB" sz="2800" i="1">
                              <a:latin typeface="Cambria Math" panose="02040503050406030204" pitchFamily="18" charset="0"/>
                            </a:rPr>
                          </m:ctrlPr>
                        </m:dPr>
                        <m:e>
                          <m:r>
                            <a:rPr lang="en-GB" sz="2800" b="0" i="0" smtClean="0">
                              <a:latin typeface="Cambria Math" panose="02040503050406030204" pitchFamily="18" charset="0"/>
                            </a:rPr>
                            <m:t>0</m:t>
                          </m:r>
                          <m:r>
                            <a:rPr lang="en-GB" sz="2800" i="0">
                              <a:latin typeface="Cambria Math" panose="02040503050406030204" pitchFamily="18" charset="0"/>
                            </a:rPr>
                            <m:t>,</m:t>
                          </m:r>
                          <m:sSup>
                            <m:sSupPr>
                              <m:ctrlPr>
                                <a:rPr lang="en-GB" sz="2800" i="1">
                                  <a:latin typeface="Cambria Math" panose="02040503050406030204" pitchFamily="18" charset="0"/>
                                </a:rPr>
                              </m:ctrlPr>
                            </m:sSupPr>
                            <m:e>
                              <m:r>
                                <a:rPr lang="en-GB" sz="2800" b="0" i="1" smtClean="0">
                                  <a:latin typeface="Cambria Math" panose="02040503050406030204" pitchFamily="18" charset="0"/>
                                </a:rPr>
                                <m:t>1000</m:t>
                              </m:r>
                            </m:e>
                            <m:sup>
                              <m:r>
                                <a:rPr lang="en-GB" sz="2800" i="0">
                                  <a:latin typeface="Cambria Math" panose="02040503050406030204" pitchFamily="18" charset="0"/>
                                </a:rPr>
                                <m:t>2</m:t>
                              </m:r>
                            </m:sup>
                          </m:sSup>
                        </m:e>
                      </m:d>
                    </m:oMath>
                  </m:oMathPara>
                </a14:m>
                <a:endParaRPr lang="en-GB" sz="2800" dirty="0"/>
              </a:p>
            </p:txBody>
          </p:sp>
        </mc:Choice>
        <mc:Fallback xmlns="">
          <p:sp>
            <p:nvSpPr>
              <p:cNvPr id="5" name="TextBox 4">
                <a:extLst>
                  <a:ext uri="{FF2B5EF4-FFF2-40B4-BE49-F238E27FC236}">
                    <a16:creationId xmlns:a16="http://schemas.microsoft.com/office/drawing/2014/main" id="{6F46E705-CDAA-42BA-81C9-B144EDB9AE58}"/>
                  </a:ext>
                </a:extLst>
              </p:cNvPr>
              <p:cNvSpPr txBox="1">
                <a:spLocks noRot="1" noChangeAspect="1" noMove="1" noResize="1" noEditPoints="1" noAdjustHandles="1" noChangeArrowheads="1" noChangeShapeType="1" noTextEdit="1"/>
              </p:cNvSpPr>
              <p:nvPr/>
            </p:nvSpPr>
            <p:spPr>
              <a:xfrm>
                <a:off x="3188493" y="2220241"/>
                <a:ext cx="2431435" cy="43088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E2BAF85-2AA0-473C-BF31-1696E076C6C7}"/>
                  </a:ext>
                </a:extLst>
              </p:cNvPr>
              <p:cNvSpPr txBox="1"/>
              <p:nvPr/>
            </p:nvSpPr>
            <p:spPr>
              <a:xfrm>
                <a:off x="992981" y="3611571"/>
                <a:ext cx="187538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𝛽</m:t>
                      </m:r>
                      <m:r>
                        <a:rPr lang="en-GB" sz="2800" i="0">
                          <a:latin typeface="Cambria Math" panose="02040503050406030204" pitchFamily="18" charset="0"/>
                        </a:rPr>
                        <m:t>~</m:t>
                      </m:r>
                      <m:r>
                        <a:rPr lang="en-GB" sz="2800" i="1">
                          <a:latin typeface="Cambria Math" panose="02040503050406030204" pitchFamily="18" charset="0"/>
                        </a:rPr>
                        <m:t>𝑁</m:t>
                      </m:r>
                      <m:d>
                        <m:dPr>
                          <m:ctrlPr>
                            <a:rPr lang="en-GB" sz="2800" i="1">
                              <a:latin typeface="Cambria Math" panose="02040503050406030204" pitchFamily="18" charset="0"/>
                            </a:rPr>
                          </m:ctrlPr>
                        </m:dPr>
                        <m:e>
                          <m:r>
                            <a:rPr lang="en-GB" sz="2800" i="1">
                              <a:latin typeface="Cambria Math" panose="02040503050406030204" pitchFamily="18" charset="0"/>
                            </a:rPr>
                            <m:t>𝜇</m:t>
                          </m:r>
                          <m:r>
                            <a:rPr lang="en-GB" sz="2800" i="0">
                              <a:latin typeface="Cambria Math" panose="02040503050406030204" pitchFamily="18" charset="0"/>
                            </a:rPr>
                            <m:t>,</m:t>
                          </m:r>
                          <m:sSup>
                            <m:sSupPr>
                              <m:ctrlPr>
                                <a:rPr lang="en-GB" sz="2800" i="1">
                                  <a:latin typeface="Cambria Math" panose="02040503050406030204" pitchFamily="18" charset="0"/>
                                </a:rPr>
                              </m:ctrlPr>
                            </m:sSupPr>
                            <m:e>
                              <m:r>
                                <a:rPr lang="en-GB" sz="2800" i="1">
                                  <a:latin typeface="Cambria Math" panose="02040503050406030204" pitchFamily="18" charset="0"/>
                                </a:rPr>
                                <m:t>𝜎</m:t>
                              </m:r>
                            </m:e>
                            <m:sup>
                              <m:r>
                                <a:rPr lang="en-GB" sz="2800" i="0">
                                  <a:latin typeface="Cambria Math" panose="02040503050406030204" pitchFamily="18" charset="0"/>
                                </a:rPr>
                                <m:t>2</m:t>
                              </m:r>
                            </m:sup>
                          </m:sSup>
                        </m:e>
                      </m:d>
                    </m:oMath>
                  </m:oMathPara>
                </a14:m>
                <a:endParaRPr lang="en-GB" sz="2800" dirty="0"/>
              </a:p>
            </p:txBody>
          </p:sp>
        </mc:Choice>
        <mc:Fallback xmlns="">
          <p:sp>
            <p:nvSpPr>
              <p:cNvPr id="6" name="TextBox 5">
                <a:extLst>
                  <a:ext uri="{FF2B5EF4-FFF2-40B4-BE49-F238E27FC236}">
                    <a16:creationId xmlns:a16="http://schemas.microsoft.com/office/drawing/2014/main" id="{FE2BAF85-2AA0-473C-BF31-1696E076C6C7}"/>
                  </a:ext>
                </a:extLst>
              </p:cNvPr>
              <p:cNvSpPr txBox="1">
                <a:spLocks noRot="1" noChangeAspect="1" noMove="1" noResize="1" noEditPoints="1" noAdjustHandles="1" noChangeArrowheads="1" noChangeShapeType="1" noTextEdit="1"/>
              </p:cNvSpPr>
              <p:nvPr/>
            </p:nvSpPr>
            <p:spPr>
              <a:xfrm>
                <a:off x="992981" y="3611571"/>
                <a:ext cx="1875385" cy="43088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3095F8F-037A-4A38-BDE0-0902FEEE9A6D}"/>
                  </a:ext>
                </a:extLst>
              </p:cNvPr>
              <p:cNvSpPr txBox="1"/>
              <p:nvPr/>
            </p:nvSpPr>
            <p:spPr>
              <a:xfrm>
                <a:off x="3188493" y="3611570"/>
                <a:ext cx="210762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𝛽</m:t>
                      </m:r>
                      <m:r>
                        <a:rPr lang="en-GB" sz="2800" i="0">
                          <a:latin typeface="Cambria Math" panose="02040503050406030204" pitchFamily="18" charset="0"/>
                        </a:rPr>
                        <m:t>~</m:t>
                      </m:r>
                      <m:r>
                        <a:rPr lang="en-GB" sz="2800" i="1">
                          <a:latin typeface="Cambria Math" panose="02040503050406030204" pitchFamily="18" charset="0"/>
                        </a:rPr>
                        <m:t>𝑁</m:t>
                      </m:r>
                      <m:d>
                        <m:dPr>
                          <m:ctrlPr>
                            <a:rPr lang="en-GB" sz="2800" i="1">
                              <a:latin typeface="Cambria Math" panose="02040503050406030204" pitchFamily="18" charset="0"/>
                            </a:rPr>
                          </m:ctrlPr>
                        </m:dPr>
                        <m:e>
                          <m:r>
                            <a:rPr lang="en-GB" sz="2800" b="0" i="0" smtClean="0">
                              <a:latin typeface="Cambria Math" panose="02040503050406030204" pitchFamily="18" charset="0"/>
                            </a:rPr>
                            <m:t>0</m:t>
                          </m:r>
                          <m:r>
                            <a:rPr lang="en-GB" sz="2800" i="0">
                              <a:latin typeface="Cambria Math" panose="02040503050406030204" pitchFamily="18" charset="0"/>
                            </a:rPr>
                            <m:t>,</m:t>
                          </m:r>
                          <m:sSup>
                            <m:sSupPr>
                              <m:ctrlPr>
                                <a:rPr lang="en-GB" sz="2800" i="1">
                                  <a:latin typeface="Cambria Math" panose="02040503050406030204" pitchFamily="18" charset="0"/>
                                </a:rPr>
                              </m:ctrlPr>
                            </m:sSupPr>
                            <m:e>
                              <m:r>
                                <a:rPr lang="en-GB" sz="2800" b="0" i="1" smtClean="0">
                                  <a:latin typeface="Cambria Math" panose="02040503050406030204" pitchFamily="18" charset="0"/>
                                </a:rPr>
                                <m:t>0.1</m:t>
                              </m:r>
                            </m:e>
                            <m:sup>
                              <m:r>
                                <a:rPr lang="en-GB" sz="2800" i="0">
                                  <a:latin typeface="Cambria Math" panose="02040503050406030204" pitchFamily="18" charset="0"/>
                                </a:rPr>
                                <m:t>2</m:t>
                              </m:r>
                            </m:sup>
                          </m:sSup>
                        </m:e>
                      </m:d>
                    </m:oMath>
                  </m:oMathPara>
                </a14:m>
                <a:endParaRPr lang="en-GB" sz="2800" dirty="0"/>
              </a:p>
            </p:txBody>
          </p:sp>
        </mc:Choice>
        <mc:Fallback xmlns="">
          <p:sp>
            <p:nvSpPr>
              <p:cNvPr id="7" name="TextBox 6">
                <a:extLst>
                  <a:ext uri="{FF2B5EF4-FFF2-40B4-BE49-F238E27FC236}">
                    <a16:creationId xmlns:a16="http://schemas.microsoft.com/office/drawing/2014/main" id="{53095F8F-037A-4A38-BDE0-0902FEEE9A6D}"/>
                  </a:ext>
                </a:extLst>
              </p:cNvPr>
              <p:cNvSpPr txBox="1">
                <a:spLocks noRot="1" noChangeAspect="1" noMove="1" noResize="1" noEditPoints="1" noAdjustHandles="1" noChangeArrowheads="1" noChangeShapeType="1" noTextEdit="1"/>
              </p:cNvSpPr>
              <p:nvPr/>
            </p:nvSpPr>
            <p:spPr>
              <a:xfrm>
                <a:off x="3188493" y="3611570"/>
                <a:ext cx="2107628" cy="430887"/>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10201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CF59CA-A65E-4F3E-9833-48B37A8A4A92}"/>
              </a:ext>
            </a:extLst>
          </p:cNvPr>
          <p:cNvSpPr>
            <a:spLocks noGrp="1"/>
          </p:cNvSpPr>
          <p:nvPr>
            <p:ph idx="1"/>
          </p:nvPr>
        </p:nvSpPr>
        <p:spPr/>
        <p:txBody>
          <a:bodyPr/>
          <a:lstStyle/>
          <a:p>
            <a:pPr marL="0" indent="0">
              <a:buNone/>
            </a:pPr>
            <a:r>
              <a:rPr lang="en-GB" dirty="0"/>
              <a:t>So now we know a bit about the basics behind Bayesian approaches….</a:t>
            </a:r>
          </a:p>
          <a:p>
            <a:endParaRPr lang="en-GB" dirty="0"/>
          </a:p>
          <a:p>
            <a:pPr marL="0" indent="0">
              <a:buNone/>
            </a:pPr>
            <a:r>
              <a:rPr lang="en-GB" dirty="0"/>
              <a:t>How do we use them in practice?</a:t>
            </a:r>
          </a:p>
        </p:txBody>
      </p:sp>
    </p:spTree>
    <p:extLst>
      <p:ext uri="{BB962C8B-B14F-4D97-AF65-F5344CB8AC3E}">
        <p14:creationId xmlns:p14="http://schemas.microsoft.com/office/powerpoint/2010/main" val="242327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F606-9BB3-4CAE-A2F8-ECAC75CAAB10}"/>
              </a:ext>
            </a:extLst>
          </p:cNvPr>
          <p:cNvSpPr>
            <a:spLocks noGrp="1"/>
          </p:cNvSpPr>
          <p:nvPr>
            <p:ph type="title"/>
          </p:nvPr>
        </p:nvSpPr>
        <p:spPr/>
        <p:txBody>
          <a:bodyPr/>
          <a:lstStyle/>
          <a:p>
            <a:r>
              <a:rPr lang="en-GB" dirty="0"/>
              <a:t>Outline for the session</a:t>
            </a:r>
          </a:p>
        </p:txBody>
      </p:sp>
      <p:sp>
        <p:nvSpPr>
          <p:cNvPr id="3" name="Content Placeholder 2">
            <a:extLst>
              <a:ext uri="{FF2B5EF4-FFF2-40B4-BE49-F238E27FC236}">
                <a16:creationId xmlns:a16="http://schemas.microsoft.com/office/drawing/2014/main" id="{2580A322-1F0E-4E6B-9162-71B97F3CBEA1}"/>
              </a:ext>
            </a:extLst>
          </p:cNvPr>
          <p:cNvSpPr>
            <a:spLocks noGrp="1"/>
          </p:cNvSpPr>
          <p:nvPr>
            <p:ph idx="1"/>
          </p:nvPr>
        </p:nvSpPr>
        <p:spPr>
          <a:xfrm>
            <a:off x="571500" y="1585913"/>
            <a:ext cx="10782300" cy="5143500"/>
          </a:xfrm>
        </p:spPr>
        <p:txBody>
          <a:bodyPr>
            <a:normAutofit fontScale="62500" lnSpcReduction="20000"/>
          </a:bodyPr>
          <a:lstStyle/>
          <a:p>
            <a:pPr marL="0" indent="0">
              <a:buNone/>
            </a:pPr>
            <a:r>
              <a:rPr lang="en-GB" dirty="0"/>
              <a:t>Hour 1: a bit of theory</a:t>
            </a:r>
          </a:p>
          <a:p>
            <a:r>
              <a:rPr lang="en-GB" dirty="0"/>
              <a:t>What is spatial dependency and why do we care?</a:t>
            </a:r>
          </a:p>
          <a:p>
            <a:r>
              <a:rPr lang="en-GB" dirty="0"/>
              <a:t>How do we capture it?</a:t>
            </a:r>
          </a:p>
          <a:p>
            <a:r>
              <a:rPr lang="en-GB" dirty="0"/>
              <a:t>Brief introduction to Bayesian theory</a:t>
            </a:r>
          </a:p>
          <a:p>
            <a:r>
              <a:rPr lang="en-GB" dirty="0"/>
              <a:t>Bayesian computing approaches</a:t>
            </a:r>
          </a:p>
          <a:p>
            <a:pPr marL="0" indent="0">
              <a:buNone/>
            </a:pPr>
            <a:endParaRPr lang="en-GB" dirty="0"/>
          </a:p>
          <a:p>
            <a:pPr marL="0" indent="0">
              <a:buNone/>
            </a:pPr>
            <a:r>
              <a:rPr lang="en-GB" dirty="0"/>
              <a:t>Hour 2: Using INLA – theory and practical</a:t>
            </a:r>
          </a:p>
          <a:p>
            <a:r>
              <a:rPr lang="en-GB" dirty="0"/>
              <a:t>Explore different distributions</a:t>
            </a:r>
          </a:p>
          <a:p>
            <a:r>
              <a:rPr lang="en-GB" dirty="0"/>
              <a:t>Add dependency – hierarchical</a:t>
            </a:r>
          </a:p>
          <a:p>
            <a:r>
              <a:rPr lang="en-GB" dirty="0"/>
              <a:t>Adjusting priors</a:t>
            </a:r>
          </a:p>
          <a:p>
            <a:pPr marL="0" indent="0">
              <a:buNone/>
            </a:pPr>
            <a:endParaRPr lang="en-GB" dirty="0"/>
          </a:p>
          <a:p>
            <a:pPr marL="0" indent="0">
              <a:buNone/>
            </a:pPr>
            <a:r>
              <a:rPr lang="en-GB" dirty="0"/>
              <a:t>Hour 3: Spatial heterogeneity in INLA</a:t>
            </a:r>
          </a:p>
          <a:p>
            <a:r>
              <a:rPr lang="en-GB" dirty="0"/>
              <a:t>Including spatial heterogeneity – theory</a:t>
            </a:r>
          </a:p>
          <a:p>
            <a:r>
              <a:rPr lang="en-GB" dirty="0"/>
              <a:t>Including spatial heterogeneity – practice</a:t>
            </a:r>
          </a:p>
          <a:p>
            <a:r>
              <a:rPr lang="en-GB" dirty="0"/>
              <a:t>Extracting results from model</a:t>
            </a:r>
          </a:p>
          <a:p>
            <a:r>
              <a:rPr lang="en-GB" dirty="0"/>
              <a:t>Predicting from the model</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888583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93DE-2089-4ACE-96E7-1A195DBAD03A}"/>
              </a:ext>
            </a:extLst>
          </p:cNvPr>
          <p:cNvSpPr>
            <a:spLocks noGrp="1"/>
          </p:cNvSpPr>
          <p:nvPr>
            <p:ph type="title"/>
          </p:nvPr>
        </p:nvSpPr>
        <p:spPr/>
        <p:txBody>
          <a:bodyPr/>
          <a:lstStyle/>
          <a:p>
            <a:r>
              <a:rPr lang="en-GB" dirty="0"/>
              <a:t>Simulation based methods (</a:t>
            </a:r>
            <a:r>
              <a:rPr lang="en-GB" dirty="0" err="1"/>
              <a:t>eg</a:t>
            </a:r>
            <a:r>
              <a:rPr lang="en-GB" dirty="0"/>
              <a:t> MCMC)</a:t>
            </a:r>
          </a:p>
        </p:txBody>
      </p:sp>
      <p:sp>
        <p:nvSpPr>
          <p:cNvPr id="3" name="Content Placeholder 2">
            <a:extLst>
              <a:ext uri="{FF2B5EF4-FFF2-40B4-BE49-F238E27FC236}">
                <a16:creationId xmlns:a16="http://schemas.microsoft.com/office/drawing/2014/main" id="{C08249FA-E459-4456-9643-BA19BAAAAFA9}"/>
              </a:ext>
            </a:extLst>
          </p:cNvPr>
          <p:cNvSpPr>
            <a:spLocks noGrp="1"/>
          </p:cNvSpPr>
          <p:nvPr>
            <p:ph idx="1"/>
          </p:nvPr>
        </p:nvSpPr>
        <p:spPr/>
        <p:txBody>
          <a:bodyPr>
            <a:normAutofit fontScale="85000" lnSpcReduction="20000"/>
          </a:bodyPr>
          <a:lstStyle/>
          <a:p>
            <a:r>
              <a:rPr lang="en-GB" dirty="0"/>
              <a:t>Conjugate vs non conjugate priors</a:t>
            </a:r>
          </a:p>
          <a:p>
            <a:pPr lvl="1"/>
            <a:r>
              <a:rPr lang="en-GB" dirty="0"/>
              <a:t>Majority of cases involve priors and likelihoods from different distributions, which are non conjugate</a:t>
            </a:r>
          </a:p>
          <a:p>
            <a:pPr lvl="1"/>
            <a:r>
              <a:rPr lang="en-GB" dirty="0"/>
              <a:t>Therefore, solving analytically is not possible.</a:t>
            </a:r>
          </a:p>
          <a:p>
            <a:pPr lvl="1"/>
            <a:endParaRPr lang="en-GB" dirty="0"/>
          </a:p>
          <a:p>
            <a:r>
              <a:rPr lang="en-GB" dirty="0"/>
              <a:t>Instead, use simulation</a:t>
            </a:r>
          </a:p>
          <a:p>
            <a:pPr lvl="1"/>
            <a:r>
              <a:rPr lang="en-GB" dirty="0"/>
              <a:t>MCMC approach </a:t>
            </a:r>
          </a:p>
          <a:p>
            <a:pPr lvl="1"/>
            <a:r>
              <a:rPr lang="en-GB" dirty="0"/>
              <a:t>draw correlated chain of samples which approximate the </a:t>
            </a:r>
          </a:p>
          <a:p>
            <a:pPr marL="457200" lvl="1" indent="0">
              <a:buNone/>
            </a:pPr>
            <a:r>
              <a:rPr lang="en-GB" dirty="0"/>
              <a:t>posterior distribution</a:t>
            </a:r>
          </a:p>
          <a:p>
            <a:pPr lvl="1"/>
            <a:r>
              <a:rPr lang="en-GB" dirty="0"/>
              <a:t>Sample for long enough and you should converge on an </a:t>
            </a:r>
          </a:p>
          <a:p>
            <a:pPr marL="457200" lvl="1" indent="0">
              <a:buNone/>
            </a:pPr>
            <a:r>
              <a:rPr lang="en-GB" dirty="0"/>
              <a:t>approximation of the posterior distribution</a:t>
            </a:r>
          </a:p>
          <a:p>
            <a:endParaRPr lang="en-GB" dirty="0"/>
          </a:p>
          <a:p>
            <a:r>
              <a:rPr lang="en-GB" dirty="0"/>
              <a:t>Flexible for model building</a:t>
            </a:r>
          </a:p>
          <a:p>
            <a:r>
              <a:rPr lang="en-GB" dirty="0"/>
              <a:t>Slow, computationally unfeasible for large samples </a:t>
            </a:r>
          </a:p>
          <a:p>
            <a:pPr lvl="1"/>
            <a:endParaRPr lang="en-GB" dirty="0"/>
          </a:p>
          <a:p>
            <a:endParaRPr lang="en-GB" dirty="0"/>
          </a:p>
          <a:p>
            <a:endParaRPr lang="en-GB" dirty="0"/>
          </a:p>
        </p:txBody>
      </p:sp>
      <p:pic>
        <p:nvPicPr>
          <p:cNvPr id="6" name="Picture 5">
            <a:extLst>
              <a:ext uri="{FF2B5EF4-FFF2-40B4-BE49-F238E27FC236}">
                <a16:creationId xmlns:a16="http://schemas.microsoft.com/office/drawing/2014/main" id="{656AD4BC-B13E-449B-86F6-4B83C20CBE91}"/>
              </a:ext>
            </a:extLst>
          </p:cNvPr>
          <p:cNvPicPr>
            <a:picLocks noChangeAspect="1"/>
          </p:cNvPicPr>
          <p:nvPr/>
        </p:nvPicPr>
        <p:blipFill>
          <a:blip r:embed="rId3"/>
          <a:stretch>
            <a:fillRect/>
          </a:stretch>
        </p:blipFill>
        <p:spPr>
          <a:xfrm>
            <a:off x="7600952" y="2624138"/>
            <a:ext cx="4233862" cy="4233862"/>
          </a:xfrm>
          <a:prstGeom prst="rect">
            <a:avLst/>
          </a:prstGeom>
        </p:spPr>
      </p:pic>
    </p:spTree>
    <p:extLst>
      <p:ext uri="{BB962C8B-B14F-4D97-AF65-F5344CB8AC3E}">
        <p14:creationId xmlns:p14="http://schemas.microsoft.com/office/powerpoint/2010/main" val="1843507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9EBA8-D307-402F-92F6-B8E0AD8F5E8D}"/>
              </a:ext>
            </a:extLst>
          </p:cNvPr>
          <p:cNvSpPr>
            <a:spLocks noGrp="1"/>
          </p:cNvSpPr>
          <p:nvPr>
            <p:ph type="title"/>
          </p:nvPr>
        </p:nvSpPr>
        <p:spPr/>
        <p:txBody>
          <a:bodyPr/>
          <a:lstStyle/>
          <a:p>
            <a:r>
              <a:rPr lang="en-GB" dirty="0"/>
              <a:t>Pierre-Simon Laplace and INLA</a:t>
            </a:r>
          </a:p>
        </p:txBody>
      </p:sp>
      <p:sp>
        <p:nvSpPr>
          <p:cNvPr id="3" name="Content Placeholder 2">
            <a:extLst>
              <a:ext uri="{FF2B5EF4-FFF2-40B4-BE49-F238E27FC236}">
                <a16:creationId xmlns:a16="http://schemas.microsoft.com/office/drawing/2014/main" id="{983D368C-7D2B-42E8-81F7-298901BB6B8E}"/>
              </a:ext>
            </a:extLst>
          </p:cNvPr>
          <p:cNvSpPr>
            <a:spLocks noGrp="1"/>
          </p:cNvSpPr>
          <p:nvPr>
            <p:ph idx="1"/>
          </p:nvPr>
        </p:nvSpPr>
        <p:spPr>
          <a:xfrm>
            <a:off x="838200" y="1825625"/>
            <a:ext cx="8162925" cy="4351338"/>
          </a:xfrm>
        </p:spPr>
        <p:txBody>
          <a:bodyPr>
            <a:normAutofit/>
          </a:bodyPr>
          <a:lstStyle/>
          <a:p>
            <a:r>
              <a:rPr lang="en-GB" dirty="0"/>
              <a:t>Discovered the Laplace transformation</a:t>
            </a:r>
          </a:p>
          <a:p>
            <a:r>
              <a:rPr lang="en-GB" dirty="0"/>
              <a:t>An integral transform</a:t>
            </a:r>
          </a:p>
          <a:p>
            <a:r>
              <a:rPr lang="en-GB" dirty="0"/>
              <a:t>Means can approximate integrals using a deterministic rather than simulation based approach</a:t>
            </a:r>
          </a:p>
          <a:p>
            <a:r>
              <a:rPr lang="en-GB" dirty="0"/>
              <a:t>Lots of maths – if you are interested in the theory check out </a:t>
            </a:r>
            <a:r>
              <a:rPr lang="en-GB" dirty="0" err="1"/>
              <a:t>Blangiardo</a:t>
            </a:r>
            <a:r>
              <a:rPr lang="en-GB" dirty="0"/>
              <a:t> and </a:t>
            </a:r>
            <a:r>
              <a:rPr lang="en-GB" dirty="0" err="1"/>
              <a:t>Cameletti</a:t>
            </a:r>
            <a:r>
              <a:rPr lang="en-GB" dirty="0"/>
              <a:t> (2015) </a:t>
            </a:r>
          </a:p>
          <a:p>
            <a:r>
              <a:rPr lang="en-GB" dirty="0"/>
              <a:t>INLA uses </a:t>
            </a:r>
            <a:r>
              <a:rPr lang="en-GB" dirty="0" err="1"/>
              <a:t>laplace</a:t>
            </a:r>
            <a:r>
              <a:rPr lang="en-GB" dirty="0"/>
              <a:t> approximation to solve integrals and resolve relationships in regressions in a Bayesian framework</a:t>
            </a:r>
          </a:p>
        </p:txBody>
      </p:sp>
      <p:pic>
        <p:nvPicPr>
          <p:cNvPr id="10242" name="Picture 2" descr="Image result for laplace">
            <a:extLst>
              <a:ext uri="{FF2B5EF4-FFF2-40B4-BE49-F238E27FC236}">
                <a16:creationId xmlns:a16="http://schemas.microsoft.com/office/drawing/2014/main" id="{6B8296B4-0FE7-459F-9A18-663A1402E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25" y="571500"/>
            <a:ext cx="2747963" cy="32975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D5FE89-0A08-4107-A622-03D17176D0C9}"/>
              </a:ext>
            </a:extLst>
          </p:cNvPr>
          <p:cNvSpPr txBox="1"/>
          <p:nvPr/>
        </p:nvSpPr>
        <p:spPr>
          <a:xfrm>
            <a:off x="9484519" y="3869056"/>
            <a:ext cx="3738562" cy="553998"/>
          </a:xfrm>
          <a:prstGeom prst="rect">
            <a:avLst/>
          </a:prstGeom>
          <a:noFill/>
        </p:spPr>
        <p:txBody>
          <a:bodyPr wrap="square" rtlCol="0">
            <a:spAutoFit/>
          </a:bodyPr>
          <a:lstStyle/>
          <a:p>
            <a:r>
              <a:rPr lang="en-GB" sz="3000" dirty="0"/>
              <a:t>1749-1827</a:t>
            </a:r>
          </a:p>
        </p:txBody>
      </p:sp>
    </p:spTree>
    <p:extLst>
      <p:ext uri="{BB962C8B-B14F-4D97-AF65-F5344CB8AC3E}">
        <p14:creationId xmlns:p14="http://schemas.microsoft.com/office/powerpoint/2010/main" val="2851250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A120-D413-4F0A-984B-1B610C3FC049}"/>
              </a:ext>
            </a:extLst>
          </p:cNvPr>
          <p:cNvSpPr>
            <a:spLocks noGrp="1"/>
          </p:cNvSpPr>
          <p:nvPr>
            <p:ph type="title"/>
          </p:nvPr>
        </p:nvSpPr>
        <p:spPr/>
        <p:txBody>
          <a:bodyPr/>
          <a:lstStyle/>
          <a:p>
            <a:r>
              <a:rPr lang="en-GB" dirty="0"/>
              <a:t>R-INLA – integrated nested </a:t>
            </a:r>
            <a:r>
              <a:rPr lang="en-GB" dirty="0" err="1"/>
              <a:t>laplace</a:t>
            </a:r>
            <a:r>
              <a:rPr lang="en-GB" dirty="0"/>
              <a:t> approximations</a:t>
            </a:r>
          </a:p>
        </p:txBody>
      </p:sp>
      <p:sp>
        <p:nvSpPr>
          <p:cNvPr id="3" name="Content Placeholder 2">
            <a:extLst>
              <a:ext uri="{FF2B5EF4-FFF2-40B4-BE49-F238E27FC236}">
                <a16:creationId xmlns:a16="http://schemas.microsoft.com/office/drawing/2014/main" id="{ABBA535D-4523-426C-860B-460AB8072C20}"/>
              </a:ext>
            </a:extLst>
          </p:cNvPr>
          <p:cNvSpPr>
            <a:spLocks noGrp="1"/>
          </p:cNvSpPr>
          <p:nvPr>
            <p:ph idx="1"/>
          </p:nvPr>
        </p:nvSpPr>
        <p:spPr>
          <a:xfrm>
            <a:off x="838200" y="3446862"/>
            <a:ext cx="10515600" cy="3296834"/>
          </a:xfrm>
        </p:spPr>
        <p:txBody>
          <a:bodyPr>
            <a:normAutofit fontScale="85000" lnSpcReduction="10000"/>
          </a:bodyPr>
          <a:lstStyle/>
          <a:p>
            <a:pPr marL="0" indent="0">
              <a:buNone/>
            </a:pPr>
            <a:r>
              <a:rPr lang="en-GB" dirty="0"/>
              <a:t>The joint probability for all the parameters as </a:t>
            </a:r>
          </a:p>
          <a:p>
            <a:r>
              <a:rPr lang="en-GB" dirty="0"/>
              <a:t>the likelihood of the data given all the parameters * prior for the betas given the hyper parameters * prior for the hyperparameter</a:t>
            </a:r>
          </a:p>
          <a:p>
            <a:pPr marL="0" indent="0">
              <a:buNone/>
            </a:pPr>
            <a:r>
              <a:rPr lang="en-GB" dirty="0"/>
              <a:t>THIS JOINT DISTRIBUTION IS A </a:t>
            </a:r>
            <a:r>
              <a:rPr lang="en-GB" b="1" dirty="0">
                <a:solidFill>
                  <a:srgbClr val="FF0000"/>
                </a:solidFill>
              </a:rPr>
              <a:t>GAUSSIAN MARKOV RANDOM FIELD </a:t>
            </a:r>
            <a:r>
              <a:rPr lang="en-GB" b="1" dirty="0"/>
              <a:t>when we assume that the priors of the betas are multivariate normal and independent</a:t>
            </a:r>
            <a:endParaRPr lang="en-GB" dirty="0"/>
          </a:p>
          <a:p>
            <a:r>
              <a:rPr lang="en-GB" b="1" dirty="0"/>
              <a:t>But we want the marginal distributions for each of the parameters so need to extract that from R-INLA</a:t>
            </a:r>
          </a:p>
          <a:p>
            <a:r>
              <a:rPr lang="en-GB" b="1" dirty="0"/>
              <a:t>As distributions are continuous, need to use integrals to obtain the marginal distributions = where Laplace approximation comes in.</a:t>
            </a:r>
          </a:p>
          <a:p>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2F86D78-502F-4BE2-9206-8444A37D5E37}"/>
                  </a:ext>
                </a:extLst>
              </p:cNvPr>
              <p:cNvSpPr txBox="1"/>
              <p:nvPr/>
            </p:nvSpPr>
            <p:spPr>
              <a:xfrm>
                <a:off x="838200" y="1996003"/>
                <a:ext cx="318611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𝜌</m:t>
                      </m:r>
                      <m:r>
                        <a:rPr lang="en-GB" sz="2400" b="0" i="1" smtClean="0">
                          <a:latin typeface="Cambria Math" panose="02040503050406030204" pitchFamily="18" charset="0"/>
                        </a:rPr>
                        <m:t>(</m:t>
                      </m:r>
                      <m:r>
                        <a:rPr lang="en-GB" sz="2400" i="1" smtClean="0">
                          <a:latin typeface="Cambria Math" panose="02040503050406030204" pitchFamily="18" charset="0"/>
                        </a:rPr>
                        <m:t>𝐴</m:t>
                      </m:r>
                      <m:r>
                        <a:rPr lang="en-GB" sz="2400" b="0" i="1" smtClean="0">
                          <a:latin typeface="Cambria Math" panose="02040503050406030204" pitchFamily="18" charset="0"/>
                        </a:rPr>
                        <m:t>)</m:t>
                      </m:r>
                      <m:r>
                        <a:rPr lang="en-GB" sz="2400" i="0">
                          <a:latin typeface="Cambria Math" panose="02040503050406030204" pitchFamily="18" charset="0"/>
                        </a:rPr>
                        <m:t>=</m:t>
                      </m:r>
                      <m:r>
                        <a:rPr lang="en-GB" sz="2400" i="1">
                          <a:latin typeface="Cambria Math" panose="02040503050406030204" pitchFamily="18" charset="0"/>
                        </a:rPr>
                        <m:t>𝛽</m:t>
                      </m:r>
                      <m:r>
                        <a:rPr lang="en-GB" sz="2400" b="0" i="1" smtClean="0">
                          <a:latin typeface="Cambria Math" panose="02040503050406030204" pitchFamily="18" charset="0"/>
                        </a:rPr>
                        <m:t>1</m:t>
                      </m:r>
                      <m:r>
                        <a:rPr lang="en-GB" sz="2400" i="0">
                          <a:latin typeface="Cambria Math" panose="02040503050406030204" pitchFamily="18" charset="0"/>
                        </a:rPr>
                        <m:t>+</m:t>
                      </m:r>
                      <m:r>
                        <a:rPr lang="en-GB" sz="2400" b="0" i="1" smtClean="0">
                          <a:latin typeface="Cambria Math" panose="02040503050406030204" pitchFamily="18" charset="0"/>
                        </a:rPr>
                        <m:t>𝑋</m:t>
                      </m:r>
                      <m:r>
                        <a:rPr lang="en-GB" sz="2400" i="1">
                          <a:latin typeface="Cambria Math" panose="02040503050406030204" pitchFamily="18" charset="0"/>
                        </a:rPr>
                        <m:t>𝛽</m:t>
                      </m:r>
                      <m:r>
                        <a:rPr lang="en-GB" sz="2400" i="1">
                          <a:latin typeface="Cambria Math" panose="02040503050406030204" pitchFamily="18" charset="0"/>
                        </a:rPr>
                        <m:t>2</m:t>
                      </m:r>
                      <m:r>
                        <a:rPr lang="en-GB" sz="2400" i="0">
                          <a:latin typeface="Cambria Math" panose="02040503050406030204" pitchFamily="18" charset="0"/>
                        </a:rPr>
                        <m:t>+</m:t>
                      </m:r>
                      <m:r>
                        <a:rPr lang="en-GB" sz="2400" i="1">
                          <a:latin typeface="Cambria Math" panose="02040503050406030204" pitchFamily="18" charset="0"/>
                        </a:rPr>
                        <m:t>𝜀</m:t>
                      </m:r>
                    </m:oMath>
                  </m:oMathPara>
                </a14:m>
                <a:endParaRPr lang="en-GB" sz="2400" dirty="0"/>
              </a:p>
            </p:txBody>
          </p:sp>
        </mc:Choice>
        <mc:Fallback xmlns="">
          <p:sp>
            <p:nvSpPr>
              <p:cNvPr id="4" name="TextBox 3">
                <a:extLst>
                  <a:ext uri="{FF2B5EF4-FFF2-40B4-BE49-F238E27FC236}">
                    <a16:creationId xmlns:a16="http://schemas.microsoft.com/office/drawing/2014/main" id="{92F86D78-502F-4BE2-9206-8444A37D5E37}"/>
                  </a:ext>
                </a:extLst>
              </p:cNvPr>
              <p:cNvSpPr txBox="1">
                <a:spLocks noRot="1" noChangeAspect="1" noMove="1" noResize="1" noEditPoints="1" noAdjustHandles="1" noChangeArrowheads="1" noChangeShapeType="1" noTextEdit="1"/>
              </p:cNvSpPr>
              <p:nvPr/>
            </p:nvSpPr>
            <p:spPr>
              <a:xfrm>
                <a:off x="838200" y="1996003"/>
                <a:ext cx="3186113" cy="369332"/>
              </a:xfrm>
              <a:prstGeom prst="rect">
                <a:avLst/>
              </a:prstGeom>
              <a:blipFill>
                <a:blip r:embed="rId3"/>
                <a:stretch>
                  <a:fillRect b="-344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8D45E36-7079-4A69-A45A-E8D495A3D7D5}"/>
                  </a:ext>
                </a:extLst>
              </p:cNvPr>
              <p:cNvSpPr txBox="1"/>
              <p:nvPr/>
            </p:nvSpPr>
            <p:spPr>
              <a:xfrm>
                <a:off x="1009622" y="2670650"/>
                <a:ext cx="142163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𝜀</m:t>
                      </m:r>
                      <m:r>
                        <a:rPr lang="en-GB" sz="2800" i="0">
                          <a:latin typeface="Cambria Math" panose="02040503050406030204" pitchFamily="18" charset="0"/>
                        </a:rPr>
                        <m:t>~</m:t>
                      </m:r>
                      <m:r>
                        <a:rPr lang="en-GB" sz="2800" i="1">
                          <a:latin typeface="Cambria Math" panose="02040503050406030204" pitchFamily="18" charset="0"/>
                        </a:rPr>
                        <m:t>𝑁</m:t>
                      </m:r>
                      <m:d>
                        <m:dPr>
                          <m:ctrlPr>
                            <a:rPr lang="en-GB" sz="2800" i="1">
                              <a:latin typeface="Cambria Math" panose="02040503050406030204" pitchFamily="18" charset="0"/>
                            </a:rPr>
                          </m:ctrlPr>
                        </m:dPr>
                        <m:e>
                          <m:r>
                            <a:rPr lang="en-GB" sz="2800" i="1">
                              <a:latin typeface="Cambria Math" panose="02040503050406030204" pitchFamily="18" charset="0"/>
                            </a:rPr>
                            <m:t>𝜇</m:t>
                          </m:r>
                          <m:r>
                            <a:rPr lang="en-GB" sz="2800" i="0">
                              <a:latin typeface="Cambria Math" panose="02040503050406030204" pitchFamily="18" charset="0"/>
                            </a:rPr>
                            <m:t>,</m:t>
                          </m:r>
                          <m:sSup>
                            <m:sSupPr>
                              <m:ctrlPr>
                                <a:rPr lang="en-GB" sz="2800" i="1">
                                  <a:latin typeface="Cambria Math" panose="02040503050406030204" pitchFamily="18" charset="0"/>
                                </a:rPr>
                              </m:ctrlPr>
                            </m:sSupPr>
                            <m:e>
                              <m:r>
                                <a:rPr lang="en-GB" sz="2800" i="1">
                                  <a:latin typeface="Cambria Math" panose="02040503050406030204" pitchFamily="18" charset="0"/>
                                </a:rPr>
                                <m:t>𝜎</m:t>
                              </m:r>
                            </m:e>
                            <m:sup>
                              <m:r>
                                <a:rPr lang="en-GB" sz="2800" i="0">
                                  <a:latin typeface="Cambria Math" panose="02040503050406030204" pitchFamily="18" charset="0"/>
                                </a:rPr>
                                <m:t>2</m:t>
                              </m:r>
                            </m:sup>
                          </m:sSup>
                        </m:e>
                      </m:d>
                    </m:oMath>
                  </m:oMathPara>
                </a14:m>
                <a:endParaRPr lang="en-GB" sz="2800" dirty="0"/>
              </a:p>
            </p:txBody>
          </p:sp>
        </mc:Choice>
        <mc:Fallback xmlns="">
          <p:sp>
            <p:nvSpPr>
              <p:cNvPr id="5" name="TextBox 4">
                <a:extLst>
                  <a:ext uri="{FF2B5EF4-FFF2-40B4-BE49-F238E27FC236}">
                    <a16:creationId xmlns:a16="http://schemas.microsoft.com/office/drawing/2014/main" id="{E8D45E36-7079-4A69-A45A-E8D495A3D7D5}"/>
                  </a:ext>
                </a:extLst>
              </p:cNvPr>
              <p:cNvSpPr txBox="1">
                <a:spLocks noRot="1" noChangeAspect="1" noMove="1" noResize="1" noEditPoints="1" noAdjustHandles="1" noChangeArrowheads="1" noChangeShapeType="1" noTextEdit="1"/>
              </p:cNvSpPr>
              <p:nvPr/>
            </p:nvSpPr>
            <p:spPr>
              <a:xfrm>
                <a:off x="1009622" y="2670650"/>
                <a:ext cx="1421634" cy="430887"/>
              </a:xfrm>
              <a:prstGeom prst="rect">
                <a:avLst/>
              </a:prstGeom>
              <a:blipFill>
                <a:blip r:embed="rId4"/>
                <a:stretch>
                  <a:fillRect r="-18884"/>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57BA67E8-FB12-4E03-B0A9-AF4C5780C1E7}"/>
              </a:ext>
            </a:extLst>
          </p:cNvPr>
          <p:cNvSpPr/>
          <p:nvPr/>
        </p:nvSpPr>
        <p:spPr>
          <a:xfrm>
            <a:off x="2728913" y="1942801"/>
            <a:ext cx="685800" cy="4757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CA39E4E4-3D67-457A-A42D-B7309941AE6A}"/>
              </a:ext>
            </a:extLst>
          </p:cNvPr>
          <p:cNvSpPr/>
          <p:nvPr/>
        </p:nvSpPr>
        <p:spPr>
          <a:xfrm>
            <a:off x="2171700" y="2700871"/>
            <a:ext cx="430978" cy="4757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EA13775-6A92-4506-AC5E-E0B124284029}"/>
              </a:ext>
            </a:extLst>
          </p:cNvPr>
          <p:cNvSpPr txBox="1"/>
          <p:nvPr/>
        </p:nvSpPr>
        <p:spPr>
          <a:xfrm>
            <a:off x="4633519" y="1540403"/>
            <a:ext cx="1249316" cy="369332"/>
          </a:xfrm>
          <a:prstGeom prst="rect">
            <a:avLst/>
          </a:prstGeom>
          <a:noFill/>
        </p:spPr>
        <p:txBody>
          <a:bodyPr wrap="none" rtlCol="0">
            <a:spAutoFit/>
          </a:bodyPr>
          <a:lstStyle/>
          <a:p>
            <a:r>
              <a:rPr lang="en-GB" dirty="0"/>
              <a:t>Parameters</a:t>
            </a:r>
          </a:p>
        </p:txBody>
      </p:sp>
      <p:sp>
        <p:nvSpPr>
          <p:cNvPr id="11" name="TextBox 10">
            <a:extLst>
              <a:ext uri="{FF2B5EF4-FFF2-40B4-BE49-F238E27FC236}">
                <a16:creationId xmlns:a16="http://schemas.microsoft.com/office/drawing/2014/main" id="{C5610FD1-0A5F-4292-B6DF-A54CF46C7EA2}"/>
              </a:ext>
            </a:extLst>
          </p:cNvPr>
          <p:cNvSpPr txBox="1"/>
          <p:nvPr/>
        </p:nvSpPr>
        <p:spPr>
          <a:xfrm>
            <a:off x="3764756" y="2749895"/>
            <a:ext cx="5625323" cy="369332"/>
          </a:xfrm>
          <a:prstGeom prst="rect">
            <a:avLst/>
          </a:prstGeom>
          <a:noFill/>
        </p:spPr>
        <p:txBody>
          <a:bodyPr wrap="none" rtlCol="0">
            <a:spAutoFit/>
          </a:bodyPr>
          <a:lstStyle/>
          <a:p>
            <a:r>
              <a:rPr lang="en-GB" dirty="0"/>
              <a:t>Hyperparameter (depends on the distribution of the data)</a:t>
            </a:r>
          </a:p>
        </p:txBody>
      </p:sp>
      <p:sp>
        <p:nvSpPr>
          <p:cNvPr id="12" name="Rectangle 11">
            <a:extLst>
              <a:ext uri="{FF2B5EF4-FFF2-40B4-BE49-F238E27FC236}">
                <a16:creationId xmlns:a16="http://schemas.microsoft.com/office/drawing/2014/main" id="{986C4548-B215-411B-BB18-BF3531261402}"/>
              </a:ext>
            </a:extLst>
          </p:cNvPr>
          <p:cNvSpPr/>
          <p:nvPr/>
        </p:nvSpPr>
        <p:spPr>
          <a:xfrm>
            <a:off x="1971675" y="1953020"/>
            <a:ext cx="459582" cy="4757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168D49B1-FE89-4C00-BC4D-EA9AACCAF6EA}"/>
              </a:ext>
            </a:extLst>
          </p:cNvPr>
          <p:cNvCxnSpPr>
            <a:cxnSpLocks/>
            <a:stCxn id="7" idx="1"/>
            <a:endCxn id="6" idx="3"/>
          </p:cNvCxnSpPr>
          <p:nvPr/>
        </p:nvCxnSpPr>
        <p:spPr>
          <a:xfrm flipH="1">
            <a:off x="3414713" y="1725069"/>
            <a:ext cx="1218806" cy="45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3C3E256-DECB-4449-9DFA-C663829563C2}"/>
              </a:ext>
            </a:extLst>
          </p:cNvPr>
          <p:cNvCxnSpPr>
            <a:cxnSpLocks/>
            <a:stCxn id="7" idx="1"/>
            <a:endCxn id="12" idx="0"/>
          </p:cNvCxnSpPr>
          <p:nvPr/>
        </p:nvCxnSpPr>
        <p:spPr>
          <a:xfrm flipH="1">
            <a:off x="2201466" y="1725069"/>
            <a:ext cx="2432053" cy="22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2A770A-AA79-4510-BBF3-514FD7AF3847}"/>
              </a:ext>
            </a:extLst>
          </p:cNvPr>
          <p:cNvCxnSpPr>
            <a:cxnSpLocks/>
            <a:stCxn id="11" idx="1"/>
          </p:cNvCxnSpPr>
          <p:nvPr/>
        </p:nvCxnSpPr>
        <p:spPr>
          <a:xfrm flipH="1">
            <a:off x="2602678" y="2934561"/>
            <a:ext cx="1162078" cy="10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22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9" grpId="0" animBg="1"/>
      <p:bldP spid="7" grpId="0"/>
      <p:bldP spid="11" grpId="0"/>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30CB-1673-4A9F-A104-8982A98A6989}"/>
              </a:ext>
            </a:extLst>
          </p:cNvPr>
          <p:cNvSpPr>
            <a:spLocks noGrp="1"/>
          </p:cNvSpPr>
          <p:nvPr>
            <p:ph type="title"/>
          </p:nvPr>
        </p:nvSpPr>
        <p:spPr/>
        <p:txBody>
          <a:bodyPr/>
          <a:lstStyle/>
          <a:p>
            <a:r>
              <a:rPr lang="en-GB" dirty="0"/>
              <a:t>To summarise</a:t>
            </a:r>
          </a:p>
        </p:txBody>
      </p:sp>
      <p:sp>
        <p:nvSpPr>
          <p:cNvPr id="3" name="Content Placeholder 2">
            <a:extLst>
              <a:ext uri="{FF2B5EF4-FFF2-40B4-BE49-F238E27FC236}">
                <a16:creationId xmlns:a16="http://schemas.microsoft.com/office/drawing/2014/main" id="{662E7FD6-C5E9-4628-AC41-A559E4C5C434}"/>
              </a:ext>
            </a:extLst>
          </p:cNvPr>
          <p:cNvSpPr>
            <a:spLocks noGrp="1"/>
          </p:cNvSpPr>
          <p:nvPr>
            <p:ph idx="1"/>
          </p:nvPr>
        </p:nvSpPr>
        <p:spPr/>
        <p:txBody>
          <a:bodyPr>
            <a:normAutofit fontScale="92500"/>
          </a:bodyPr>
          <a:lstStyle/>
          <a:p>
            <a:r>
              <a:rPr lang="en-GB" dirty="0"/>
              <a:t>We don’t have adequate, easy to use frequentist approaches to accounting for spatial dependency in regression</a:t>
            </a:r>
          </a:p>
          <a:p>
            <a:r>
              <a:rPr lang="en-GB" dirty="0"/>
              <a:t>But we need to account for it</a:t>
            </a:r>
          </a:p>
          <a:p>
            <a:r>
              <a:rPr lang="en-GB" dirty="0"/>
              <a:t>Bayesian approaches give us the means to do so by use of a mathematical trick – treating spatial field as individual random effects and using integrated </a:t>
            </a:r>
            <a:r>
              <a:rPr lang="en-GB" dirty="0" err="1"/>
              <a:t>laplace</a:t>
            </a:r>
            <a:r>
              <a:rPr lang="en-GB" dirty="0"/>
              <a:t> approximation to determine the posterior distribution</a:t>
            </a:r>
          </a:p>
          <a:p>
            <a:r>
              <a:rPr lang="en-GB" dirty="0"/>
              <a:t>Does this by assuming a normal, multivariate distribution for the priors of our regression parameters, our betas.</a:t>
            </a:r>
          </a:p>
          <a:p>
            <a:r>
              <a:rPr lang="en-GB" dirty="0"/>
              <a:t>We can change the priors depending on our knowledge about the system in question</a:t>
            </a:r>
          </a:p>
        </p:txBody>
      </p:sp>
    </p:spTree>
    <p:extLst>
      <p:ext uri="{BB962C8B-B14F-4D97-AF65-F5344CB8AC3E}">
        <p14:creationId xmlns:p14="http://schemas.microsoft.com/office/powerpoint/2010/main" val="53836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5A02-B80D-41E0-ADC7-63B7A1B9CBAE}"/>
              </a:ext>
            </a:extLst>
          </p:cNvPr>
          <p:cNvSpPr>
            <a:spLocks noGrp="1"/>
          </p:cNvSpPr>
          <p:nvPr>
            <p:ph type="title"/>
          </p:nvPr>
        </p:nvSpPr>
        <p:spPr/>
        <p:txBody>
          <a:bodyPr/>
          <a:lstStyle/>
          <a:p>
            <a:r>
              <a:rPr lang="en-GB" dirty="0"/>
              <a:t>Linear model – using the BU data</a:t>
            </a:r>
          </a:p>
        </p:txBody>
      </p:sp>
      <p:sp>
        <p:nvSpPr>
          <p:cNvPr id="3" name="Content Placeholder 2">
            <a:extLst>
              <a:ext uri="{FF2B5EF4-FFF2-40B4-BE49-F238E27FC236}">
                <a16:creationId xmlns:a16="http://schemas.microsoft.com/office/drawing/2014/main" id="{5A4A2668-EFB8-43EC-B742-8DA5D17DB23A}"/>
              </a:ext>
            </a:extLst>
          </p:cNvPr>
          <p:cNvSpPr>
            <a:spLocks noGrp="1"/>
          </p:cNvSpPr>
          <p:nvPr>
            <p:ph idx="1"/>
          </p:nvPr>
        </p:nvSpPr>
        <p:spPr/>
        <p:txBody>
          <a:bodyPr>
            <a:normAutofit/>
          </a:bodyPr>
          <a:lstStyle/>
          <a:p>
            <a:r>
              <a:rPr lang="en-GB" dirty="0"/>
              <a:t>Move to the first tutorial – linear model in R-INLA</a:t>
            </a:r>
          </a:p>
          <a:p>
            <a:endParaRPr lang="en-GB" dirty="0"/>
          </a:p>
          <a:p>
            <a:r>
              <a:rPr lang="en-GB" dirty="0"/>
              <a:t>We will discuss</a:t>
            </a:r>
          </a:p>
          <a:p>
            <a:pPr lvl="1"/>
            <a:r>
              <a:rPr lang="en-GB" dirty="0"/>
              <a:t>Setting INLA up</a:t>
            </a:r>
          </a:p>
          <a:p>
            <a:pPr lvl="1"/>
            <a:r>
              <a:rPr lang="en-GB" dirty="0"/>
              <a:t>Extracting fitted values</a:t>
            </a:r>
          </a:p>
          <a:p>
            <a:pPr lvl="1"/>
            <a:r>
              <a:rPr lang="en-GB" dirty="0"/>
              <a:t>Extracting summaries </a:t>
            </a:r>
          </a:p>
          <a:p>
            <a:pPr lvl="1"/>
            <a:r>
              <a:rPr lang="en-GB" dirty="0"/>
              <a:t>Plotting predictions</a:t>
            </a:r>
          </a:p>
          <a:p>
            <a:pPr lvl="1"/>
            <a:endParaRPr lang="en-GB" dirty="0"/>
          </a:p>
          <a:p>
            <a:endParaRPr lang="en-GB" dirty="0"/>
          </a:p>
        </p:txBody>
      </p:sp>
    </p:spTree>
    <p:extLst>
      <p:ext uri="{BB962C8B-B14F-4D97-AF65-F5344CB8AC3E}">
        <p14:creationId xmlns:p14="http://schemas.microsoft.com/office/powerpoint/2010/main" val="545562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A6DA99-F56C-48C0-BF4B-BC47CED17985}"/>
              </a:ext>
            </a:extLst>
          </p:cNvPr>
          <p:cNvSpPr>
            <a:spLocks noGrp="1"/>
          </p:cNvSpPr>
          <p:nvPr>
            <p:ph type="ctrTitle"/>
          </p:nvPr>
        </p:nvSpPr>
        <p:spPr/>
        <p:txBody>
          <a:bodyPr/>
          <a:lstStyle/>
          <a:p>
            <a:r>
              <a:rPr lang="en-GB" dirty="0"/>
              <a:t>Adding dependency</a:t>
            </a:r>
          </a:p>
        </p:txBody>
      </p:sp>
    </p:spTree>
    <p:extLst>
      <p:ext uri="{BB962C8B-B14F-4D97-AF65-F5344CB8AC3E}">
        <p14:creationId xmlns:p14="http://schemas.microsoft.com/office/powerpoint/2010/main" val="2166890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2ED5-5136-4480-8A6A-698BD87489E9}"/>
              </a:ext>
            </a:extLst>
          </p:cNvPr>
          <p:cNvSpPr>
            <a:spLocks noGrp="1"/>
          </p:cNvSpPr>
          <p:nvPr>
            <p:ph type="title"/>
          </p:nvPr>
        </p:nvSpPr>
        <p:spPr/>
        <p:txBody>
          <a:bodyPr/>
          <a:lstStyle/>
          <a:p>
            <a:r>
              <a:rPr lang="en-GB" dirty="0"/>
              <a:t>Adding dependency</a:t>
            </a:r>
            <a:br>
              <a:rPr lang="en-GB" dirty="0"/>
            </a:br>
            <a:endParaRPr lang="en-GB" dirty="0"/>
          </a:p>
        </p:txBody>
      </p:sp>
      <p:sp>
        <p:nvSpPr>
          <p:cNvPr id="3" name="Content Placeholder 2">
            <a:extLst>
              <a:ext uri="{FF2B5EF4-FFF2-40B4-BE49-F238E27FC236}">
                <a16:creationId xmlns:a16="http://schemas.microsoft.com/office/drawing/2014/main" id="{F08FA282-BA94-4970-807D-26DCEB2CE0BC}"/>
              </a:ext>
            </a:extLst>
          </p:cNvPr>
          <p:cNvSpPr>
            <a:spLocks noGrp="1"/>
          </p:cNvSpPr>
          <p:nvPr>
            <p:ph idx="1"/>
          </p:nvPr>
        </p:nvSpPr>
        <p:spPr/>
        <p:txBody>
          <a:bodyPr>
            <a:normAutofit fontScale="85000" lnSpcReduction="10000"/>
          </a:bodyPr>
          <a:lstStyle/>
          <a:p>
            <a:r>
              <a:rPr lang="en-GB" dirty="0"/>
              <a:t>Can control for dependency in the dataset in a few different ways</a:t>
            </a:r>
          </a:p>
          <a:p>
            <a:endParaRPr lang="en-GB" dirty="0"/>
          </a:p>
          <a:p>
            <a:r>
              <a:rPr lang="en-GB" dirty="0"/>
              <a:t>All of them involve using random effect structure</a:t>
            </a:r>
          </a:p>
          <a:p>
            <a:endParaRPr lang="en-GB" dirty="0"/>
          </a:p>
          <a:p>
            <a:r>
              <a:rPr lang="en-GB" dirty="0"/>
              <a:t>HIERARCHICAL – using a random grouping structure aka mixed effects model</a:t>
            </a:r>
          </a:p>
          <a:p>
            <a:endParaRPr lang="en-GB" dirty="0"/>
          </a:p>
          <a:p>
            <a:r>
              <a:rPr lang="en-GB" dirty="0"/>
              <a:t>TIME – use a random effect that adequately represents time </a:t>
            </a:r>
            <a:r>
              <a:rPr lang="en-GB" dirty="0" err="1"/>
              <a:t>eg</a:t>
            </a:r>
            <a:r>
              <a:rPr lang="en-GB" dirty="0"/>
              <a:t>. seasonal / random walk / AR1</a:t>
            </a:r>
          </a:p>
          <a:p>
            <a:endParaRPr lang="en-GB" dirty="0"/>
          </a:p>
          <a:p>
            <a:r>
              <a:rPr lang="en-GB" dirty="0"/>
              <a:t>SPACE – use a spatial random effect (</a:t>
            </a:r>
            <a:r>
              <a:rPr lang="en-GB" dirty="0" err="1"/>
              <a:t>matern</a:t>
            </a:r>
            <a:r>
              <a:rPr lang="en-GB" dirty="0"/>
              <a:t> correlation) to describe spatial associations</a:t>
            </a:r>
          </a:p>
        </p:txBody>
      </p:sp>
    </p:spTree>
    <p:extLst>
      <p:ext uri="{BB962C8B-B14F-4D97-AF65-F5344CB8AC3E}">
        <p14:creationId xmlns:p14="http://schemas.microsoft.com/office/powerpoint/2010/main" val="1466958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FD20-1F44-4FD6-980A-37E136A9523E}"/>
              </a:ext>
            </a:extLst>
          </p:cNvPr>
          <p:cNvSpPr>
            <a:spLocks noGrp="1"/>
          </p:cNvSpPr>
          <p:nvPr>
            <p:ph type="title"/>
          </p:nvPr>
        </p:nvSpPr>
        <p:spPr/>
        <p:txBody>
          <a:bodyPr/>
          <a:lstStyle/>
          <a:p>
            <a:r>
              <a:rPr lang="en-GB" dirty="0"/>
              <a:t>Including random effects</a:t>
            </a:r>
          </a:p>
        </p:txBody>
      </p:sp>
      <p:sp>
        <p:nvSpPr>
          <p:cNvPr id="3" name="Content Placeholder 2">
            <a:extLst>
              <a:ext uri="{FF2B5EF4-FFF2-40B4-BE49-F238E27FC236}">
                <a16:creationId xmlns:a16="http://schemas.microsoft.com/office/drawing/2014/main" id="{E5053E84-4C9C-485E-AC5B-8F0F8CC7C975}"/>
              </a:ext>
            </a:extLst>
          </p:cNvPr>
          <p:cNvSpPr>
            <a:spLocks noGrp="1"/>
          </p:cNvSpPr>
          <p:nvPr>
            <p:ph idx="1"/>
          </p:nvPr>
        </p:nvSpPr>
        <p:spPr/>
        <p:txBody>
          <a:bodyPr/>
          <a:lstStyle/>
          <a:p>
            <a:r>
              <a:rPr lang="en-GB" dirty="0"/>
              <a:t>Adding dependency to RINLA is through the f(X, model = “”) command</a:t>
            </a:r>
          </a:p>
          <a:p>
            <a:r>
              <a:rPr lang="en-GB" dirty="0"/>
              <a:t>Check the R INLA website for the different model types (but the documentation is dense)</a:t>
            </a:r>
          </a:p>
          <a:p>
            <a:r>
              <a:rPr lang="en-GB" dirty="0">
                <a:hlinkClick r:id="rId2"/>
              </a:rPr>
              <a:t>http://www.r-inla.org/models/latent-models</a:t>
            </a:r>
            <a:endParaRPr lang="en-GB" dirty="0"/>
          </a:p>
          <a:p>
            <a:endParaRPr lang="en-GB" dirty="0"/>
          </a:p>
          <a:p>
            <a:endParaRPr lang="en-GB" dirty="0"/>
          </a:p>
          <a:p>
            <a:r>
              <a:rPr lang="en-GB" dirty="0"/>
              <a:t>Remember – random effects come with a variance prior, which is a </a:t>
            </a:r>
            <a:r>
              <a:rPr lang="en-GB" b="1" dirty="0"/>
              <a:t>hyperparameter</a:t>
            </a:r>
          </a:p>
        </p:txBody>
      </p:sp>
    </p:spTree>
    <p:extLst>
      <p:ext uri="{BB962C8B-B14F-4D97-AF65-F5344CB8AC3E}">
        <p14:creationId xmlns:p14="http://schemas.microsoft.com/office/powerpoint/2010/main" val="2762838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BF25-FFB2-4F0B-9F96-455104CCCA23}"/>
              </a:ext>
            </a:extLst>
          </p:cNvPr>
          <p:cNvSpPr>
            <a:spLocks noGrp="1"/>
          </p:cNvSpPr>
          <p:nvPr>
            <p:ph type="title"/>
          </p:nvPr>
        </p:nvSpPr>
        <p:spPr/>
        <p:txBody>
          <a:bodyPr/>
          <a:lstStyle/>
          <a:p>
            <a:r>
              <a:rPr lang="en-GB" dirty="0"/>
              <a:t>Run through the code for the mixed effect model here for BU</a:t>
            </a:r>
          </a:p>
        </p:txBody>
      </p:sp>
      <p:sp>
        <p:nvSpPr>
          <p:cNvPr id="3" name="Content Placeholder 2">
            <a:extLst>
              <a:ext uri="{FF2B5EF4-FFF2-40B4-BE49-F238E27FC236}">
                <a16:creationId xmlns:a16="http://schemas.microsoft.com/office/drawing/2014/main" id="{436BBA76-9A3F-4E6D-BFEE-1B9754CC227D}"/>
              </a:ext>
            </a:extLst>
          </p:cNvPr>
          <p:cNvSpPr>
            <a:spLocks noGrp="1"/>
          </p:cNvSpPr>
          <p:nvPr>
            <p:ph idx="1"/>
          </p:nvPr>
        </p:nvSpPr>
        <p:spPr/>
        <p:txBody>
          <a:bodyPr/>
          <a:lstStyle/>
          <a:p>
            <a:pPr marL="0" indent="0">
              <a:buNone/>
            </a:pPr>
            <a:r>
              <a:rPr lang="en-GB" dirty="0"/>
              <a:t>We will discuss:</a:t>
            </a:r>
          </a:p>
          <a:p>
            <a:r>
              <a:rPr lang="en-GB" dirty="0"/>
              <a:t>Setting up a </a:t>
            </a:r>
            <a:r>
              <a:rPr lang="en-GB" dirty="0" err="1"/>
              <a:t>poisson</a:t>
            </a:r>
            <a:r>
              <a:rPr lang="en-GB" dirty="0"/>
              <a:t> model</a:t>
            </a:r>
          </a:p>
          <a:p>
            <a:r>
              <a:rPr lang="en-GB" dirty="0"/>
              <a:t>Including dependency through random effects</a:t>
            </a:r>
          </a:p>
          <a:p>
            <a:r>
              <a:rPr lang="en-GB" dirty="0"/>
              <a:t>Running a negative binomial model</a:t>
            </a:r>
          </a:p>
          <a:p>
            <a:r>
              <a:rPr lang="en-GB" dirty="0"/>
              <a:t>Running a binomial model</a:t>
            </a:r>
          </a:p>
        </p:txBody>
      </p:sp>
    </p:spTree>
    <p:extLst>
      <p:ext uri="{BB962C8B-B14F-4D97-AF65-F5344CB8AC3E}">
        <p14:creationId xmlns:p14="http://schemas.microsoft.com/office/powerpoint/2010/main" val="1998497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0D6F-D1C9-4C40-9E05-1904BB091F23}"/>
              </a:ext>
            </a:extLst>
          </p:cNvPr>
          <p:cNvSpPr>
            <a:spLocks noGrp="1"/>
          </p:cNvSpPr>
          <p:nvPr>
            <p:ph type="title"/>
          </p:nvPr>
        </p:nvSpPr>
        <p:spPr/>
        <p:txBody>
          <a:bodyPr/>
          <a:lstStyle/>
          <a:p>
            <a:r>
              <a:rPr lang="en-GB" dirty="0"/>
              <a:t>Back to the theory</a:t>
            </a:r>
          </a:p>
        </p:txBody>
      </p:sp>
    </p:spTree>
    <p:extLst>
      <p:ext uri="{BB962C8B-B14F-4D97-AF65-F5344CB8AC3E}">
        <p14:creationId xmlns:p14="http://schemas.microsoft.com/office/powerpoint/2010/main" val="294679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9BB6-2897-49CE-878E-8A5A3A3924B2}"/>
              </a:ext>
            </a:extLst>
          </p:cNvPr>
          <p:cNvSpPr>
            <a:spLocks noGrp="1"/>
          </p:cNvSpPr>
          <p:nvPr>
            <p:ph type="ctrTitle"/>
          </p:nvPr>
        </p:nvSpPr>
        <p:spPr>
          <a:xfrm>
            <a:off x="1524000" y="1955735"/>
            <a:ext cx="7766936" cy="1646302"/>
          </a:xfrm>
        </p:spPr>
        <p:txBody>
          <a:bodyPr>
            <a:normAutofit fontScale="90000"/>
          </a:bodyPr>
          <a:lstStyle/>
          <a:p>
            <a:pPr algn="ctr"/>
            <a:r>
              <a:rPr lang="en-GB" dirty="0"/>
              <a:t>What is spatial dependency</a:t>
            </a:r>
          </a:p>
        </p:txBody>
      </p:sp>
      <p:sp>
        <p:nvSpPr>
          <p:cNvPr id="3" name="Subtitle 2">
            <a:extLst>
              <a:ext uri="{FF2B5EF4-FFF2-40B4-BE49-F238E27FC236}">
                <a16:creationId xmlns:a16="http://schemas.microsoft.com/office/drawing/2014/main" id="{33289CFF-0B58-48AD-B47F-784886B2850E}"/>
              </a:ext>
            </a:extLst>
          </p:cNvPr>
          <p:cNvSpPr>
            <a:spLocks noGrp="1"/>
          </p:cNvSpPr>
          <p:nvPr>
            <p:ph type="subTitle" idx="1"/>
          </p:nvPr>
        </p:nvSpPr>
        <p:spPr>
          <a:xfrm>
            <a:off x="1524000" y="3602037"/>
            <a:ext cx="9144000" cy="2109649"/>
          </a:xfrm>
        </p:spPr>
        <p:txBody>
          <a:bodyPr>
            <a:normAutofit/>
          </a:bodyPr>
          <a:lstStyle/>
          <a:p>
            <a:pPr algn="ctr"/>
            <a:r>
              <a:rPr lang="en-GB" dirty="0"/>
              <a:t>Why should we care?</a:t>
            </a:r>
          </a:p>
          <a:p>
            <a:endParaRPr lang="en-GB" dirty="0"/>
          </a:p>
          <a:p>
            <a:r>
              <a:rPr lang="en-GB" dirty="0" err="1"/>
              <a:t>Toblers</a:t>
            </a:r>
            <a:r>
              <a:rPr lang="en-GB" dirty="0"/>
              <a:t> first law of geography: “Everything is related to everything else, but near things are more related than distant things” - 1969</a:t>
            </a:r>
          </a:p>
        </p:txBody>
      </p:sp>
    </p:spTree>
    <p:extLst>
      <p:ext uri="{BB962C8B-B14F-4D97-AF65-F5344CB8AC3E}">
        <p14:creationId xmlns:p14="http://schemas.microsoft.com/office/powerpoint/2010/main" val="3529684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F511E-EA89-4D80-9888-E3D43DEA1798}"/>
              </a:ext>
            </a:extLst>
          </p:cNvPr>
          <p:cNvSpPr>
            <a:spLocks noGrp="1"/>
          </p:cNvSpPr>
          <p:nvPr>
            <p:ph type="title"/>
          </p:nvPr>
        </p:nvSpPr>
        <p:spPr/>
        <p:txBody>
          <a:bodyPr/>
          <a:lstStyle/>
          <a:p>
            <a:r>
              <a:rPr lang="en-GB" dirty="0"/>
              <a:t>R </a:t>
            </a:r>
            <a:r>
              <a:rPr lang="en-GB" dirty="0" err="1"/>
              <a:t>inla</a:t>
            </a:r>
            <a:r>
              <a:rPr lang="en-GB" dirty="0"/>
              <a:t> and priors	</a:t>
            </a:r>
          </a:p>
        </p:txBody>
      </p:sp>
      <p:sp>
        <p:nvSpPr>
          <p:cNvPr id="3" name="Content Placeholder 2">
            <a:extLst>
              <a:ext uri="{FF2B5EF4-FFF2-40B4-BE49-F238E27FC236}">
                <a16:creationId xmlns:a16="http://schemas.microsoft.com/office/drawing/2014/main" id="{AAEB2E8F-4A90-46A6-BCBA-8E6E92B26060}"/>
              </a:ext>
            </a:extLst>
          </p:cNvPr>
          <p:cNvSpPr>
            <a:spLocks noGrp="1"/>
          </p:cNvSpPr>
          <p:nvPr>
            <p:ph idx="1"/>
          </p:nvPr>
        </p:nvSpPr>
        <p:spPr/>
        <p:txBody>
          <a:bodyPr>
            <a:normAutofit fontScale="70000" lnSpcReduction="20000"/>
          </a:bodyPr>
          <a:lstStyle/>
          <a:p>
            <a:r>
              <a:rPr lang="en-GB" dirty="0"/>
              <a:t>R </a:t>
            </a:r>
            <a:r>
              <a:rPr lang="en-GB" dirty="0" err="1"/>
              <a:t>inla</a:t>
            </a:r>
            <a:r>
              <a:rPr lang="en-GB" dirty="0"/>
              <a:t> has default priors. For fixed distribution this is N(0,0.001) (</a:t>
            </a:r>
            <a:r>
              <a:rPr lang="en-GB" dirty="0" err="1"/>
              <a:t>prec</a:t>
            </a:r>
            <a:r>
              <a:rPr lang="en-GB" dirty="0"/>
              <a:t> = 0.001)</a:t>
            </a:r>
          </a:p>
          <a:p>
            <a:endParaRPr lang="en-GB" dirty="0"/>
          </a:p>
          <a:p>
            <a:r>
              <a:rPr lang="en-GB" dirty="0"/>
              <a:t>This means we expect B to be somewhere around zero, potentially between -94.8 to +94.8 – DIFFUSE PRIOR</a:t>
            </a:r>
          </a:p>
          <a:p>
            <a:endParaRPr lang="en-GB" dirty="0"/>
          </a:p>
          <a:p>
            <a:r>
              <a:rPr lang="en-GB" dirty="0"/>
              <a:t>For intercept, precision is 0, which means sigma is large.</a:t>
            </a:r>
          </a:p>
          <a:p>
            <a:endParaRPr lang="en-GB" dirty="0"/>
          </a:p>
          <a:p>
            <a:r>
              <a:rPr lang="en-GB" dirty="0"/>
              <a:t>Compare to LM</a:t>
            </a:r>
          </a:p>
          <a:p>
            <a:r>
              <a:rPr lang="en-GB" dirty="0"/>
              <a:t>Change priors so is not diffuse – say we have information that for a 1 unit change in population, the BU reduced with a slope -0.65 and a standard error 0.02</a:t>
            </a:r>
          </a:p>
          <a:p>
            <a:r>
              <a:rPr lang="en-GB" dirty="0"/>
              <a:t>Therefore </a:t>
            </a:r>
            <a:r>
              <a:rPr lang="en-GB" dirty="0" err="1"/>
              <a:t>Betapop</a:t>
            </a:r>
            <a:r>
              <a:rPr lang="en-GB" dirty="0"/>
              <a:t> ~ N(-.65,0.02^2)</a:t>
            </a:r>
          </a:p>
          <a:p>
            <a:r>
              <a:rPr lang="en-GB" dirty="0"/>
              <a:t>Need to convert sigma2 into precision: </a:t>
            </a:r>
            <a:r>
              <a:rPr lang="en-GB" dirty="0" err="1"/>
              <a:t>Taupop</a:t>
            </a:r>
            <a:r>
              <a:rPr lang="en-GB" dirty="0"/>
              <a:t> = 1/sigma2pop = 1/0.02^2 </a:t>
            </a:r>
          </a:p>
          <a:p>
            <a:r>
              <a:rPr lang="en-GB" dirty="0"/>
              <a:t>As need to use tau in </a:t>
            </a:r>
            <a:r>
              <a:rPr lang="en-GB" dirty="0" err="1"/>
              <a:t>inla</a:t>
            </a:r>
            <a:endParaRPr lang="en-GB" dirty="0"/>
          </a:p>
          <a:p>
            <a:endParaRPr lang="en-GB" dirty="0"/>
          </a:p>
        </p:txBody>
      </p:sp>
    </p:spTree>
    <p:extLst>
      <p:ext uri="{BB962C8B-B14F-4D97-AF65-F5344CB8AC3E}">
        <p14:creationId xmlns:p14="http://schemas.microsoft.com/office/powerpoint/2010/main" val="422855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2429-EE75-4A01-B36D-5044C0F7FEBF}"/>
              </a:ext>
            </a:extLst>
          </p:cNvPr>
          <p:cNvSpPr>
            <a:spLocks noGrp="1"/>
          </p:cNvSpPr>
          <p:nvPr>
            <p:ph type="title"/>
          </p:nvPr>
        </p:nvSpPr>
        <p:spPr>
          <a:xfrm>
            <a:off x="85725" y="0"/>
            <a:ext cx="10515600" cy="1325563"/>
          </a:xfrm>
        </p:spPr>
        <p:txBody>
          <a:bodyPr/>
          <a:lstStyle/>
          <a:p>
            <a:r>
              <a:rPr lang="en-GB" dirty="0"/>
              <a:t>Coding priors in R-INLA 1</a:t>
            </a:r>
          </a:p>
        </p:txBody>
      </p:sp>
      <p:sp>
        <p:nvSpPr>
          <p:cNvPr id="3" name="Content Placeholder 2">
            <a:extLst>
              <a:ext uri="{FF2B5EF4-FFF2-40B4-BE49-F238E27FC236}">
                <a16:creationId xmlns:a16="http://schemas.microsoft.com/office/drawing/2014/main" id="{F8AE794A-288E-4045-95CE-4D187A50C8F0}"/>
              </a:ext>
            </a:extLst>
          </p:cNvPr>
          <p:cNvSpPr>
            <a:spLocks noGrp="1"/>
          </p:cNvSpPr>
          <p:nvPr>
            <p:ph idx="1"/>
          </p:nvPr>
        </p:nvSpPr>
        <p:spPr>
          <a:xfrm>
            <a:off x="538162" y="1882774"/>
            <a:ext cx="4476750" cy="4351338"/>
          </a:xfrm>
        </p:spPr>
        <p:txBody>
          <a:bodyPr>
            <a:normAutofit fontScale="92500" lnSpcReduction="10000"/>
          </a:bodyPr>
          <a:lstStyle/>
          <a:p>
            <a:r>
              <a:rPr lang="en-GB" dirty="0"/>
              <a:t>For the betas</a:t>
            </a:r>
          </a:p>
          <a:p>
            <a:pPr lvl="1"/>
            <a:r>
              <a:rPr lang="en-GB" dirty="0"/>
              <a:t>Always done through the </a:t>
            </a:r>
            <a:r>
              <a:rPr lang="en-GB" dirty="0" err="1"/>
              <a:t>control.fixed</a:t>
            </a:r>
            <a:r>
              <a:rPr lang="en-GB" dirty="0"/>
              <a:t> option (to change priors for fixed parameters)</a:t>
            </a:r>
          </a:p>
          <a:p>
            <a:pPr lvl="1"/>
            <a:r>
              <a:rPr lang="en-GB" dirty="0"/>
              <a:t>Need to use the list option, and include all the variables including the ones remaining as the default</a:t>
            </a:r>
          </a:p>
          <a:p>
            <a:pPr marL="457200" lvl="1" indent="0">
              <a:buNone/>
            </a:pPr>
            <a:endParaRPr lang="en-GB" dirty="0"/>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pPr lvl="1"/>
            <a:r>
              <a:rPr lang="en-GB" dirty="0"/>
              <a:t>You can change all the priors for the fixed parameters to the same thing, or use list to set different priors</a:t>
            </a:r>
          </a:p>
          <a:p>
            <a:pPr marL="0" indent="0">
              <a:buNone/>
            </a:pPr>
            <a:endParaRPr lang="en-GB" dirty="0"/>
          </a:p>
        </p:txBody>
      </p:sp>
      <p:sp>
        <p:nvSpPr>
          <p:cNvPr id="5" name="Rectangle 2">
            <a:extLst>
              <a:ext uri="{FF2B5EF4-FFF2-40B4-BE49-F238E27FC236}">
                <a16:creationId xmlns:a16="http://schemas.microsoft.com/office/drawing/2014/main" id="{EB54B4CE-D52F-4FE0-B963-927DAB765C91}"/>
              </a:ext>
            </a:extLst>
          </p:cNvPr>
          <p:cNvSpPr>
            <a:spLocks noChangeArrowheads="1"/>
          </p:cNvSpPr>
          <p:nvPr/>
        </p:nvSpPr>
        <p:spPr bwMode="auto">
          <a:xfrm>
            <a:off x="838200" y="3519100"/>
            <a:ext cx="65" cy="27699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398C147C-B01F-4843-860B-0018414E88C7}"/>
              </a:ext>
            </a:extLst>
          </p:cNvPr>
          <p:cNvPicPr>
            <a:picLocks noChangeAspect="1"/>
          </p:cNvPicPr>
          <p:nvPr/>
        </p:nvPicPr>
        <p:blipFill>
          <a:blip r:embed="rId2"/>
          <a:stretch>
            <a:fillRect/>
          </a:stretch>
        </p:blipFill>
        <p:spPr>
          <a:xfrm>
            <a:off x="5672137" y="893138"/>
            <a:ext cx="6386513" cy="5805921"/>
          </a:xfrm>
          <a:prstGeom prst="rect">
            <a:avLst/>
          </a:prstGeom>
        </p:spPr>
      </p:pic>
    </p:spTree>
    <p:extLst>
      <p:ext uri="{BB962C8B-B14F-4D97-AF65-F5344CB8AC3E}">
        <p14:creationId xmlns:p14="http://schemas.microsoft.com/office/powerpoint/2010/main" val="1024236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695B-2C00-475E-BC5E-7DB759B2B08C}"/>
              </a:ext>
            </a:extLst>
          </p:cNvPr>
          <p:cNvSpPr>
            <a:spLocks noGrp="1"/>
          </p:cNvSpPr>
          <p:nvPr>
            <p:ph type="title"/>
          </p:nvPr>
        </p:nvSpPr>
        <p:spPr/>
        <p:txBody>
          <a:bodyPr/>
          <a:lstStyle/>
          <a:p>
            <a:r>
              <a:rPr lang="en-GB" dirty="0"/>
              <a:t>Hyperparameters and dependency</a:t>
            </a:r>
          </a:p>
        </p:txBody>
      </p:sp>
      <p:sp>
        <p:nvSpPr>
          <p:cNvPr id="3" name="Content Placeholder 2">
            <a:extLst>
              <a:ext uri="{FF2B5EF4-FFF2-40B4-BE49-F238E27FC236}">
                <a16:creationId xmlns:a16="http://schemas.microsoft.com/office/drawing/2014/main" id="{F988DF91-A16C-4F77-ABAF-23BB82E9CDA0}"/>
              </a:ext>
            </a:extLst>
          </p:cNvPr>
          <p:cNvSpPr>
            <a:spLocks noGrp="1"/>
          </p:cNvSpPr>
          <p:nvPr>
            <p:ph idx="1"/>
          </p:nvPr>
        </p:nvSpPr>
        <p:spPr/>
        <p:txBody>
          <a:bodyPr>
            <a:normAutofit/>
          </a:bodyPr>
          <a:lstStyle/>
          <a:p>
            <a:r>
              <a:rPr lang="en-GB" dirty="0"/>
              <a:t>Remember – hyperparameters are the </a:t>
            </a:r>
            <a:r>
              <a:rPr lang="en-GB" dirty="0" err="1"/>
              <a:t>sigmas</a:t>
            </a:r>
            <a:endParaRPr lang="en-GB" dirty="0"/>
          </a:p>
          <a:p>
            <a:r>
              <a:rPr lang="en-GB" dirty="0"/>
              <a:t>This model has two </a:t>
            </a:r>
            <a:r>
              <a:rPr lang="en-GB" dirty="0" err="1"/>
              <a:t>sigmas</a:t>
            </a:r>
            <a:r>
              <a:rPr lang="en-GB" dirty="0"/>
              <a:t> – one for the residuals (the one we are used to seeing) and one for the random intercept (our dummy grouping)</a:t>
            </a:r>
          </a:p>
          <a:p>
            <a:r>
              <a:rPr lang="en-GB" dirty="0"/>
              <a:t>Prior distributions for hyperparameters can only be positive. Cannot use the normal distribution</a:t>
            </a:r>
          </a:p>
          <a:p>
            <a:r>
              <a:rPr lang="en-GB" dirty="0"/>
              <a:t>Therefore uniform or gamma distribution may be appropriate</a:t>
            </a:r>
          </a:p>
          <a:p>
            <a:endParaRPr lang="en-GB" dirty="0"/>
          </a:p>
          <a:p>
            <a:r>
              <a:rPr lang="en-GB" dirty="0"/>
              <a:t>IF THERE IS AN ERROR IT IS PROBABLY HYPERPARAMETERS</a:t>
            </a:r>
          </a:p>
        </p:txBody>
      </p:sp>
    </p:spTree>
    <p:extLst>
      <p:ext uri="{BB962C8B-B14F-4D97-AF65-F5344CB8AC3E}">
        <p14:creationId xmlns:p14="http://schemas.microsoft.com/office/powerpoint/2010/main" val="2477706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22A0-B66B-459C-A27C-F804855F17F2}"/>
              </a:ext>
            </a:extLst>
          </p:cNvPr>
          <p:cNvSpPr>
            <a:spLocks noGrp="1"/>
          </p:cNvSpPr>
          <p:nvPr>
            <p:ph type="title"/>
          </p:nvPr>
        </p:nvSpPr>
        <p:spPr/>
        <p:txBody>
          <a:bodyPr/>
          <a:lstStyle/>
          <a:p>
            <a:r>
              <a:rPr lang="en-GB" dirty="0"/>
              <a:t>Changing hyperparameters</a:t>
            </a:r>
          </a:p>
        </p:txBody>
      </p:sp>
      <p:sp>
        <p:nvSpPr>
          <p:cNvPr id="3" name="Content Placeholder 2">
            <a:extLst>
              <a:ext uri="{FF2B5EF4-FFF2-40B4-BE49-F238E27FC236}">
                <a16:creationId xmlns:a16="http://schemas.microsoft.com/office/drawing/2014/main" id="{1FF9E77F-8A0A-4224-9B2D-4EF06ADB8C09}"/>
              </a:ext>
            </a:extLst>
          </p:cNvPr>
          <p:cNvSpPr>
            <a:spLocks noGrp="1"/>
          </p:cNvSpPr>
          <p:nvPr>
            <p:ph idx="1"/>
          </p:nvPr>
        </p:nvSpPr>
        <p:spPr>
          <a:xfrm>
            <a:off x="481013" y="2312988"/>
            <a:ext cx="10515600" cy="4351338"/>
          </a:xfrm>
        </p:spPr>
        <p:txBody>
          <a:bodyPr>
            <a:normAutofit fontScale="92500"/>
          </a:bodyPr>
          <a:lstStyle/>
          <a:p>
            <a:r>
              <a:rPr lang="en-GB" dirty="0"/>
              <a:t>For sigma for the normal distribution of the response variable, the prior is set via the </a:t>
            </a:r>
            <a:r>
              <a:rPr lang="en-GB" dirty="0" err="1"/>
              <a:t>control.family</a:t>
            </a:r>
            <a:r>
              <a:rPr lang="en-GB" dirty="0"/>
              <a:t> argument in the INLA function</a:t>
            </a:r>
          </a:p>
          <a:p>
            <a:endParaRPr lang="en-GB" dirty="0"/>
          </a:p>
          <a:p>
            <a:r>
              <a:rPr lang="en-GB" dirty="0"/>
              <a:t>For the dependency, set within the f() function</a:t>
            </a:r>
          </a:p>
          <a:p>
            <a:r>
              <a:rPr lang="en-GB" dirty="0"/>
              <a:t>For </a:t>
            </a:r>
            <a:r>
              <a:rPr lang="en-GB" dirty="0" err="1"/>
              <a:t>inla</a:t>
            </a:r>
            <a:r>
              <a:rPr lang="en-GB" dirty="0"/>
              <a:t> you need to specify a prior distribution for the </a:t>
            </a:r>
            <a:r>
              <a:rPr lang="en-GB" b="1" dirty="0"/>
              <a:t>log of the precision</a:t>
            </a:r>
            <a:r>
              <a:rPr lang="en-GB" dirty="0"/>
              <a:t> </a:t>
            </a:r>
          </a:p>
          <a:p>
            <a:r>
              <a:rPr lang="en-GB" dirty="0"/>
              <a:t>So…sigma2 is converted to tau by taking the inverse and INLA then uses a log gamma distribution for the priors of log(tau) and log(</a:t>
            </a:r>
            <a:r>
              <a:rPr lang="en-GB" dirty="0" err="1"/>
              <a:t>taudependency</a:t>
            </a:r>
            <a:r>
              <a:rPr lang="en-GB" dirty="0"/>
              <a:t>)</a:t>
            </a:r>
          </a:p>
          <a:p>
            <a:pPr lvl="1"/>
            <a:r>
              <a:rPr lang="en-GB" b="1" dirty="0"/>
              <a:t>With a shape parameter a = 1 and an inverse scale parameter b = 0.00005</a:t>
            </a:r>
          </a:p>
          <a:p>
            <a:pPr lvl="1"/>
            <a:r>
              <a:rPr lang="en-GB" dirty="0"/>
              <a:t>Extensive simulation study did find that a gamma(1,0.5) is better than gamma(1, 0.00005) that INLA uses so maybe worth changing to that</a:t>
            </a:r>
          </a:p>
          <a:p>
            <a:endParaRPr lang="en-GB" dirty="0"/>
          </a:p>
        </p:txBody>
      </p:sp>
    </p:spTree>
    <p:extLst>
      <p:ext uri="{BB962C8B-B14F-4D97-AF65-F5344CB8AC3E}">
        <p14:creationId xmlns:p14="http://schemas.microsoft.com/office/powerpoint/2010/main" val="1141609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958C0B-852E-436B-9DF2-7CFDFA72C24D}"/>
              </a:ext>
            </a:extLst>
          </p:cNvPr>
          <p:cNvPicPr>
            <a:picLocks noChangeAspect="1"/>
          </p:cNvPicPr>
          <p:nvPr/>
        </p:nvPicPr>
        <p:blipFill>
          <a:blip r:embed="rId2"/>
          <a:stretch>
            <a:fillRect/>
          </a:stretch>
        </p:blipFill>
        <p:spPr>
          <a:xfrm>
            <a:off x="1247774" y="1684879"/>
            <a:ext cx="8638817" cy="3865689"/>
          </a:xfrm>
          <a:prstGeom prst="rect">
            <a:avLst/>
          </a:prstGeom>
        </p:spPr>
      </p:pic>
      <p:sp>
        <p:nvSpPr>
          <p:cNvPr id="5" name="Title 1">
            <a:extLst>
              <a:ext uri="{FF2B5EF4-FFF2-40B4-BE49-F238E27FC236}">
                <a16:creationId xmlns:a16="http://schemas.microsoft.com/office/drawing/2014/main" id="{573A511B-6AB0-434C-B841-595E0B4CD23D}"/>
              </a:ext>
            </a:extLst>
          </p:cNvPr>
          <p:cNvSpPr>
            <a:spLocks noGrp="1"/>
          </p:cNvSpPr>
          <p:nvPr>
            <p:ph type="title"/>
          </p:nvPr>
        </p:nvSpPr>
        <p:spPr>
          <a:xfrm>
            <a:off x="838200" y="365125"/>
            <a:ext cx="10515600" cy="1325563"/>
          </a:xfrm>
        </p:spPr>
        <p:txBody>
          <a:bodyPr/>
          <a:lstStyle/>
          <a:p>
            <a:r>
              <a:rPr lang="en-GB" dirty="0"/>
              <a:t>Changing hyperparameters</a:t>
            </a:r>
          </a:p>
        </p:txBody>
      </p:sp>
    </p:spTree>
    <p:extLst>
      <p:ext uri="{BB962C8B-B14F-4D97-AF65-F5344CB8AC3E}">
        <p14:creationId xmlns:p14="http://schemas.microsoft.com/office/powerpoint/2010/main" val="3146491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BF25-FFB2-4F0B-9F96-455104CCCA23}"/>
              </a:ext>
            </a:extLst>
          </p:cNvPr>
          <p:cNvSpPr>
            <a:spLocks noGrp="1"/>
          </p:cNvSpPr>
          <p:nvPr>
            <p:ph type="title"/>
          </p:nvPr>
        </p:nvSpPr>
        <p:spPr/>
        <p:txBody>
          <a:bodyPr/>
          <a:lstStyle/>
          <a:p>
            <a:r>
              <a:rPr lang="en-GB" dirty="0"/>
              <a:t>Run through the code for changing the priors</a:t>
            </a:r>
          </a:p>
        </p:txBody>
      </p:sp>
      <p:sp>
        <p:nvSpPr>
          <p:cNvPr id="3" name="Content Placeholder 2">
            <a:extLst>
              <a:ext uri="{FF2B5EF4-FFF2-40B4-BE49-F238E27FC236}">
                <a16:creationId xmlns:a16="http://schemas.microsoft.com/office/drawing/2014/main" id="{436BBA76-9A3F-4E6D-BFEE-1B9754CC227D}"/>
              </a:ext>
            </a:extLst>
          </p:cNvPr>
          <p:cNvSpPr>
            <a:spLocks noGrp="1"/>
          </p:cNvSpPr>
          <p:nvPr>
            <p:ph idx="1"/>
          </p:nvPr>
        </p:nvSpPr>
        <p:spPr/>
        <p:txBody>
          <a:bodyPr/>
          <a:lstStyle/>
          <a:p>
            <a:pPr marL="0" indent="0">
              <a:buNone/>
            </a:pPr>
            <a:r>
              <a:rPr lang="en-GB" dirty="0"/>
              <a:t>We will discuss:</a:t>
            </a:r>
          </a:p>
          <a:p>
            <a:r>
              <a:rPr lang="en-GB" dirty="0"/>
              <a:t>Changing priors for the betas</a:t>
            </a:r>
          </a:p>
          <a:p>
            <a:r>
              <a:rPr lang="en-GB" dirty="0"/>
              <a:t>Changing hyperparameters</a:t>
            </a:r>
          </a:p>
        </p:txBody>
      </p:sp>
    </p:spTree>
    <p:extLst>
      <p:ext uri="{BB962C8B-B14F-4D97-AF65-F5344CB8AC3E}">
        <p14:creationId xmlns:p14="http://schemas.microsoft.com/office/powerpoint/2010/main" val="3975024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ADD5FB-05DE-47BE-B2DD-3E71256260D7}"/>
              </a:ext>
            </a:extLst>
          </p:cNvPr>
          <p:cNvSpPr>
            <a:spLocks noGrp="1"/>
          </p:cNvSpPr>
          <p:nvPr>
            <p:ph type="ctrTitle"/>
          </p:nvPr>
        </p:nvSpPr>
        <p:spPr/>
        <p:txBody>
          <a:bodyPr/>
          <a:lstStyle/>
          <a:p>
            <a:r>
              <a:rPr lang="en-GB" dirty="0"/>
              <a:t>Including spatial dependency</a:t>
            </a:r>
          </a:p>
        </p:txBody>
      </p:sp>
    </p:spTree>
    <p:extLst>
      <p:ext uri="{BB962C8B-B14F-4D97-AF65-F5344CB8AC3E}">
        <p14:creationId xmlns:p14="http://schemas.microsoft.com/office/powerpoint/2010/main" val="2588512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4106-BF39-4333-951C-ECAE4C153ACB}"/>
              </a:ext>
            </a:extLst>
          </p:cNvPr>
          <p:cNvSpPr>
            <a:spLocks noGrp="1"/>
          </p:cNvSpPr>
          <p:nvPr>
            <p:ph type="title"/>
          </p:nvPr>
        </p:nvSpPr>
        <p:spPr/>
        <p:txBody>
          <a:bodyPr/>
          <a:lstStyle/>
          <a:p>
            <a:r>
              <a:rPr lang="en-GB" dirty="0"/>
              <a:t>Spatial dependency</a:t>
            </a:r>
          </a:p>
        </p:txBody>
      </p:sp>
      <p:sp>
        <p:nvSpPr>
          <p:cNvPr id="3" name="Content Placeholder 2">
            <a:extLst>
              <a:ext uri="{FF2B5EF4-FFF2-40B4-BE49-F238E27FC236}">
                <a16:creationId xmlns:a16="http://schemas.microsoft.com/office/drawing/2014/main" id="{8E28ACDF-4A59-4F82-8394-F9B89162E672}"/>
              </a:ext>
            </a:extLst>
          </p:cNvPr>
          <p:cNvSpPr>
            <a:spLocks noGrp="1"/>
          </p:cNvSpPr>
          <p:nvPr>
            <p:ph idx="1"/>
          </p:nvPr>
        </p:nvSpPr>
        <p:spPr/>
        <p:txBody>
          <a:bodyPr>
            <a:normAutofit fontScale="77500" lnSpcReduction="20000"/>
          </a:bodyPr>
          <a:lstStyle/>
          <a:p>
            <a:r>
              <a:rPr lang="en-GB" dirty="0"/>
              <a:t>Clearly, using a hierarchical term is not good for our data because 1. I just made it up. And 2. there is likely to be spatial autocorrelation that may not be explained by our covariates (for example, land use is associated with BU)</a:t>
            </a:r>
          </a:p>
          <a:p>
            <a:r>
              <a:rPr lang="en-GB" dirty="0"/>
              <a:t>Instead, want to include correlated spatial random effects</a:t>
            </a:r>
          </a:p>
          <a:p>
            <a:r>
              <a:rPr lang="en-GB" dirty="0"/>
              <a:t>We do this using the </a:t>
            </a:r>
            <a:r>
              <a:rPr lang="en-GB" dirty="0" err="1"/>
              <a:t>Matérn</a:t>
            </a:r>
            <a:r>
              <a:rPr lang="en-GB" dirty="0"/>
              <a:t> Correlation</a:t>
            </a:r>
          </a:p>
          <a:p>
            <a:endParaRPr lang="en-GB" dirty="0"/>
          </a:p>
          <a:p>
            <a:r>
              <a:rPr lang="en-GB" dirty="0"/>
              <a:t>If you want to know how this works – the books or the </a:t>
            </a:r>
            <a:r>
              <a:rPr lang="en-GB" dirty="0" err="1"/>
              <a:t>Zuur</a:t>
            </a:r>
            <a:r>
              <a:rPr lang="en-GB" dirty="0"/>
              <a:t> course are highly recommended (necessary to get the most out of INLA). Especially if you have spatiotemporally correlated data which we wont touch on</a:t>
            </a:r>
          </a:p>
          <a:p>
            <a:r>
              <a:rPr lang="en-GB" dirty="0"/>
              <a:t>All I will say – to get the spatial term for geostatistical data, you need to estimate two </a:t>
            </a:r>
            <a:r>
              <a:rPr lang="en-GB" dirty="0" err="1"/>
              <a:t>Matérn</a:t>
            </a:r>
            <a:r>
              <a:rPr lang="en-GB" dirty="0"/>
              <a:t> correlation hyperparameters (</a:t>
            </a:r>
            <a:r>
              <a:rPr lang="en-GB" dirty="0" err="1"/>
              <a:t>ws</a:t>
            </a:r>
            <a:r>
              <a:rPr lang="en-GB" dirty="0"/>
              <a:t> and us).</a:t>
            </a:r>
          </a:p>
          <a:p>
            <a:r>
              <a:rPr lang="en-GB" dirty="0"/>
              <a:t>So in a model you end up with regression parameters beta, two </a:t>
            </a:r>
            <a:r>
              <a:rPr lang="en-GB" dirty="0" err="1"/>
              <a:t>Matérn</a:t>
            </a:r>
            <a:r>
              <a:rPr lang="en-GB" dirty="0"/>
              <a:t> correlation hyperparameters and a sigma (hyper parameters) and one sigma (hyperparameter) for the residuals</a:t>
            </a:r>
          </a:p>
        </p:txBody>
      </p:sp>
    </p:spTree>
    <p:extLst>
      <p:ext uri="{BB962C8B-B14F-4D97-AF65-F5344CB8AC3E}">
        <p14:creationId xmlns:p14="http://schemas.microsoft.com/office/powerpoint/2010/main" val="1706941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23907-92C9-4D73-B48E-D2D90019876A}"/>
              </a:ext>
            </a:extLst>
          </p:cNvPr>
          <p:cNvSpPr>
            <a:spLocks noGrp="1"/>
          </p:cNvSpPr>
          <p:nvPr>
            <p:ph type="title"/>
          </p:nvPr>
        </p:nvSpPr>
        <p:spPr/>
        <p:txBody>
          <a:bodyPr/>
          <a:lstStyle/>
          <a:p>
            <a:r>
              <a:rPr lang="en-GB" dirty="0"/>
              <a:t>Two types of spatial dependency </a:t>
            </a:r>
          </a:p>
        </p:txBody>
      </p:sp>
      <p:sp>
        <p:nvSpPr>
          <p:cNvPr id="3" name="Content Placeholder 2">
            <a:extLst>
              <a:ext uri="{FF2B5EF4-FFF2-40B4-BE49-F238E27FC236}">
                <a16:creationId xmlns:a16="http://schemas.microsoft.com/office/drawing/2014/main" id="{A89DF0BF-867A-44C3-BA22-7211D44AEC5C}"/>
              </a:ext>
            </a:extLst>
          </p:cNvPr>
          <p:cNvSpPr>
            <a:spLocks noGrp="1"/>
          </p:cNvSpPr>
          <p:nvPr>
            <p:ph idx="1"/>
          </p:nvPr>
        </p:nvSpPr>
        <p:spPr/>
        <p:txBody>
          <a:bodyPr/>
          <a:lstStyle/>
          <a:p>
            <a:r>
              <a:rPr lang="en-GB" dirty="0"/>
              <a:t>Areal dependency </a:t>
            </a:r>
          </a:p>
          <a:p>
            <a:r>
              <a:rPr lang="en-GB" dirty="0"/>
              <a:t>We aren’t going to cover that here but it is available in references at the end (and less complicated than using point data)</a:t>
            </a:r>
          </a:p>
          <a:p>
            <a:endParaRPr lang="en-GB" dirty="0"/>
          </a:p>
          <a:p>
            <a:r>
              <a:rPr lang="en-GB" dirty="0"/>
              <a:t>Uses a neighbourhood approach</a:t>
            </a:r>
          </a:p>
        </p:txBody>
      </p:sp>
    </p:spTree>
    <p:extLst>
      <p:ext uri="{BB962C8B-B14F-4D97-AF65-F5344CB8AC3E}">
        <p14:creationId xmlns:p14="http://schemas.microsoft.com/office/powerpoint/2010/main" val="553303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62E0-51A3-4583-A9CC-0BB69A56421E}"/>
              </a:ext>
            </a:extLst>
          </p:cNvPr>
          <p:cNvSpPr>
            <a:spLocks noGrp="1"/>
          </p:cNvSpPr>
          <p:nvPr>
            <p:ph type="title"/>
          </p:nvPr>
        </p:nvSpPr>
        <p:spPr/>
        <p:txBody>
          <a:bodyPr/>
          <a:lstStyle/>
          <a:p>
            <a:r>
              <a:rPr lang="en-GB" dirty="0"/>
              <a:t>Geostatistical data</a:t>
            </a:r>
          </a:p>
        </p:txBody>
      </p:sp>
      <p:sp>
        <p:nvSpPr>
          <p:cNvPr id="3" name="Content Placeholder 2">
            <a:extLst>
              <a:ext uri="{FF2B5EF4-FFF2-40B4-BE49-F238E27FC236}">
                <a16:creationId xmlns:a16="http://schemas.microsoft.com/office/drawing/2014/main" id="{40217B8C-441D-482E-9ECD-C8D786641CDA}"/>
              </a:ext>
            </a:extLst>
          </p:cNvPr>
          <p:cNvSpPr>
            <a:spLocks noGrp="1"/>
          </p:cNvSpPr>
          <p:nvPr>
            <p:ph idx="1"/>
          </p:nvPr>
        </p:nvSpPr>
        <p:spPr>
          <a:xfrm>
            <a:off x="838200" y="3096125"/>
            <a:ext cx="10515600" cy="3080837"/>
          </a:xfrm>
        </p:spPr>
        <p:txBody>
          <a:bodyPr>
            <a:normAutofit fontScale="92500"/>
          </a:bodyPr>
          <a:lstStyle/>
          <a:p>
            <a:r>
              <a:rPr lang="en-GB" dirty="0" err="1"/>
              <a:t>Matérn</a:t>
            </a:r>
            <a:r>
              <a:rPr lang="en-GB" dirty="0"/>
              <a:t> correlation roughly states that the correlation between two points is equal to parameter kappa * by the distance between the sites * mathematical function reliant on kappa and distance (</a:t>
            </a:r>
            <a:r>
              <a:rPr lang="en-GB" dirty="0" err="1"/>
              <a:t>besselk</a:t>
            </a:r>
            <a:r>
              <a:rPr lang="en-GB" dirty="0"/>
              <a:t> function).</a:t>
            </a:r>
          </a:p>
          <a:p>
            <a:r>
              <a:rPr lang="en-GB" dirty="0"/>
              <a:t>Therefore if you know kappa you can calculate this.</a:t>
            </a:r>
          </a:p>
          <a:p>
            <a:r>
              <a:rPr lang="en-GB" dirty="0"/>
              <a:t>The larger kappa is the smaller the distance at which dependency occurs. </a:t>
            </a:r>
          </a:p>
          <a:p>
            <a:r>
              <a:rPr lang="en-GB" dirty="0"/>
              <a:t>Kappa is basically like thinking about how far you think correlation is important over</a:t>
            </a:r>
          </a:p>
        </p:txBody>
      </p:sp>
      <p:pic>
        <p:nvPicPr>
          <p:cNvPr id="5" name="Picture 4">
            <a:extLst>
              <a:ext uri="{FF2B5EF4-FFF2-40B4-BE49-F238E27FC236}">
                <a16:creationId xmlns:a16="http://schemas.microsoft.com/office/drawing/2014/main" id="{1B2C9D6E-6477-46E4-822D-CF758592B486}"/>
              </a:ext>
            </a:extLst>
          </p:cNvPr>
          <p:cNvPicPr>
            <a:picLocks noChangeAspect="1"/>
          </p:cNvPicPr>
          <p:nvPr/>
        </p:nvPicPr>
        <p:blipFill>
          <a:blip r:embed="rId2"/>
          <a:stretch>
            <a:fillRect/>
          </a:stretch>
        </p:blipFill>
        <p:spPr>
          <a:xfrm>
            <a:off x="2598820" y="1453146"/>
            <a:ext cx="7393405" cy="1642979"/>
          </a:xfrm>
          <a:prstGeom prst="rect">
            <a:avLst/>
          </a:prstGeom>
        </p:spPr>
      </p:pic>
    </p:spTree>
    <p:extLst>
      <p:ext uri="{BB962C8B-B14F-4D97-AF65-F5344CB8AC3E}">
        <p14:creationId xmlns:p14="http://schemas.microsoft.com/office/powerpoint/2010/main" val="225105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1D40-9AC9-4A90-ADDE-5999D8888ADD}"/>
              </a:ext>
            </a:extLst>
          </p:cNvPr>
          <p:cNvSpPr>
            <a:spLocks noGrp="1"/>
          </p:cNvSpPr>
          <p:nvPr>
            <p:ph type="title"/>
          </p:nvPr>
        </p:nvSpPr>
        <p:spPr/>
        <p:txBody>
          <a:bodyPr/>
          <a:lstStyle/>
          <a:p>
            <a:r>
              <a:rPr lang="en-GB" dirty="0"/>
              <a:t>Spatial dependency</a:t>
            </a:r>
          </a:p>
        </p:txBody>
      </p:sp>
      <p:sp>
        <p:nvSpPr>
          <p:cNvPr id="3" name="Content Placeholder 2">
            <a:extLst>
              <a:ext uri="{FF2B5EF4-FFF2-40B4-BE49-F238E27FC236}">
                <a16:creationId xmlns:a16="http://schemas.microsoft.com/office/drawing/2014/main" id="{2AFC847E-C9AB-4AD7-AE21-6B94974BFC60}"/>
              </a:ext>
            </a:extLst>
          </p:cNvPr>
          <p:cNvSpPr>
            <a:spLocks noGrp="1"/>
          </p:cNvSpPr>
          <p:nvPr>
            <p:ph idx="1"/>
          </p:nvPr>
        </p:nvSpPr>
        <p:spPr>
          <a:xfrm>
            <a:off x="838200" y="1825625"/>
            <a:ext cx="8020050" cy="4351338"/>
          </a:xfrm>
        </p:spPr>
        <p:txBody>
          <a:bodyPr/>
          <a:lstStyle/>
          <a:p>
            <a:pPr marL="0" indent="0">
              <a:buNone/>
            </a:pPr>
            <a:r>
              <a:rPr lang="en-GB" dirty="0"/>
              <a:t>Two main types:</a:t>
            </a:r>
          </a:p>
          <a:p>
            <a:endParaRPr lang="en-GB" dirty="0"/>
          </a:p>
          <a:p>
            <a:r>
              <a:rPr lang="en-GB" dirty="0"/>
              <a:t>Spatial autocorrelation</a:t>
            </a:r>
          </a:p>
          <a:p>
            <a:pPr lvl="1"/>
            <a:r>
              <a:rPr lang="en-GB" dirty="0"/>
              <a:t>What occurs at that location is related to the condition of that variable at nearby locations</a:t>
            </a:r>
          </a:p>
          <a:p>
            <a:r>
              <a:rPr lang="en-GB" dirty="0"/>
              <a:t>Spatial correlation</a:t>
            </a:r>
          </a:p>
          <a:p>
            <a:pPr lvl="1"/>
            <a:r>
              <a:rPr lang="en-GB" dirty="0"/>
              <a:t>What occurs at that location is related to the condition of other variables at that location</a:t>
            </a:r>
          </a:p>
        </p:txBody>
      </p:sp>
      <p:pic>
        <p:nvPicPr>
          <p:cNvPr id="1026" name="Picture 2" descr="Image result for spatial dependence disease">
            <a:extLst>
              <a:ext uri="{FF2B5EF4-FFF2-40B4-BE49-F238E27FC236}">
                <a16:creationId xmlns:a16="http://schemas.microsoft.com/office/drawing/2014/main" id="{CB8C9E68-0EE2-4480-91E8-7D86BD9AF8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333" t="26619" r="2737" b="47292"/>
          <a:stretch/>
        </p:blipFill>
        <p:spPr bwMode="auto">
          <a:xfrm>
            <a:off x="5553074" y="1027906"/>
            <a:ext cx="5800726" cy="21554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spatial dependence disease">
            <a:extLst>
              <a:ext uri="{FF2B5EF4-FFF2-40B4-BE49-F238E27FC236}">
                <a16:creationId xmlns:a16="http://schemas.microsoft.com/office/drawing/2014/main" id="{716F3C9B-6ACE-4F0F-BCB0-AB7ED75D0D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5" t="68126" r="81472" b="2499"/>
          <a:stretch/>
        </p:blipFill>
        <p:spPr bwMode="auto">
          <a:xfrm>
            <a:off x="9244012" y="3441185"/>
            <a:ext cx="2471738" cy="3416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220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6883-F0D2-4CCA-A579-A4727B6F5483}"/>
              </a:ext>
            </a:extLst>
          </p:cNvPr>
          <p:cNvSpPr>
            <a:spLocks noGrp="1"/>
          </p:cNvSpPr>
          <p:nvPr>
            <p:ph type="title"/>
          </p:nvPr>
        </p:nvSpPr>
        <p:spPr/>
        <p:txBody>
          <a:bodyPr/>
          <a:lstStyle/>
          <a:p>
            <a:r>
              <a:rPr lang="en-GB" dirty="0" err="1"/>
              <a:t>Matérn</a:t>
            </a:r>
            <a:r>
              <a:rPr lang="en-GB" dirty="0"/>
              <a:t> function continued</a:t>
            </a:r>
          </a:p>
        </p:txBody>
      </p:sp>
      <p:sp>
        <p:nvSpPr>
          <p:cNvPr id="3" name="Content Placeholder 2">
            <a:extLst>
              <a:ext uri="{FF2B5EF4-FFF2-40B4-BE49-F238E27FC236}">
                <a16:creationId xmlns:a16="http://schemas.microsoft.com/office/drawing/2014/main" id="{EAD33A1E-5487-4299-A448-2C2B53EC03EA}"/>
              </a:ext>
            </a:extLst>
          </p:cNvPr>
          <p:cNvSpPr>
            <a:spLocks noGrp="1"/>
          </p:cNvSpPr>
          <p:nvPr>
            <p:ph idx="1"/>
          </p:nvPr>
        </p:nvSpPr>
        <p:spPr>
          <a:xfrm>
            <a:off x="838200" y="2435225"/>
            <a:ext cx="10515600" cy="3885364"/>
          </a:xfrm>
        </p:spPr>
        <p:txBody>
          <a:bodyPr/>
          <a:lstStyle/>
          <a:p>
            <a:r>
              <a:rPr lang="en-GB" dirty="0"/>
              <a:t>Covariance is calculated by multiplying correlation by a variance parameter </a:t>
            </a:r>
            <a:r>
              <a:rPr lang="en-GB" b="1" dirty="0"/>
              <a:t>which is our sigma for the spatial correlation</a:t>
            </a:r>
            <a:endParaRPr lang="en-GB" dirty="0"/>
          </a:p>
          <a:p>
            <a:r>
              <a:rPr lang="en-GB" dirty="0"/>
              <a:t>Using a full covariance matrix is too large – that is where the SPDE comes in, to simplify the equations. This is the </a:t>
            </a:r>
            <a:r>
              <a:rPr lang="en-GB" b="1" dirty="0"/>
              <a:t>gaussian </a:t>
            </a:r>
            <a:r>
              <a:rPr lang="en-GB" b="1" dirty="0" err="1"/>
              <a:t>markovian</a:t>
            </a:r>
            <a:r>
              <a:rPr lang="en-GB" b="1" dirty="0"/>
              <a:t> random field</a:t>
            </a:r>
          </a:p>
          <a:p>
            <a:r>
              <a:rPr lang="en-GB" dirty="0"/>
              <a:t>GMRF needs to be defined on a regular grid. But geospatial data is rarely regular so need to use a </a:t>
            </a:r>
            <a:r>
              <a:rPr lang="en-GB" b="1" dirty="0"/>
              <a:t>mesh</a:t>
            </a:r>
          </a:p>
        </p:txBody>
      </p:sp>
    </p:spTree>
    <p:extLst>
      <p:ext uri="{BB962C8B-B14F-4D97-AF65-F5344CB8AC3E}">
        <p14:creationId xmlns:p14="http://schemas.microsoft.com/office/powerpoint/2010/main" val="64734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E3B6-DCDC-4567-B3A2-EDD18E86FD2A}"/>
              </a:ext>
            </a:extLst>
          </p:cNvPr>
          <p:cNvSpPr>
            <a:spLocks noGrp="1"/>
          </p:cNvSpPr>
          <p:nvPr>
            <p:ph type="title"/>
          </p:nvPr>
        </p:nvSpPr>
        <p:spPr/>
        <p:txBody>
          <a:bodyPr/>
          <a:lstStyle/>
          <a:p>
            <a:r>
              <a:rPr lang="en-GB" dirty="0"/>
              <a:t>Meshes</a:t>
            </a:r>
          </a:p>
        </p:txBody>
      </p:sp>
      <p:sp>
        <p:nvSpPr>
          <p:cNvPr id="3" name="Content Placeholder 2">
            <a:extLst>
              <a:ext uri="{FF2B5EF4-FFF2-40B4-BE49-F238E27FC236}">
                <a16:creationId xmlns:a16="http://schemas.microsoft.com/office/drawing/2014/main" id="{DBEBAB04-2602-404F-9D8B-451BD43DBAFC}"/>
              </a:ext>
            </a:extLst>
          </p:cNvPr>
          <p:cNvSpPr>
            <a:spLocks noGrp="1"/>
          </p:cNvSpPr>
          <p:nvPr>
            <p:ph idx="1"/>
          </p:nvPr>
        </p:nvSpPr>
        <p:spPr/>
        <p:txBody>
          <a:bodyPr>
            <a:normAutofit lnSpcReduction="10000"/>
          </a:bodyPr>
          <a:lstStyle/>
          <a:p>
            <a:r>
              <a:rPr lang="en-GB" dirty="0"/>
              <a:t>A mesh basically means dividing the study area into a large number of non overlapping triangles that have one common corner</a:t>
            </a:r>
          </a:p>
          <a:p>
            <a:r>
              <a:rPr lang="en-GB" dirty="0"/>
              <a:t>Three corners = vertices</a:t>
            </a:r>
          </a:p>
          <a:p>
            <a:r>
              <a:rPr lang="en-GB" dirty="0"/>
              <a:t>Vertices are initially placed at the sampling locations</a:t>
            </a:r>
          </a:p>
          <a:p>
            <a:r>
              <a:rPr lang="en-GB" dirty="0"/>
              <a:t>Additional vertices defined by the user</a:t>
            </a:r>
          </a:p>
          <a:p>
            <a:pPr lvl="1"/>
            <a:r>
              <a:rPr lang="en-GB" dirty="0"/>
              <a:t>Maximum edge length</a:t>
            </a:r>
          </a:p>
          <a:p>
            <a:r>
              <a:rPr lang="en-GB" dirty="0"/>
              <a:t>Defining the mesh:</a:t>
            </a:r>
          </a:p>
          <a:p>
            <a:endParaRPr lang="en-GB" dirty="0"/>
          </a:p>
          <a:p>
            <a:r>
              <a:rPr lang="en-GB" dirty="0"/>
              <a:t>Avoid: Big and small triangles next to each other (want to be balanced otherwise influence of vertices differs)</a:t>
            </a:r>
          </a:p>
        </p:txBody>
      </p:sp>
      <p:pic>
        <p:nvPicPr>
          <p:cNvPr id="4" name="Picture 3">
            <a:extLst>
              <a:ext uri="{FF2B5EF4-FFF2-40B4-BE49-F238E27FC236}">
                <a16:creationId xmlns:a16="http://schemas.microsoft.com/office/drawing/2014/main" id="{80D16C5B-334E-40DF-B9FE-A52B4691B927}"/>
              </a:ext>
            </a:extLst>
          </p:cNvPr>
          <p:cNvPicPr>
            <a:picLocks noChangeAspect="1"/>
          </p:cNvPicPr>
          <p:nvPr/>
        </p:nvPicPr>
        <p:blipFill>
          <a:blip r:embed="rId2"/>
          <a:stretch>
            <a:fillRect/>
          </a:stretch>
        </p:blipFill>
        <p:spPr>
          <a:xfrm>
            <a:off x="9157212" y="2634456"/>
            <a:ext cx="2843904" cy="2733675"/>
          </a:xfrm>
          <a:prstGeom prst="rect">
            <a:avLst/>
          </a:prstGeom>
        </p:spPr>
      </p:pic>
    </p:spTree>
    <p:extLst>
      <p:ext uri="{BB962C8B-B14F-4D97-AF65-F5344CB8AC3E}">
        <p14:creationId xmlns:p14="http://schemas.microsoft.com/office/powerpoint/2010/main" val="426095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BFFB-9B23-46BF-8EC5-05D21327458A}"/>
              </a:ext>
            </a:extLst>
          </p:cNvPr>
          <p:cNvSpPr>
            <a:spLocks noGrp="1"/>
          </p:cNvSpPr>
          <p:nvPr>
            <p:ph type="title"/>
          </p:nvPr>
        </p:nvSpPr>
        <p:spPr/>
        <p:txBody>
          <a:bodyPr/>
          <a:lstStyle/>
          <a:p>
            <a:r>
              <a:rPr lang="en-GB" dirty="0"/>
              <a:t>Update </a:t>
            </a:r>
            <a:r>
              <a:rPr lang="en-GB" dirty="0" err="1"/>
              <a:t>inla</a:t>
            </a:r>
            <a:r>
              <a:rPr lang="en-GB" dirty="0"/>
              <a:t> about the random field</a:t>
            </a:r>
          </a:p>
        </p:txBody>
      </p:sp>
      <p:sp>
        <p:nvSpPr>
          <p:cNvPr id="3" name="Content Placeholder 2">
            <a:extLst>
              <a:ext uri="{FF2B5EF4-FFF2-40B4-BE49-F238E27FC236}">
                <a16:creationId xmlns:a16="http://schemas.microsoft.com/office/drawing/2014/main" id="{F1A791CE-EF86-437B-896A-46DB07203CCD}"/>
              </a:ext>
            </a:extLst>
          </p:cNvPr>
          <p:cNvSpPr>
            <a:spLocks noGrp="1"/>
          </p:cNvSpPr>
          <p:nvPr>
            <p:ph idx="1"/>
          </p:nvPr>
        </p:nvSpPr>
        <p:spPr/>
        <p:txBody>
          <a:bodyPr>
            <a:normAutofit/>
          </a:bodyPr>
          <a:lstStyle/>
          <a:p>
            <a:r>
              <a:rPr lang="en-GB" dirty="0"/>
              <a:t>Need to tell INLA where the sampling locations are with respect to the mesh</a:t>
            </a:r>
          </a:p>
          <a:p>
            <a:r>
              <a:rPr lang="en-GB" dirty="0"/>
              <a:t>Done using a projector matrix A– this defines weighting factors</a:t>
            </a:r>
          </a:p>
          <a:p>
            <a:r>
              <a:rPr lang="en-GB" dirty="0"/>
              <a:t>Which produces a sparse matrix of 1, 0 and . Which correspond to where the sampling locations are in relation to the grid</a:t>
            </a:r>
          </a:p>
          <a:p>
            <a:r>
              <a:rPr lang="en-GB" dirty="0"/>
              <a:t>Can visualise this to show the residual spatial pattern</a:t>
            </a:r>
          </a:p>
          <a:p>
            <a:r>
              <a:rPr lang="en-GB" dirty="0"/>
              <a:t>Options – Can also put the sampling location inside the triangle – use a non convex hull for bounding</a:t>
            </a:r>
          </a:p>
          <a:p>
            <a:pPr marL="0" indent="0">
              <a:buNone/>
            </a:pPr>
            <a:endParaRPr lang="en-GB" dirty="0"/>
          </a:p>
        </p:txBody>
      </p:sp>
    </p:spTree>
    <p:extLst>
      <p:ext uri="{BB962C8B-B14F-4D97-AF65-F5344CB8AC3E}">
        <p14:creationId xmlns:p14="http://schemas.microsoft.com/office/powerpoint/2010/main" val="2518155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99FA-F13D-490A-9EC1-2C4EEE0F0F62}"/>
              </a:ext>
            </a:extLst>
          </p:cNvPr>
          <p:cNvSpPr>
            <a:spLocks noGrp="1"/>
          </p:cNvSpPr>
          <p:nvPr>
            <p:ph type="title"/>
          </p:nvPr>
        </p:nvSpPr>
        <p:spPr/>
        <p:txBody>
          <a:bodyPr/>
          <a:lstStyle/>
          <a:p>
            <a:r>
              <a:rPr lang="en-GB" dirty="0"/>
              <a:t>Defining the SPDE</a:t>
            </a:r>
          </a:p>
        </p:txBody>
      </p:sp>
      <p:sp>
        <p:nvSpPr>
          <p:cNvPr id="3" name="Content Placeholder 2">
            <a:extLst>
              <a:ext uri="{FF2B5EF4-FFF2-40B4-BE49-F238E27FC236}">
                <a16:creationId xmlns:a16="http://schemas.microsoft.com/office/drawing/2014/main" id="{7109DA33-CA65-4A43-8FD7-F42116CAF21E}"/>
              </a:ext>
            </a:extLst>
          </p:cNvPr>
          <p:cNvSpPr>
            <a:spLocks noGrp="1"/>
          </p:cNvSpPr>
          <p:nvPr>
            <p:ph idx="1"/>
          </p:nvPr>
        </p:nvSpPr>
        <p:spPr/>
        <p:txBody>
          <a:bodyPr>
            <a:normAutofit fontScale="92500" lnSpcReduction="20000"/>
          </a:bodyPr>
          <a:lstStyle/>
          <a:p>
            <a:r>
              <a:rPr lang="en-GB" dirty="0"/>
              <a:t>Means can represent a continuous spatial process (Gaussian Field) as a discretely indexed spatial random process (</a:t>
            </a:r>
            <a:r>
              <a:rPr lang="en-GB" dirty="0" err="1"/>
              <a:t>ie</a:t>
            </a:r>
            <a:r>
              <a:rPr lang="en-GB" dirty="0"/>
              <a:t> the GMRF)</a:t>
            </a:r>
          </a:p>
          <a:p>
            <a:r>
              <a:rPr lang="en-GB" dirty="0"/>
              <a:t>Uses stochastic partial differential equation (SPDE) to move from GF to GMRF (</a:t>
            </a:r>
            <a:r>
              <a:rPr lang="en-GB" dirty="0" err="1"/>
              <a:t>ws</a:t>
            </a:r>
            <a:r>
              <a:rPr lang="en-GB" dirty="0"/>
              <a:t>)</a:t>
            </a:r>
          </a:p>
          <a:p>
            <a:r>
              <a:rPr lang="en-GB" dirty="0"/>
              <a:t>Means you have the spatially correlated random effects at sampling locations </a:t>
            </a:r>
          </a:p>
          <a:p>
            <a:r>
              <a:rPr lang="en-GB" dirty="0"/>
              <a:t>And can then plot the posterior distribution of the GMRF to get an impression of the spatial patterns</a:t>
            </a:r>
          </a:p>
          <a:p>
            <a:endParaRPr lang="en-GB" dirty="0"/>
          </a:p>
          <a:p>
            <a:r>
              <a:rPr lang="en-GB" dirty="0"/>
              <a:t>Defining the SPDE: Use the inla.spde2.matern(mesh, alpha =2) to define the SPDE</a:t>
            </a:r>
          </a:p>
          <a:p>
            <a:r>
              <a:rPr lang="en-GB" dirty="0"/>
              <a:t>Make an index (used in the stacking): Use </a:t>
            </a:r>
            <a:r>
              <a:rPr lang="en-GB" dirty="0" err="1"/>
              <a:t>inla.spde.make.index</a:t>
            </a:r>
            <a:r>
              <a:rPr lang="en-GB" dirty="0"/>
              <a:t>() function</a:t>
            </a:r>
          </a:p>
        </p:txBody>
      </p:sp>
    </p:spTree>
    <p:extLst>
      <p:ext uri="{BB962C8B-B14F-4D97-AF65-F5344CB8AC3E}">
        <p14:creationId xmlns:p14="http://schemas.microsoft.com/office/powerpoint/2010/main" val="99223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39CD-1964-41DE-BE10-221F0B53E8DC}"/>
              </a:ext>
            </a:extLst>
          </p:cNvPr>
          <p:cNvSpPr>
            <a:spLocks noGrp="1"/>
          </p:cNvSpPr>
          <p:nvPr>
            <p:ph type="title"/>
          </p:nvPr>
        </p:nvSpPr>
        <p:spPr/>
        <p:txBody>
          <a:bodyPr/>
          <a:lstStyle/>
          <a:p>
            <a:r>
              <a:rPr lang="en-GB" dirty="0"/>
              <a:t>Making the stack</a:t>
            </a:r>
          </a:p>
        </p:txBody>
      </p:sp>
      <p:sp>
        <p:nvSpPr>
          <p:cNvPr id="3" name="Content Placeholder 2">
            <a:extLst>
              <a:ext uri="{FF2B5EF4-FFF2-40B4-BE49-F238E27FC236}">
                <a16:creationId xmlns:a16="http://schemas.microsoft.com/office/drawing/2014/main" id="{6CD12110-9AE6-47B0-8317-2FD8A6094274}"/>
              </a:ext>
            </a:extLst>
          </p:cNvPr>
          <p:cNvSpPr>
            <a:spLocks noGrp="1"/>
          </p:cNvSpPr>
          <p:nvPr>
            <p:ph idx="1"/>
          </p:nvPr>
        </p:nvSpPr>
        <p:spPr>
          <a:xfrm>
            <a:off x="838200" y="1690688"/>
            <a:ext cx="10515600" cy="5167311"/>
          </a:xfrm>
        </p:spPr>
        <p:txBody>
          <a:bodyPr>
            <a:normAutofit fontScale="92500" lnSpcReduction="20000"/>
          </a:bodyPr>
          <a:lstStyle/>
          <a:p>
            <a:r>
              <a:rPr lang="en-GB" dirty="0"/>
              <a:t>Can be confusing (unlike the rest which can be as clear as mud…)</a:t>
            </a:r>
          </a:p>
          <a:p>
            <a:r>
              <a:rPr lang="en-GB" dirty="0"/>
              <a:t>Stacking involves telling INLA at which sample locations we have data for the response variable and where we have the covariate data</a:t>
            </a:r>
          </a:p>
          <a:p>
            <a:r>
              <a:rPr lang="en-GB" dirty="0"/>
              <a:t>This is necessary to calculate the posterior mean</a:t>
            </a:r>
          </a:p>
          <a:p>
            <a:r>
              <a:rPr lang="en-GB" dirty="0"/>
              <a:t>Mu = 1*alpha + X*Beta + A*w</a:t>
            </a:r>
          </a:p>
          <a:p>
            <a:r>
              <a:rPr lang="en-GB" dirty="0"/>
              <a:t>      =  Intercept + Covariates + Spatial random effect</a:t>
            </a:r>
          </a:p>
          <a:p>
            <a:pPr lvl="1"/>
            <a:r>
              <a:rPr lang="en-GB" dirty="0"/>
              <a:t>Where 1 is a vector with ones, all the regression parameters of the model are contained within Beta and the spatial random effect is A*w</a:t>
            </a:r>
          </a:p>
          <a:p>
            <a:r>
              <a:rPr lang="en-GB" dirty="0"/>
              <a:t>Need to provide all three components to INLA – using the stack function</a:t>
            </a:r>
          </a:p>
          <a:p>
            <a:r>
              <a:rPr lang="en-GB" dirty="0"/>
              <a:t>Therefore, need to make a matrix of all the components within the model using </a:t>
            </a:r>
            <a:r>
              <a:rPr lang="en-GB" dirty="0" err="1"/>
              <a:t>model.matrix</a:t>
            </a:r>
            <a:endParaRPr lang="en-GB" dirty="0"/>
          </a:p>
          <a:p>
            <a:r>
              <a:rPr lang="en-GB" dirty="0"/>
              <a:t>This is the X matrix in the above equation</a:t>
            </a:r>
          </a:p>
          <a:p>
            <a:r>
              <a:rPr lang="en-GB" dirty="0"/>
              <a:t>Now we can stack</a:t>
            </a:r>
          </a:p>
          <a:p>
            <a:endParaRPr lang="en-GB" dirty="0"/>
          </a:p>
        </p:txBody>
      </p:sp>
    </p:spTree>
    <p:extLst>
      <p:ext uri="{BB962C8B-B14F-4D97-AF65-F5344CB8AC3E}">
        <p14:creationId xmlns:p14="http://schemas.microsoft.com/office/powerpoint/2010/main" val="203326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75A7-FEB6-49FC-AE64-C4C781146BA6}"/>
              </a:ext>
            </a:extLst>
          </p:cNvPr>
          <p:cNvSpPr>
            <a:spLocks noGrp="1"/>
          </p:cNvSpPr>
          <p:nvPr>
            <p:ph type="title"/>
          </p:nvPr>
        </p:nvSpPr>
        <p:spPr/>
        <p:txBody>
          <a:bodyPr/>
          <a:lstStyle/>
          <a:p>
            <a:r>
              <a:rPr lang="en-GB" dirty="0"/>
              <a:t>Stack explained</a:t>
            </a:r>
          </a:p>
        </p:txBody>
      </p:sp>
      <p:pic>
        <p:nvPicPr>
          <p:cNvPr id="4" name="Picture 3">
            <a:extLst>
              <a:ext uri="{FF2B5EF4-FFF2-40B4-BE49-F238E27FC236}">
                <a16:creationId xmlns:a16="http://schemas.microsoft.com/office/drawing/2014/main" id="{9A13AC42-BA11-4F35-A04C-BFF8CC241E25}"/>
              </a:ext>
            </a:extLst>
          </p:cNvPr>
          <p:cNvPicPr>
            <a:picLocks noChangeAspect="1"/>
          </p:cNvPicPr>
          <p:nvPr/>
        </p:nvPicPr>
        <p:blipFill>
          <a:blip r:embed="rId3"/>
          <a:stretch>
            <a:fillRect/>
          </a:stretch>
        </p:blipFill>
        <p:spPr>
          <a:xfrm>
            <a:off x="1371599" y="2819400"/>
            <a:ext cx="8953501" cy="3357563"/>
          </a:xfrm>
          <a:prstGeom prst="rect">
            <a:avLst/>
          </a:prstGeom>
        </p:spPr>
      </p:pic>
    </p:spTree>
    <p:extLst>
      <p:ext uri="{BB962C8B-B14F-4D97-AF65-F5344CB8AC3E}">
        <p14:creationId xmlns:p14="http://schemas.microsoft.com/office/powerpoint/2010/main" val="2458826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B6B607-7949-4290-AE54-682037E4E8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9412" y="1690688"/>
            <a:ext cx="6353175" cy="3907033"/>
          </a:xfrm>
        </p:spPr>
      </p:pic>
    </p:spTree>
    <p:extLst>
      <p:ext uri="{BB962C8B-B14F-4D97-AF65-F5344CB8AC3E}">
        <p14:creationId xmlns:p14="http://schemas.microsoft.com/office/powerpoint/2010/main" val="2960338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8EB7-179C-401B-BE51-85C2B45BCA5D}"/>
              </a:ext>
            </a:extLst>
          </p:cNvPr>
          <p:cNvSpPr>
            <a:spLocks noGrp="1"/>
          </p:cNvSpPr>
          <p:nvPr>
            <p:ph type="title"/>
          </p:nvPr>
        </p:nvSpPr>
        <p:spPr/>
        <p:txBody>
          <a:bodyPr/>
          <a:lstStyle/>
          <a:p>
            <a:r>
              <a:rPr lang="en-GB" dirty="0"/>
              <a:t>Go to the spatial dependency tutorial</a:t>
            </a:r>
          </a:p>
        </p:txBody>
      </p:sp>
      <p:sp>
        <p:nvSpPr>
          <p:cNvPr id="3" name="Content Placeholder 2">
            <a:extLst>
              <a:ext uri="{FF2B5EF4-FFF2-40B4-BE49-F238E27FC236}">
                <a16:creationId xmlns:a16="http://schemas.microsoft.com/office/drawing/2014/main" id="{8B968ADA-07B8-4781-85C7-F14C46B77372}"/>
              </a:ext>
            </a:extLst>
          </p:cNvPr>
          <p:cNvSpPr>
            <a:spLocks noGrp="1"/>
          </p:cNvSpPr>
          <p:nvPr>
            <p:ph idx="1"/>
          </p:nvPr>
        </p:nvSpPr>
        <p:spPr/>
        <p:txBody>
          <a:bodyPr/>
          <a:lstStyle/>
          <a:p>
            <a:pPr marL="0" indent="0">
              <a:buNone/>
            </a:pPr>
            <a:r>
              <a:rPr lang="en-GB" dirty="0"/>
              <a:t>We will discuss</a:t>
            </a:r>
          </a:p>
          <a:p>
            <a:r>
              <a:rPr lang="en-GB" dirty="0"/>
              <a:t>Plotting the data</a:t>
            </a:r>
          </a:p>
          <a:p>
            <a:r>
              <a:rPr lang="en-GB" dirty="0"/>
              <a:t>Investigating whether spatial correlation is present</a:t>
            </a:r>
          </a:p>
          <a:p>
            <a:r>
              <a:rPr lang="en-GB" dirty="0"/>
              <a:t>Making the mesh</a:t>
            </a:r>
          </a:p>
          <a:p>
            <a:r>
              <a:rPr lang="en-GB" dirty="0"/>
              <a:t>Including dependency</a:t>
            </a:r>
          </a:p>
          <a:p>
            <a:r>
              <a:rPr lang="en-GB" dirty="0"/>
              <a:t>Predicting from the model</a:t>
            </a:r>
          </a:p>
          <a:p>
            <a:r>
              <a:rPr lang="en-GB" dirty="0"/>
              <a:t>Plotting spatial correlation</a:t>
            </a:r>
          </a:p>
        </p:txBody>
      </p:sp>
    </p:spTree>
    <p:extLst>
      <p:ext uri="{BB962C8B-B14F-4D97-AF65-F5344CB8AC3E}">
        <p14:creationId xmlns:p14="http://schemas.microsoft.com/office/powerpoint/2010/main" val="3794890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3948-825E-408F-A7C1-2062853CBA09}"/>
              </a:ext>
            </a:extLst>
          </p:cNvPr>
          <p:cNvSpPr>
            <a:spLocks noGrp="1"/>
          </p:cNvSpPr>
          <p:nvPr>
            <p:ph type="title"/>
          </p:nvPr>
        </p:nvSpPr>
        <p:spPr/>
        <p:txBody>
          <a:bodyPr/>
          <a:lstStyle/>
          <a:p>
            <a:r>
              <a:rPr lang="en-GB" dirty="0"/>
              <a:t>How has adding spatial data helped?</a:t>
            </a:r>
          </a:p>
        </p:txBody>
      </p:sp>
      <p:sp>
        <p:nvSpPr>
          <p:cNvPr id="3" name="Content Placeholder 2">
            <a:extLst>
              <a:ext uri="{FF2B5EF4-FFF2-40B4-BE49-F238E27FC236}">
                <a16:creationId xmlns:a16="http://schemas.microsoft.com/office/drawing/2014/main" id="{83CE0508-FA6D-4A4A-B7C5-146E4A5AEDFA}"/>
              </a:ext>
            </a:extLst>
          </p:cNvPr>
          <p:cNvSpPr>
            <a:spLocks noGrp="1"/>
          </p:cNvSpPr>
          <p:nvPr>
            <p:ph idx="1"/>
          </p:nvPr>
        </p:nvSpPr>
        <p:spPr/>
        <p:txBody>
          <a:bodyPr/>
          <a:lstStyle/>
          <a:p>
            <a:r>
              <a:rPr lang="en-GB" dirty="0"/>
              <a:t>Is there still evidence of spatial correlation in the residuals?</a:t>
            </a:r>
          </a:p>
          <a:p>
            <a:r>
              <a:rPr lang="en-GB" dirty="0"/>
              <a:t>What do the credible intervals look like</a:t>
            </a:r>
          </a:p>
          <a:p>
            <a:r>
              <a:rPr lang="en-GB" dirty="0"/>
              <a:t>What if we change our priors?</a:t>
            </a:r>
          </a:p>
          <a:p>
            <a:endParaRPr lang="en-GB" dirty="0"/>
          </a:p>
        </p:txBody>
      </p:sp>
    </p:spTree>
    <p:extLst>
      <p:ext uri="{BB962C8B-B14F-4D97-AF65-F5344CB8AC3E}">
        <p14:creationId xmlns:p14="http://schemas.microsoft.com/office/powerpoint/2010/main" val="4535825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E284-AC5D-485E-95B8-E86C3FACB819}"/>
              </a:ext>
            </a:extLst>
          </p:cNvPr>
          <p:cNvSpPr>
            <a:spLocks noGrp="1"/>
          </p:cNvSpPr>
          <p:nvPr>
            <p:ph type="title"/>
          </p:nvPr>
        </p:nvSpPr>
        <p:spPr/>
        <p:txBody>
          <a:bodyPr/>
          <a:lstStyle/>
          <a:p>
            <a:r>
              <a:rPr lang="en-GB" dirty="0"/>
              <a:t>Useful references</a:t>
            </a:r>
          </a:p>
        </p:txBody>
      </p:sp>
      <p:sp>
        <p:nvSpPr>
          <p:cNvPr id="3" name="Content Placeholder 2">
            <a:extLst>
              <a:ext uri="{FF2B5EF4-FFF2-40B4-BE49-F238E27FC236}">
                <a16:creationId xmlns:a16="http://schemas.microsoft.com/office/drawing/2014/main" id="{7AA82877-A246-421A-A437-713630C793EC}"/>
              </a:ext>
            </a:extLst>
          </p:cNvPr>
          <p:cNvSpPr>
            <a:spLocks noGrp="1"/>
          </p:cNvSpPr>
          <p:nvPr>
            <p:ph idx="1"/>
          </p:nvPr>
        </p:nvSpPr>
        <p:spPr/>
        <p:txBody>
          <a:bodyPr>
            <a:normAutofit fontScale="92500" lnSpcReduction="10000"/>
          </a:bodyPr>
          <a:lstStyle/>
          <a:p>
            <a:r>
              <a:rPr lang="en-GB" dirty="0" err="1"/>
              <a:t>Zuur</a:t>
            </a:r>
            <a:r>
              <a:rPr lang="en-GB" dirty="0"/>
              <a:t>, </a:t>
            </a:r>
            <a:r>
              <a:rPr lang="en-GB" dirty="0" err="1"/>
              <a:t>Saveliev</a:t>
            </a:r>
            <a:r>
              <a:rPr lang="en-GB" dirty="0"/>
              <a:t>, </a:t>
            </a:r>
            <a:r>
              <a:rPr lang="en-GB" dirty="0" err="1"/>
              <a:t>Ieno</a:t>
            </a:r>
            <a:r>
              <a:rPr lang="en-GB" dirty="0"/>
              <a:t> (2017): Beginners guide to spatial, temporal and spatiotemporal models</a:t>
            </a:r>
          </a:p>
          <a:p>
            <a:r>
              <a:rPr lang="en-GB" dirty="0"/>
              <a:t>Highland Statistics: Introduction to spatiotemporal</a:t>
            </a:r>
          </a:p>
          <a:p>
            <a:r>
              <a:rPr lang="en-GB" dirty="0" err="1"/>
              <a:t>Blangiardo</a:t>
            </a:r>
            <a:r>
              <a:rPr lang="en-GB" dirty="0"/>
              <a:t> and </a:t>
            </a:r>
            <a:r>
              <a:rPr lang="en-GB" dirty="0" err="1"/>
              <a:t>Cameletti</a:t>
            </a:r>
            <a:r>
              <a:rPr lang="en-GB" dirty="0"/>
              <a:t> (2015) Spatial and Spatiotemporal Bayesian Models with R-INLA</a:t>
            </a:r>
          </a:p>
          <a:p>
            <a:r>
              <a:rPr lang="en-GB" dirty="0"/>
              <a:t>R-INLA website: http://www.r-inla.org</a:t>
            </a:r>
          </a:p>
          <a:p>
            <a:r>
              <a:rPr lang="en-GB" dirty="0" err="1"/>
              <a:t>Haakon</a:t>
            </a:r>
            <a:r>
              <a:rPr lang="en-GB" dirty="0"/>
              <a:t> </a:t>
            </a:r>
            <a:r>
              <a:rPr lang="en-GB" dirty="0" err="1"/>
              <a:t>Bakka</a:t>
            </a:r>
            <a:r>
              <a:rPr lang="en-GB" dirty="0"/>
              <a:t>: </a:t>
            </a:r>
            <a:r>
              <a:rPr lang="en-GB" dirty="0">
                <a:hlinkClick r:id="rId2"/>
              </a:rPr>
              <a:t>https://haakonbakka.bitbucket.io/index.html</a:t>
            </a:r>
            <a:r>
              <a:rPr lang="en-GB" dirty="0"/>
              <a:t> (lots of SPDE related code)</a:t>
            </a:r>
          </a:p>
          <a:p>
            <a:r>
              <a:rPr lang="en-GB" dirty="0"/>
              <a:t>Bayesian courses – Coursera / Khan Academy (maths behind Bayesian)</a:t>
            </a:r>
          </a:p>
          <a:p>
            <a:r>
              <a:rPr lang="en-GB" dirty="0"/>
              <a:t>Kery and Schaub 2010: Bayesian Population Analysis using </a:t>
            </a:r>
            <a:r>
              <a:rPr lang="en-GB" dirty="0" err="1"/>
              <a:t>WinBugs</a:t>
            </a:r>
            <a:r>
              <a:rPr lang="en-GB" dirty="0"/>
              <a:t> (linear / </a:t>
            </a:r>
            <a:r>
              <a:rPr lang="en-GB" dirty="0" err="1"/>
              <a:t>glms</a:t>
            </a:r>
            <a:r>
              <a:rPr lang="en-GB" dirty="0"/>
              <a:t> in BUGS/ JAGS)</a:t>
            </a:r>
          </a:p>
        </p:txBody>
      </p:sp>
    </p:spTree>
    <p:extLst>
      <p:ext uri="{BB962C8B-B14F-4D97-AF65-F5344CB8AC3E}">
        <p14:creationId xmlns:p14="http://schemas.microsoft.com/office/powerpoint/2010/main" val="253271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34E6-B9C8-4DC4-A09C-F121589C93FE}"/>
              </a:ext>
            </a:extLst>
          </p:cNvPr>
          <p:cNvSpPr>
            <a:spLocks noGrp="1"/>
          </p:cNvSpPr>
          <p:nvPr>
            <p:ph type="title"/>
          </p:nvPr>
        </p:nvSpPr>
        <p:spPr/>
        <p:txBody>
          <a:bodyPr/>
          <a:lstStyle/>
          <a:p>
            <a:r>
              <a:rPr lang="en-GB" dirty="0"/>
              <a:t>How to capture spatial autocorrelation (in R)?</a:t>
            </a:r>
          </a:p>
        </p:txBody>
      </p:sp>
      <p:sp>
        <p:nvSpPr>
          <p:cNvPr id="3" name="Content Placeholder 2">
            <a:extLst>
              <a:ext uri="{FF2B5EF4-FFF2-40B4-BE49-F238E27FC236}">
                <a16:creationId xmlns:a16="http://schemas.microsoft.com/office/drawing/2014/main" id="{DD9E17EE-D8F6-4534-B71B-064DEBFA47DC}"/>
              </a:ext>
            </a:extLst>
          </p:cNvPr>
          <p:cNvSpPr>
            <a:spLocks noGrp="1"/>
          </p:cNvSpPr>
          <p:nvPr>
            <p:ph idx="1"/>
          </p:nvPr>
        </p:nvSpPr>
        <p:spPr/>
        <p:txBody>
          <a:bodyPr/>
          <a:lstStyle/>
          <a:p>
            <a:r>
              <a:rPr lang="en-GB" dirty="0"/>
              <a:t>Can do using </a:t>
            </a:r>
            <a:r>
              <a:rPr lang="en-GB" dirty="0" err="1"/>
              <a:t>gls</a:t>
            </a:r>
            <a:r>
              <a:rPr lang="en-GB" dirty="0"/>
              <a:t> – but this limits both how you capture the spatial heterogeneity AND how complex / appropriate the models can be</a:t>
            </a:r>
          </a:p>
          <a:p>
            <a:r>
              <a:rPr lang="en-GB" dirty="0" err="1"/>
              <a:t>Matérn</a:t>
            </a:r>
            <a:r>
              <a:rPr lang="en-GB" dirty="0"/>
              <a:t> correlation – more freedom to describe the shape of the correlation function (and more meaningful)</a:t>
            </a:r>
          </a:p>
          <a:p>
            <a:r>
              <a:rPr lang="en-GB" dirty="0"/>
              <a:t>Used by INLA, not by other packages which can handle spatial autocorrelation</a:t>
            </a:r>
          </a:p>
          <a:p>
            <a:r>
              <a:rPr lang="en-GB" dirty="0"/>
              <a:t>So, to do it you need to go Bayesian!</a:t>
            </a:r>
          </a:p>
          <a:p>
            <a:r>
              <a:rPr lang="en-GB" dirty="0"/>
              <a:t>IF YOU WANT TO KNOW MORE – </a:t>
            </a:r>
            <a:r>
              <a:rPr lang="en-GB" dirty="0" err="1"/>
              <a:t>Zuur</a:t>
            </a:r>
            <a:r>
              <a:rPr lang="en-GB" dirty="0"/>
              <a:t>, </a:t>
            </a:r>
            <a:r>
              <a:rPr lang="en-GB" dirty="0" err="1"/>
              <a:t>Silveniev</a:t>
            </a:r>
            <a:r>
              <a:rPr lang="en-GB" dirty="0"/>
              <a:t> and </a:t>
            </a:r>
            <a:r>
              <a:rPr lang="en-GB" dirty="0" err="1"/>
              <a:t>Ieno</a:t>
            </a:r>
            <a:r>
              <a:rPr lang="en-GB" dirty="0"/>
              <a:t> 2017; Highland Statistics course, </a:t>
            </a:r>
            <a:r>
              <a:rPr lang="en-GB" dirty="0" err="1"/>
              <a:t>Blangiardo</a:t>
            </a:r>
            <a:r>
              <a:rPr lang="en-GB" dirty="0"/>
              <a:t> and </a:t>
            </a:r>
            <a:r>
              <a:rPr lang="en-GB" dirty="0" err="1"/>
              <a:t>Cameletti</a:t>
            </a:r>
            <a:r>
              <a:rPr lang="en-GB" dirty="0"/>
              <a:t> (2015) </a:t>
            </a:r>
          </a:p>
        </p:txBody>
      </p:sp>
    </p:spTree>
    <p:extLst>
      <p:ext uri="{BB962C8B-B14F-4D97-AF65-F5344CB8AC3E}">
        <p14:creationId xmlns:p14="http://schemas.microsoft.com/office/powerpoint/2010/main" val="17844453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184F-ADF0-4C0C-8119-3F09EEED144D}"/>
              </a:ext>
            </a:extLst>
          </p:cNvPr>
          <p:cNvSpPr>
            <a:spLocks noGrp="1"/>
          </p:cNvSpPr>
          <p:nvPr>
            <p:ph type="ctrTitle"/>
          </p:nvPr>
        </p:nvSpPr>
        <p:spPr/>
        <p:txBody>
          <a:bodyPr/>
          <a:lstStyle/>
          <a:p>
            <a:r>
              <a:rPr lang="en-GB" dirty="0"/>
              <a:t>General discussion</a:t>
            </a:r>
          </a:p>
        </p:txBody>
      </p:sp>
    </p:spTree>
    <p:extLst>
      <p:ext uri="{BB962C8B-B14F-4D97-AF65-F5344CB8AC3E}">
        <p14:creationId xmlns:p14="http://schemas.microsoft.com/office/powerpoint/2010/main" val="131892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4C76-638A-43D3-8AB7-926E25DAE77B}"/>
              </a:ext>
            </a:extLst>
          </p:cNvPr>
          <p:cNvSpPr>
            <a:spLocks noGrp="1"/>
          </p:cNvSpPr>
          <p:nvPr>
            <p:ph type="title"/>
          </p:nvPr>
        </p:nvSpPr>
        <p:spPr/>
        <p:txBody>
          <a:bodyPr/>
          <a:lstStyle/>
          <a:p>
            <a:r>
              <a:rPr lang="en-GB" dirty="0"/>
              <a:t>Probability</a:t>
            </a:r>
          </a:p>
        </p:txBody>
      </p:sp>
      <p:sp>
        <p:nvSpPr>
          <p:cNvPr id="3" name="Content Placeholder 2">
            <a:extLst>
              <a:ext uri="{FF2B5EF4-FFF2-40B4-BE49-F238E27FC236}">
                <a16:creationId xmlns:a16="http://schemas.microsoft.com/office/drawing/2014/main" id="{AC759EC6-139F-4B67-9C72-545CEABFF0E5}"/>
              </a:ext>
            </a:extLst>
          </p:cNvPr>
          <p:cNvSpPr>
            <a:spLocks noGrp="1"/>
          </p:cNvSpPr>
          <p:nvPr>
            <p:ph idx="1"/>
          </p:nvPr>
        </p:nvSpPr>
        <p:spPr>
          <a:xfrm>
            <a:off x="838200" y="1597017"/>
            <a:ext cx="10515600" cy="4918075"/>
          </a:xfrm>
        </p:spPr>
        <p:txBody>
          <a:bodyPr>
            <a:normAutofit fontScale="92500" lnSpcReduction="20000"/>
          </a:bodyPr>
          <a:lstStyle/>
          <a:p>
            <a:pPr marL="0" indent="0">
              <a:buNone/>
            </a:pPr>
            <a:r>
              <a:rPr lang="en-GB" dirty="0"/>
              <a:t>Objective vs. subjective</a:t>
            </a:r>
          </a:p>
          <a:p>
            <a:endParaRPr lang="en-GB" dirty="0"/>
          </a:p>
          <a:p>
            <a:r>
              <a:rPr lang="en-GB" dirty="0"/>
              <a:t>If you repeat a trial a large number of times, you get a probability. </a:t>
            </a:r>
          </a:p>
          <a:p>
            <a:r>
              <a:rPr lang="en-GB" dirty="0"/>
              <a:t>That probability is associated with that object </a:t>
            </a:r>
            <a:r>
              <a:rPr lang="en-GB" dirty="0">
                <a:sym typeface="Wingdings" panose="05000000000000000000" pitchFamily="2" charset="2"/>
              </a:rPr>
              <a:t> Objective</a:t>
            </a:r>
          </a:p>
          <a:p>
            <a:pPr lvl="1"/>
            <a:r>
              <a:rPr lang="en-GB" dirty="0">
                <a:sym typeface="Wingdings" panose="05000000000000000000" pitchFamily="2" charset="2"/>
              </a:rPr>
              <a:t>Frequentist</a:t>
            </a:r>
          </a:p>
          <a:p>
            <a:pPr lvl="1"/>
            <a:r>
              <a:rPr lang="en-GB" dirty="0">
                <a:sym typeface="Wingdings" panose="05000000000000000000" pitchFamily="2" charset="2"/>
              </a:rPr>
              <a:t>Need to know the occurrence of the event in entire population – don’t normally know this</a:t>
            </a:r>
          </a:p>
          <a:p>
            <a:pPr lvl="1"/>
            <a:endParaRPr lang="en-GB" dirty="0">
              <a:sym typeface="Wingdings" panose="05000000000000000000" pitchFamily="2" charset="2"/>
            </a:endParaRPr>
          </a:p>
          <a:p>
            <a:r>
              <a:rPr lang="en-GB" dirty="0">
                <a:sym typeface="Wingdings" panose="05000000000000000000" pitchFamily="2" charset="2"/>
              </a:rPr>
              <a:t>If you already have an idea about the outcome, then you use that to define your probability  Subjective</a:t>
            </a:r>
          </a:p>
          <a:p>
            <a:r>
              <a:rPr lang="en-GB" dirty="0" err="1">
                <a:sym typeface="Wingdings" panose="05000000000000000000" pitchFamily="2" charset="2"/>
              </a:rPr>
              <a:t>Eg</a:t>
            </a:r>
            <a:r>
              <a:rPr lang="en-GB" dirty="0">
                <a:sym typeface="Wingdings" panose="05000000000000000000" pitchFamily="2" charset="2"/>
              </a:rPr>
              <a:t> betting: Don’t bet on something if you think it is going to lose.</a:t>
            </a:r>
          </a:p>
          <a:p>
            <a:r>
              <a:rPr lang="en-GB" dirty="0">
                <a:sym typeface="Wingdings" panose="05000000000000000000" pitchFamily="2" charset="2"/>
              </a:rPr>
              <a:t>Probability is therefore the rate at which an individual is willing to bet on the occurrence of an event</a:t>
            </a:r>
          </a:p>
          <a:p>
            <a:r>
              <a:rPr lang="en-GB" dirty="0">
                <a:sym typeface="Wingdings" panose="05000000000000000000" pitchFamily="2" charset="2"/>
              </a:rPr>
              <a:t>Changes with the individual.</a:t>
            </a:r>
          </a:p>
        </p:txBody>
      </p:sp>
    </p:spTree>
    <p:extLst>
      <p:ext uri="{BB962C8B-B14F-4D97-AF65-F5344CB8AC3E}">
        <p14:creationId xmlns:p14="http://schemas.microsoft.com/office/powerpoint/2010/main" val="274475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2AD5-3E20-4B3B-A846-F266517252D2}"/>
              </a:ext>
            </a:extLst>
          </p:cNvPr>
          <p:cNvSpPr>
            <a:spLocks noGrp="1"/>
          </p:cNvSpPr>
          <p:nvPr>
            <p:ph type="title"/>
          </p:nvPr>
        </p:nvSpPr>
        <p:spPr/>
        <p:txBody>
          <a:bodyPr/>
          <a:lstStyle/>
          <a:p>
            <a:r>
              <a:rPr lang="en-GB" dirty="0"/>
              <a:t>Conditional probability</a:t>
            </a:r>
          </a:p>
        </p:txBody>
      </p:sp>
      <p:sp>
        <p:nvSpPr>
          <p:cNvPr id="3" name="Content Placeholder 2">
            <a:extLst>
              <a:ext uri="{FF2B5EF4-FFF2-40B4-BE49-F238E27FC236}">
                <a16:creationId xmlns:a16="http://schemas.microsoft.com/office/drawing/2014/main" id="{0F330DE8-6501-44EB-B049-0FBC15C005B0}"/>
              </a:ext>
            </a:extLst>
          </p:cNvPr>
          <p:cNvSpPr>
            <a:spLocks noGrp="1"/>
          </p:cNvSpPr>
          <p:nvPr>
            <p:ph idx="1"/>
          </p:nvPr>
        </p:nvSpPr>
        <p:spPr/>
        <p:txBody>
          <a:bodyPr/>
          <a:lstStyle/>
          <a:p>
            <a:r>
              <a:rPr lang="en-GB" dirty="0"/>
              <a:t>Given two events (A and B), we ca define the </a:t>
            </a:r>
            <a:r>
              <a:rPr lang="en-GB" b="1" dirty="0"/>
              <a:t>conditional </a:t>
            </a:r>
            <a:r>
              <a:rPr lang="en-GB" dirty="0"/>
              <a:t>event as A|B </a:t>
            </a:r>
          </a:p>
          <a:p>
            <a:r>
              <a:rPr lang="en-GB" dirty="0"/>
              <a:t>Probability of event A given B has already happened</a:t>
            </a:r>
          </a:p>
          <a:p>
            <a:r>
              <a:rPr lang="en-GB" dirty="0"/>
              <a:t>Probability of B is calculated before we observe A, then the probability of observing A given B is used to update the original B </a:t>
            </a:r>
          </a:p>
          <a:p>
            <a:r>
              <a:rPr lang="en-GB" dirty="0"/>
              <a:t>Finally the probability of B given A can be calculated</a:t>
            </a:r>
          </a:p>
          <a:p>
            <a:endParaRPr lang="en-GB" dirty="0"/>
          </a:p>
          <a:p>
            <a:r>
              <a:rPr lang="en-GB" dirty="0"/>
              <a:t>BACKBONE OF THE BAYESIAN ANALYSIS </a:t>
            </a:r>
          </a:p>
        </p:txBody>
      </p:sp>
    </p:spTree>
    <p:extLst>
      <p:ext uri="{BB962C8B-B14F-4D97-AF65-F5344CB8AC3E}">
        <p14:creationId xmlns:p14="http://schemas.microsoft.com/office/powerpoint/2010/main" val="237769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0C03-6EBE-44F3-ADBF-6B3932264127}"/>
              </a:ext>
            </a:extLst>
          </p:cNvPr>
          <p:cNvSpPr>
            <a:spLocks noGrp="1"/>
          </p:cNvSpPr>
          <p:nvPr>
            <p:ph type="title"/>
          </p:nvPr>
        </p:nvSpPr>
        <p:spPr/>
        <p:txBody>
          <a:bodyPr/>
          <a:lstStyle/>
          <a:p>
            <a:r>
              <a:rPr lang="en-GB" dirty="0"/>
              <a:t>Frequentist vs Bayesian</a:t>
            </a:r>
          </a:p>
        </p:txBody>
      </p:sp>
      <p:sp>
        <p:nvSpPr>
          <p:cNvPr id="3" name="Content Placeholder 2">
            <a:extLst>
              <a:ext uri="{FF2B5EF4-FFF2-40B4-BE49-F238E27FC236}">
                <a16:creationId xmlns:a16="http://schemas.microsoft.com/office/drawing/2014/main" id="{8F78C535-677E-462E-9CA4-7DBFF6E2D899}"/>
              </a:ext>
            </a:extLst>
          </p:cNvPr>
          <p:cNvSpPr>
            <a:spLocks noGrp="1"/>
          </p:cNvSpPr>
          <p:nvPr>
            <p:ph idx="1"/>
          </p:nvPr>
        </p:nvSpPr>
        <p:spPr>
          <a:xfrm>
            <a:off x="352926" y="1524000"/>
            <a:ext cx="7876674" cy="5334000"/>
          </a:xfrm>
        </p:spPr>
        <p:txBody>
          <a:bodyPr>
            <a:normAutofit fontScale="70000" lnSpcReduction="20000"/>
          </a:bodyPr>
          <a:lstStyle/>
          <a:p>
            <a:r>
              <a:rPr lang="en-GB" dirty="0"/>
              <a:t>The approach:</a:t>
            </a:r>
          </a:p>
          <a:p>
            <a:pPr lvl="1"/>
            <a:r>
              <a:rPr lang="en-GB" dirty="0"/>
              <a:t>In Bayesian look at the probability of a parameter given the data. </a:t>
            </a:r>
          </a:p>
          <a:p>
            <a:pPr lvl="1"/>
            <a:r>
              <a:rPr lang="en-GB" dirty="0"/>
              <a:t>Frequentist look at the probability of the data, given a parameter.</a:t>
            </a:r>
          </a:p>
          <a:p>
            <a:endParaRPr lang="en-GB" dirty="0"/>
          </a:p>
          <a:p>
            <a:r>
              <a:rPr lang="en-GB" dirty="0"/>
              <a:t>Incorporate </a:t>
            </a:r>
            <a:r>
              <a:rPr lang="en-GB" b="1" dirty="0"/>
              <a:t>prior belief</a:t>
            </a:r>
          </a:p>
          <a:p>
            <a:pPr lvl="1"/>
            <a:r>
              <a:rPr lang="en-GB" dirty="0"/>
              <a:t>Good as if you have prior knowledge, why not use it?</a:t>
            </a:r>
          </a:p>
          <a:p>
            <a:pPr lvl="1"/>
            <a:r>
              <a:rPr lang="en-GB" dirty="0"/>
              <a:t>Bad because no longer objective</a:t>
            </a:r>
          </a:p>
          <a:p>
            <a:pPr marL="0" indent="0">
              <a:buNone/>
            </a:pPr>
            <a:endParaRPr lang="en-GB" dirty="0"/>
          </a:p>
          <a:p>
            <a:r>
              <a:rPr lang="en-GB" dirty="0"/>
              <a:t>Credible / Confidence intervals</a:t>
            </a:r>
          </a:p>
          <a:p>
            <a:pPr lvl="1"/>
            <a:r>
              <a:rPr lang="en-GB" dirty="0"/>
              <a:t>Bayesian: There is a 95% probability that our parameter is between x1 and x2</a:t>
            </a:r>
          </a:p>
          <a:p>
            <a:pPr lvl="1"/>
            <a:r>
              <a:rPr lang="en-GB" dirty="0"/>
              <a:t>Frequentist: If we repeated the experiment a large number of times, our parameter would not be outside of our interval less than 5% of the time</a:t>
            </a:r>
          </a:p>
          <a:p>
            <a:pPr lvl="1"/>
            <a:endParaRPr lang="en-GB" dirty="0"/>
          </a:p>
          <a:p>
            <a:r>
              <a:rPr lang="en-GB" dirty="0"/>
              <a:t>Estimating the parameter:</a:t>
            </a:r>
          </a:p>
          <a:p>
            <a:pPr lvl="1"/>
            <a:r>
              <a:rPr lang="en-GB" dirty="0"/>
              <a:t>In Bayesian get a distribution (so a range of values for the parameter) given the data, and can access that distribution, and often take the mean to be the value for the parameter (plus the credible intervals). </a:t>
            </a:r>
          </a:p>
          <a:p>
            <a:pPr lvl="1"/>
            <a:r>
              <a:rPr lang="en-GB" dirty="0"/>
              <a:t>In frequentist we assume there is one value for parameter.</a:t>
            </a:r>
          </a:p>
        </p:txBody>
      </p:sp>
      <p:pic>
        <p:nvPicPr>
          <p:cNvPr id="7170" name="Picture 2" descr="Image result for frequentist vs bayesian">
            <a:extLst>
              <a:ext uri="{FF2B5EF4-FFF2-40B4-BE49-F238E27FC236}">
                <a16:creationId xmlns:a16="http://schemas.microsoft.com/office/drawing/2014/main" id="{AA7A424B-0584-4162-90E4-606DCE8EE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163" y="365125"/>
            <a:ext cx="3983008" cy="6034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39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1C54-30DD-4430-8686-73A2207CF198}"/>
              </a:ext>
            </a:extLst>
          </p:cNvPr>
          <p:cNvSpPr>
            <a:spLocks noGrp="1"/>
          </p:cNvSpPr>
          <p:nvPr>
            <p:ph type="title"/>
          </p:nvPr>
        </p:nvSpPr>
        <p:spPr>
          <a:xfrm>
            <a:off x="838200" y="237938"/>
            <a:ext cx="10515600" cy="1325563"/>
          </a:xfrm>
        </p:spPr>
        <p:txBody>
          <a:bodyPr/>
          <a:lstStyle/>
          <a:p>
            <a:r>
              <a:rPr lang="en-GB" dirty="0"/>
              <a:t>Zombie Bayesian example</a:t>
            </a:r>
          </a:p>
        </p:txBody>
      </p:sp>
      <p:pic>
        <p:nvPicPr>
          <p:cNvPr id="4" name="Picture 3">
            <a:extLst>
              <a:ext uri="{FF2B5EF4-FFF2-40B4-BE49-F238E27FC236}">
                <a16:creationId xmlns:a16="http://schemas.microsoft.com/office/drawing/2014/main" id="{4C8C64DD-A949-4483-A58D-687398D3B3A9}"/>
              </a:ext>
            </a:extLst>
          </p:cNvPr>
          <p:cNvPicPr>
            <a:picLocks noChangeAspect="1"/>
          </p:cNvPicPr>
          <p:nvPr/>
        </p:nvPicPr>
        <p:blipFill>
          <a:blip r:embed="rId3"/>
          <a:stretch>
            <a:fillRect/>
          </a:stretch>
        </p:blipFill>
        <p:spPr>
          <a:xfrm>
            <a:off x="485774" y="2480495"/>
            <a:ext cx="5837423" cy="3259086"/>
          </a:xfrm>
          <a:prstGeom prst="rect">
            <a:avLst/>
          </a:prstGeom>
        </p:spPr>
      </p:pic>
      <p:pic>
        <p:nvPicPr>
          <p:cNvPr id="1026" name="Picture 2" descr="Image result for zombie">
            <a:extLst>
              <a:ext uri="{FF2B5EF4-FFF2-40B4-BE49-F238E27FC236}">
                <a16:creationId xmlns:a16="http://schemas.microsoft.com/office/drawing/2014/main" id="{D444DD37-23FF-4E7F-B314-EFF2BA2A44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7524" y="2757488"/>
            <a:ext cx="5410200"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805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12050</TotalTime>
  <Words>4800</Words>
  <Application>Microsoft Office PowerPoint</Application>
  <PresentationFormat>Widescreen</PresentationFormat>
  <Paragraphs>493</Paragraphs>
  <Slides>50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Cambria Math</vt:lpstr>
      <vt:lpstr>Wingdings</vt:lpstr>
      <vt:lpstr>Office Theme</vt:lpstr>
      <vt:lpstr>Introduction to R-INLA</vt:lpstr>
      <vt:lpstr>Outline for the session</vt:lpstr>
      <vt:lpstr>What is spatial dependency</vt:lpstr>
      <vt:lpstr>Spatial dependency</vt:lpstr>
      <vt:lpstr>How to capture spatial autocorrelation (in R)?</vt:lpstr>
      <vt:lpstr>Probability</vt:lpstr>
      <vt:lpstr>Conditional probability</vt:lpstr>
      <vt:lpstr>Frequentist vs Bayesian</vt:lpstr>
      <vt:lpstr>Zombie Bayesian example</vt:lpstr>
      <vt:lpstr>PowerPoint Presentation</vt:lpstr>
      <vt:lpstr>PowerPoint Presentation</vt:lpstr>
      <vt:lpstr>PowerPoint Presentation</vt:lpstr>
      <vt:lpstr>PowerPoint Presentation</vt:lpstr>
      <vt:lpstr>Bayes theorem</vt:lpstr>
      <vt:lpstr>PowerPoint Presentation</vt:lpstr>
      <vt:lpstr>More on Bayesian analysis - inference</vt:lpstr>
      <vt:lpstr>Key features of a Bayesian analysis</vt:lpstr>
      <vt:lpstr>Lets talk priors</vt:lpstr>
      <vt:lpstr>PowerPoint Presentation</vt:lpstr>
      <vt:lpstr>Simulation based methods (eg MCMC)</vt:lpstr>
      <vt:lpstr>Pierre-Simon Laplace and INLA</vt:lpstr>
      <vt:lpstr>R-INLA – integrated nested laplace approximations</vt:lpstr>
      <vt:lpstr>To summarise</vt:lpstr>
      <vt:lpstr>Linear model – using the BU data</vt:lpstr>
      <vt:lpstr>Adding dependency</vt:lpstr>
      <vt:lpstr>Adding dependency </vt:lpstr>
      <vt:lpstr>Including random effects</vt:lpstr>
      <vt:lpstr>Run through the code for the mixed effect model here for BU</vt:lpstr>
      <vt:lpstr>Back to the theory</vt:lpstr>
      <vt:lpstr>R inla and priors </vt:lpstr>
      <vt:lpstr>Coding priors in R-INLA 1</vt:lpstr>
      <vt:lpstr>Hyperparameters and dependency</vt:lpstr>
      <vt:lpstr>Changing hyperparameters</vt:lpstr>
      <vt:lpstr>Changing hyperparameters</vt:lpstr>
      <vt:lpstr>Run through the code for changing the priors</vt:lpstr>
      <vt:lpstr>Including spatial dependency</vt:lpstr>
      <vt:lpstr>Spatial dependency</vt:lpstr>
      <vt:lpstr>Two types of spatial dependency </vt:lpstr>
      <vt:lpstr>Geostatistical data</vt:lpstr>
      <vt:lpstr>Matérn function continued</vt:lpstr>
      <vt:lpstr>Meshes</vt:lpstr>
      <vt:lpstr>Update inla about the random field</vt:lpstr>
      <vt:lpstr>Defining the SPDE</vt:lpstr>
      <vt:lpstr>Making the stack</vt:lpstr>
      <vt:lpstr>Stack explained</vt:lpstr>
      <vt:lpstr>PowerPoint Presentation</vt:lpstr>
      <vt:lpstr>Go to the spatial dependency tutorial</vt:lpstr>
      <vt:lpstr>How has adding spatial data helped?</vt:lpstr>
      <vt:lpstr>Useful references</vt:lpstr>
      <vt:lpstr>General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spatial dependency</dc:title>
  <dc:creator>Lucinda Kirkpatrick</dc:creator>
  <cp:lastModifiedBy>Lucinda Kirkpatrick</cp:lastModifiedBy>
  <cp:revision>102</cp:revision>
  <dcterms:created xsi:type="dcterms:W3CDTF">2018-05-23T08:58:52Z</dcterms:created>
  <dcterms:modified xsi:type="dcterms:W3CDTF">2018-06-04T08:23:37Z</dcterms:modified>
</cp:coreProperties>
</file>