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87" r:id="rId2"/>
    <p:sldId id="2688" r:id="rId3"/>
    <p:sldId id="2689" r:id="rId4"/>
    <p:sldId id="2690" r:id="rId5"/>
    <p:sldId id="2691" r:id="rId6"/>
    <p:sldId id="26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5A5C58C-46BF-4A73-B360-A2B96908F527}">
          <p14:sldIdLst/>
        </p14:section>
        <p14:section name="目录" id="{9F6C27B9-F180-4DFB-8BE2-B2F9B570730D}">
          <p14:sldIdLst/>
        </p14:section>
        <p14:section name="课程项目要求" id="{5EDB7092-89BB-4B75-865B-77930846A093}">
          <p14:sldIdLst>
            <p14:sldId id="2687"/>
          </p14:sldIdLst>
        </p14:section>
        <p14:section name="神经网络算法分析" id="{CCDD4DEB-8BE6-4E08-850A-5082E740F74B}">
          <p14:sldIdLst>
            <p14:sldId id="2688"/>
          </p14:sldIdLst>
        </p14:section>
        <p14:section name="加速器电路设计" id="{F7F2A30E-11C7-4E67-9AE9-656564E10FB1}">
          <p14:sldIdLst>
            <p14:sldId id="2689"/>
          </p14:sldIdLst>
        </p14:section>
        <p14:section name="仿真结果" id="{1809944A-006A-43BC-AC74-E95A9C3E37A4}">
          <p14:sldIdLst>
            <p14:sldId id="2690"/>
          </p14:sldIdLst>
        </p14:section>
        <p14:section name="DC综合结果" id="{6DB42543-6038-427B-A731-9BAD8232F893}">
          <p14:sldIdLst>
            <p14:sldId id="2691"/>
          </p14:sldIdLst>
        </p14:section>
        <p14:section name="感谢" id="{036D4FE1-7A71-431E-B54E-56910EFCFEA5}">
          <p14:sldIdLst>
            <p14:sldId id="26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Liukai" initials="XL" lastIdx="1" clrIdx="0">
    <p:extLst>
      <p:ext uri="{19B8F6BF-5375-455C-9EA6-DF929625EA0E}">
        <p15:presenceInfo xmlns:p15="http://schemas.microsoft.com/office/powerpoint/2012/main" userId="80e1e9ad8f3ca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D9D9D9"/>
    <a:srgbClr val="FDFDFE"/>
    <a:srgbClr val="00007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270" y="102"/>
      </p:cViewPr>
      <p:guideLst/>
    </p:cSldViewPr>
  </p:slideViewPr>
  <p:outlineViewPr>
    <p:cViewPr>
      <p:scale>
        <a:sx n="33" d="100"/>
        <a:sy n="33" d="100"/>
      </p:scale>
      <p:origin x="0" y="-52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250E-717A-478D-9B28-687105AA667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C34C-C858-4B44-8133-0C5CFC295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3352562" y="6244170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56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0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57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0" y="4870088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9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00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9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orient="horz" pos="472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存内计算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A88CF0-CBC5-4FF9-97B0-C95A0104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4" y="3032760"/>
            <a:ext cx="5459691" cy="2330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2769E6-E52B-4842-933D-D76B0FA4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032760"/>
            <a:ext cx="5248292" cy="23305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6BF710-D6B9-4422-923A-C93AA3BF82AB}"/>
              </a:ext>
            </a:extLst>
          </p:cNvPr>
          <p:cNvSpPr/>
          <p:nvPr/>
        </p:nvSpPr>
        <p:spPr>
          <a:xfrm>
            <a:off x="2080579" y="263265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传统冯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·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诺伊曼架构</a:t>
            </a:r>
            <a:endParaRPr lang="zh-CN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E4500-8303-437C-B88C-711B385273CE}"/>
              </a:ext>
            </a:extLst>
          </p:cNvPr>
          <p:cNvSpPr/>
          <p:nvPr/>
        </p:nvSpPr>
        <p:spPr>
          <a:xfrm>
            <a:off x="1493879" y="5506405"/>
            <a:ext cx="3478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CNN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等数据密集型应用时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数据搬移开销巨大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9BBF6-311D-426D-9171-80EAB7D142C6}"/>
              </a:ext>
            </a:extLst>
          </p:cNvPr>
          <p:cNvSpPr/>
          <p:nvPr/>
        </p:nvSpPr>
        <p:spPr>
          <a:xfrm>
            <a:off x="7689664" y="566029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有效避免数据搬移开销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E7727-3EF6-4ADE-82D2-9EA09CE55DDD}"/>
              </a:ext>
            </a:extLst>
          </p:cNvPr>
          <p:cNvSpPr/>
          <p:nvPr/>
        </p:nvSpPr>
        <p:spPr>
          <a:xfrm>
            <a:off x="7946145" y="26326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新型存内计算架构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48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存内计算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A88CF0-CBC5-4FF9-97B0-C95A0104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4" y="3032760"/>
            <a:ext cx="5459691" cy="2330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2769E6-E52B-4842-933D-D76B0FA4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032760"/>
            <a:ext cx="5248292" cy="23305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6BF710-D6B9-4422-923A-C93AA3BF82AB}"/>
              </a:ext>
            </a:extLst>
          </p:cNvPr>
          <p:cNvSpPr/>
          <p:nvPr/>
        </p:nvSpPr>
        <p:spPr>
          <a:xfrm>
            <a:off x="2080579" y="263265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传统冯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·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诺伊曼架构</a:t>
            </a:r>
            <a:endParaRPr lang="zh-CN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E4500-8303-437C-B88C-711B385273CE}"/>
              </a:ext>
            </a:extLst>
          </p:cNvPr>
          <p:cNvSpPr/>
          <p:nvPr/>
        </p:nvSpPr>
        <p:spPr>
          <a:xfrm>
            <a:off x="1493879" y="5506405"/>
            <a:ext cx="3478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CNN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等数据密集型应用时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数据搬移开销巨大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9BBF6-311D-426D-9171-80EAB7D142C6}"/>
              </a:ext>
            </a:extLst>
          </p:cNvPr>
          <p:cNvSpPr/>
          <p:nvPr/>
        </p:nvSpPr>
        <p:spPr>
          <a:xfrm>
            <a:off x="7689664" y="566029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有效避免数据搬移开销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E7727-3EF6-4ADE-82D2-9EA09CE55DDD}"/>
              </a:ext>
            </a:extLst>
          </p:cNvPr>
          <p:cNvSpPr/>
          <p:nvPr/>
        </p:nvSpPr>
        <p:spPr>
          <a:xfrm>
            <a:off x="7946145" y="26326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新型存内计算架构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69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存内计算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A88CF0-CBC5-4FF9-97B0-C95A0104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4" y="3032760"/>
            <a:ext cx="5459691" cy="2330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2769E6-E52B-4842-933D-D76B0FA4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032760"/>
            <a:ext cx="5248292" cy="23305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6BF710-D6B9-4422-923A-C93AA3BF82AB}"/>
              </a:ext>
            </a:extLst>
          </p:cNvPr>
          <p:cNvSpPr/>
          <p:nvPr/>
        </p:nvSpPr>
        <p:spPr>
          <a:xfrm>
            <a:off x="2080579" y="263265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传统冯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·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诺伊曼架构</a:t>
            </a:r>
            <a:endParaRPr lang="zh-CN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E4500-8303-437C-B88C-711B385273CE}"/>
              </a:ext>
            </a:extLst>
          </p:cNvPr>
          <p:cNvSpPr/>
          <p:nvPr/>
        </p:nvSpPr>
        <p:spPr>
          <a:xfrm>
            <a:off x="1493879" y="5506405"/>
            <a:ext cx="3478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CNN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等数据密集型应用时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数据搬移开销巨大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9BBF6-311D-426D-9171-80EAB7D142C6}"/>
              </a:ext>
            </a:extLst>
          </p:cNvPr>
          <p:cNvSpPr/>
          <p:nvPr/>
        </p:nvSpPr>
        <p:spPr>
          <a:xfrm>
            <a:off x="7689664" y="566029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有效避免数据搬移开销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E7727-3EF6-4ADE-82D2-9EA09CE55DDD}"/>
              </a:ext>
            </a:extLst>
          </p:cNvPr>
          <p:cNvSpPr/>
          <p:nvPr/>
        </p:nvSpPr>
        <p:spPr>
          <a:xfrm>
            <a:off x="7946145" y="26326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新型存内计算架构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71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存内计算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A88CF0-CBC5-4FF9-97B0-C95A0104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4" y="3032760"/>
            <a:ext cx="5459691" cy="2330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2769E6-E52B-4842-933D-D76B0FA4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032760"/>
            <a:ext cx="5248292" cy="23305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6BF710-D6B9-4422-923A-C93AA3BF82AB}"/>
              </a:ext>
            </a:extLst>
          </p:cNvPr>
          <p:cNvSpPr/>
          <p:nvPr/>
        </p:nvSpPr>
        <p:spPr>
          <a:xfrm>
            <a:off x="2080579" y="263265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传统冯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·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诺伊曼架构</a:t>
            </a:r>
            <a:endParaRPr lang="zh-CN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E4500-8303-437C-B88C-711B385273CE}"/>
              </a:ext>
            </a:extLst>
          </p:cNvPr>
          <p:cNvSpPr/>
          <p:nvPr/>
        </p:nvSpPr>
        <p:spPr>
          <a:xfrm>
            <a:off x="1493879" y="5506405"/>
            <a:ext cx="3478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CNN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等数据密集型应用时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数据搬移开销巨大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9BBF6-311D-426D-9171-80EAB7D142C6}"/>
              </a:ext>
            </a:extLst>
          </p:cNvPr>
          <p:cNvSpPr/>
          <p:nvPr/>
        </p:nvSpPr>
        <p:spPr>
          <a:xfrm>
            <a:off x="7689664" y="566029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有效避免数据搬移开销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E7727-3EF6-4ADE-82D2-9EA09CE55DDD}"/>
              </a:ext>
            </a:extLst>
          </p:cNvPr>
          <p:cNvSpPr/>
          <p:nvPr/>
        </p:nvSpPr>
        <p:spPr>
          <a:xfrm>
            <a:off x="7946145" y="26326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新型存内计算架构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4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E8B23-6D79-4D76-9267-7BA6BB473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22C1-B888-497C-AB15-518855EC4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9186249" cy="598488"/>
          </a:xfrm>
        </p:spPr>
        <p:txBody>
          <a:bodyPr/>
          <a:lstStyle/>
          <a:p>
            <a:r>
              <a:rPr lang="zh-CN" altLang="en-US" dirty="0"/>
              <a:t>存内计算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8664482-F7B5-4622-8A8C-18371A03964E}"/>
              </a:ext>
            </a:extLst>
          </p:cNvPr>
          <p:cNvSpPr txBox="1">
            <a:spLocks/>
          </p:cNvSpPr>
          <p:nvPr/>
        </p:nvSpPr>
        <p:spPr>
          <a:xfrm>
            <a:off x="304798" y="812801"/>
            <a:ext cx="11582402" cy="55207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卷积神经网络等人工智能算法被广泛应用于多种计算场景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传统冯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诺依曼架构存算分离，处理</a:t>
            </a:r>
            <a:r>
              <a:rPr lang="en-US" altLang="zh-CN" b="1" dirty="0">
                <a:solidFill>
                  <a:schemeClr val="tx1"/>
                </a:solidFill>
                <a:sym typeface="Wingdings" panose="05000000000000000000" pitchFamily="2" charset="2"/>
              </a:rPr>
              <a:t>CNN</a:t>
            </a: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等数据密集型应用时数据搬移开销巨大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存内计算将计算功能集成到存储单元中，可有效避免数据搬移开销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A88CF0-CBC5-4FF9-97B0-C95A01043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4" y="3032760"/>
            <a:ext cx="5459691" cy="2330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2769E6-E52B-4842-933D-D76B0FA4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4" y="3032760"/>
            <a:ext cx="5248292" cy="23305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D6BF710-D6B9-4422-923A-C93AA3BF82AB}"/>
              </a:ext>
            </a:extLst>
          </p:cNvPr>
          <p:cNvSpPr/>
          <p:nvPr/>
        </p:nvSpPr>
        <p:spPr>
          <a:xfrm>
            <a:off x="2080579" y="2632650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传统冯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·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诺伊曼架构</a:t>
            </a:r>
            <a:endParaRPr lang="zh-CN" alt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E4500-8303-437C-B88C-711B385273CE}"/>
              </a:ext>
            </a:extLst>
          </p:cNvPr>
          <p:cNvSpPr/>
          <p:nvPr/>
        </p:nvSpPr>
        <p:spPr>
          <a:xfrm>
            <a:off x="1493879" y="5506405"/>
            <a:ext cx="34788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CNN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等数据密集型应用时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数据搬移开销巨大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9BBF6-311D-426D-9171-80EAB7D142C6}"/>
              </a:ext>
            </a:extLst>
          </p:cNvPr>
          <p:cNvSpPr/>
          <p:nvPr/>
        </p:nvSpPr>
        <p:spPr>
          <a:xfrm>
            <a:off x="7689664" y="566029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有效避免数据搬移开销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E7727-3EF6-4ADE-82D2-9EA09CE55DDD}"/>
              </a:ext>
            </a:extLst>
          </p:cNvPr>
          <p:cNvSpPr/>
          <p:nvPr/>
        </p:nvSpPr>
        <p:spPr>
          <a:xfrm>
            <a:off x="7946145" y="26326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新型存内计算架构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989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A1804-2B9A-46C5-9E04-6198081C2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131140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36305</TotalTime>
  <Words>703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Wingdings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</dc:creator>
  <cp:lastModifiedBy>Xu Liukai</cp:lastModifiedBy>
  <cp:revision>2137</cp:revision>
  <dcterms:created xsi:type="dcterms:W3CDTF">2021-09-13T03:33:15Z</dcterms:created>
  <dcterms:modified xsi:type="dcterms:W3CDTF">2023-12-26T12:10:57Z</dcterms:modified>
</cp:coreProperties>
</file>