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4" r:id="rId2"/>
    <p:sldId id="270" r:id="rId3"/>
    <p:sldId id="2687" r:id="rId4"/>
    <p:sldId id="2688" r:id="rId5"/>
    <p:sldId id="2695" r:id="rId6"/>
    <p:sldId id="2689" r:id="rId7"/>
    <p:sldId id="2691" r:id="rId8"/>
    <p:sldId id="2696" r:id="rId9"/>
    <p:sldId id="26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5A5C58C-46BF-4A73-B360-A2B96908F527}">
          <p14:sldIdLst>
            <p14:sldId id="2694"/>
          </p14:sldIdLst>
        </p14:section>
        <p14:section name="目录" id="{9F6C27B9-F180-4DFB-8BE2-B2F9B570730D}">
          <p14:sldIdLst>
            <p14:sldId id="270"/>
          </p14:sldIdLst>
        </p14:section>
        <p14:section name="课程项目要求" id="{5EDB7092-89BB-4B75-865B-77930846A093}">
          <p14:sldIdLst>
            <p14:sldId id="2687"/>
          </p14:sldIdLst>
        </p14:section>
        <p14:section name="神经网络算法分析" id="{CCDD4DEB-8BE6-4E08-850A-5082E740F74B}">
          <p14:sldIdLst>
            <p14:sldId id="2688"/>
            <p14:sldId id="2695"/>
          </p14:sldIdLst>
        </p14:section>
        <p14:section name="加速器电路设计" id="{F7F2A30E-11C7-4E67-9AE9-656564E10FB1}">
          <p14:sldIdLst>
            <p14:sldId id="2689"/>
          </p14:sldIdLst>
        </p14:section>
        <p14:section name="仿真结果和DC综合结果" id="{6DB42543-6038-427B-A731-9BAD8232F893}">
          <p14:sldIdLst>
            <p14:sldId id="2691"/>
            <p14:sldId id="2696"/>
          </p14:sldIdLst>
        </p14:section>
        <p14:section name="感谢" id="{036D4FE1-7A71-431E-B54E-56910EFCFEA5}">
          <p14:sldIdLst>
            <p14:sldId id="26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Liukai" initials="XL" lastIdx="1" clrIdx="0">
    <p:extLst>
      <p:ext uri="{19B8F6BF-5375-455C-9EA6-DF929625EA0E}">
        <p15:presenceInfo xmlns:p15="http://schemas.microsoft.com/office/powerpoint/2012/main" userId="80e1e9ad8f3ca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D9D9D9"/>
    <a:srgbClr val="FDFDFE"/>
    <a:srgbClr val="00007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2" autoAdjust="0"/>
    <p:restoredTop sz="93797" autoAdjust="0"/>
  </p:normalViewPr>
  <p:slideViewPr>
    <p:cSldViewPr snapToGrid="0">
      <p:cViewPr varScale="1">
        <p:scale>
          <a:sx n="131" d="100"/>
          <a:sy n="131" d="100"/>
        </p:scale>
        <p:origin x="162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250E-717A-478D-9B28-687105AA667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C34C-C858-4B44-8133-0C5CFC295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3352562" y="6244170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56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0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57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9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00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72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A1F23-E78B-4970-8479-E32A65C1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PE</a:t>
            </a:r>
            <a:r>
              <a:rPr lang="zh-CN" altLang="en-US" dirty="0"/>
              <a:t>阵列的神经网络加速器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DE8E9-41F6-416C-92D6-159E2D860D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2023/12/27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C04C4-7A17-4E8D-B911-4A04554B1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6000" y="4407403"/>
            <a:ext cx="5400000" cy="598488"/>
          </a:xfrm>
        </p:spPr>
        <p:txBody>
          <a:bodyPr/>
          <a:lstStyle/>
          <a:p>
            <a:r>
              <a:rPr lang="en-US" altLang="zh-CN" dirty="0"/>
              <a:t>023039910034</a:t>
            </a:r>
            <a:r>
              <a:rPr lang="zh-CN" altLang="en-US" dirty="0"/>
              <a:t> 徐浏凯</a:t>
            </a:r>
          </a:p>
        </p:txBody>
      </p:sp>
    </p:spTree>
    <p:extLst>
      <p:ext uri="{BB962C8B-B14F-4D97-AF65-F5344CB8AC3E}">
        <p14:creationId xmlns:p14="http://schemas.microsoft.com/office/powerpoint/2010/main" val="19435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占位符 95" descr="图片包含 天空, 泰迪熊, 熊, 建筑物&#10;&#10;自动生成的说明">
            <a:extLst>
              <a:ext uri="{FF2B5EF4-FFF2-40B4-BE49-F238E27FC236}">
                <a16:creationId xmlns:a16="http://schemas.microsoft.com/office/drawing/2014/main" id="{EE79199E-F6B2-4AB7-AD45-DF9746ABE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r="18816"/>
          <a:stretch>
            <a:fillRect/>
          </a:stretch>
        </p:blipFill>
        <p:spPr/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A7DD4836-010D-456E-BBA3-89944340FA4A}"/>
              </a:ext>
            </a:extLst>
          </p:cNvPr>
          <p:cNvSpPr/>
          <p:nvPr/>
        </p:nvSpPr>
        <p:spPr>
          <a:xfrm>
            <a:off x="6275750" y="11806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课程项目要求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01E40F-4D27-46E0-B3C8-ACC612FF8694}"/>
              </a:ext>
            </a:extLst>
          </p:cNvPr>
          <p:cNvGrpSpPr/>
          <p:nvPr/>
        </p:nvGrpSpPr>
        <p:grpSpPr>
          <a:xfrm>
            <a:off x="5345475" y="1180600"/>
            <a:ext cx="720000" cy="720000"/>
            <a:chOff x="5412150" y="1180600"/>
            <a:chExt cx="72000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F1E9CFB-5705-4342-969C-1BBB6EB698F5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1E43874-40A0-4EC5-9CA2-95CEB3981475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DFF296D-4CA6-4FC2-8D7B-1BAFF1CF78B8}"/>
              </a:ext>
            </a:extLst>
          </p:cNvPr>
          <p:cNvGrpSpPr/>
          <p:nvPr/>
        </p:nvGrpSpPr>
        <p:grpSpPr>
          <a:xfrm>
            <a:off x="5345475" y="2260600"/>
            <a:ext cx="720000" cy="720000"/>
            <a:chOff x="5412150" y="2260600"/>
            <a:chExt cx="720000" cy="720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B4503D4-DDDF-487D-9490-1ED837433D97}"/>
                </a:ext>
              </a:extLst>
            </p:cNvPr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CC96CB-D24E-491C-9D07-0DA9EADF43B3}"/>
                </a:ext>
              </a:extLst>
            </p:cNvPr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5BB4173-241B-4451-B976-8D9E36EF561C}"/>
              </a:ext>
            </a:extLst>
          </p:cNvPr>
          <p:cNvGrpSpPr/>
          <p:nvPr/>
        </p:nvGrpSpPr>
        <p:grpSpPr>
          <a:xfrm>
            <a:off x="5345475" y="3340600"/>
            <a:ext cx="720000" cy="720000"/>
            <a:chOff x="5412150" y="3340600"/>
            <a:chExt cx="720000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8C5D102-8236-4014-AD75-3828CE0C6A76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C9C839E-D7E7-40AA-A9F0-25F8AF260049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0569484-D97A-4612-A3C8-19F561CD404C}"/>
              </a:ext>
            </a:extLst>
          </p:cNvPr>
          <p:cNvGrpSpPr/>
          <p:nvPr/>
        </p:nvGrpSpPr>
        <p:grpSpPr>
          <a:xfrm>
            <a:off x="5345475" y="4420600"/>
            <a:ext cx="720000" cy="720000"/>
            <a:chOff x="5412150" y="4420600"/>
            <a:chExt cx="720000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BD8A29-E5D4-4173-8567-41E45DDE9E1C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C878C90-5C97-4319-A4A9-973F44F684F1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6043BFAA-FB50-4303-9785-5DF074A22CF4}"/>
              </a:ext>
            </a:extLst>
          </p:cNvPr>
          <p:cNvSpPr/>
          <p:nvPr/>
        </p:nvSpPr>
        <p:spPr>
          <a:xfrm>
            <a:off x="6275750" y="22606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神经网络算法分析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7B11E5F-E40B-47E0-8FBA-8F6C0035B72A}"/>
              </a:ext>
            </a:extLst>
          </p:cNvPr>
          <p:cNvSpPr/>
          <p:nvPr/>
        </p:nvSpPr>
        <p:spPr>
          <a:xfrm>
            <a:off x="6275750" y="33406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加速器电路设计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8027BF7-8527-4C35-8DDA-D8F9150CE05E}"/>
              </a:ext>
            </a:extLst>
          </p:cNvPr>
          <p:cNvSpPr/>
          <p:nvPr/>
        </p:nvSpPr>
        <p:spPr>
          <a:xfrm>
            <a:off x="6275750" y="44206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电路仿真和综合结果</a:t>
            </a:r>
          </a:p>
        </p:txBody>
      </p:sp>
    </p:spTree>
    <p:extLst>
      <p:ext uri="{BB962C8B-B14F-4D97-AF65-F5344CB8AC3E}">
        <p14:creationId xmlns:p14="http://schemas.microsoft.com/office/powerpoint/2010/main" val="40796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课程项目要求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课程项目目标：时序逻辑神经网络加速器设计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基于实验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中所设计的乘累加单元，实现特定功能的神经网络推理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要求所设计神经网络加速器能够在一定周期内输出结果，并进行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DC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综合，计算周期数不定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参数要求：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系统计算周期为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10ns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不要求系统吞吐、功耗、能效、延时等指标</a:t>
            </a:r>
          </a:p>
        </p:txBody>
      </p:sp>
    </p:spTree>
    <p:extLst>
      <p:ext uri="{BB962C8B-B14F-4D97-AF65-F5344CB8AC3E}">
        <p14:creationId xmlns:p14="http://schemas.microsoft.com/office/powerpoint/2010/main" val="110148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神经网络算法分析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要求实现的神经网络结构如下图所示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该神经网络包含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两个全连接层：矩阵乘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两个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scale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层：移位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一个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ReLU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激活层：负数置零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整体网络可由如下公式表示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B499D6-B28B-43EF-A2D2-7067FD6C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25" y="3496666"/>
            <a:ext cx="8365549" cy="24553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DD6D4A-692E-43FE-8630-A34F0BCD7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22" y="6129386"/>
            <a:ext cx="6180953" cy="3857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97AD82-E154-40AC-9F51-EAADE152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07" y="2260397"/>
            <a:ext cx="2544067" cy="5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9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神经网络算法分析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神经网络输入数据如下图所示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手写数字图像输入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手写数字笔记部分为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，空白部分为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输入数据将被转换为一维矩阵后输入到神经网络中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神经网络输出图像中所包含的数字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4201E3-5867-4259-A053-CA9C5A4E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28" y="3356433"/>
            <a:ext cx="2435391" cy="24353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06D5A4-A5ED-4F45-A37C-71C782A7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247" y="3356433"/>
            <a:ext cx="2435391" cy="243539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9BF06C-43C0-4580-A1B5-48FD58E04439}"/>
              </a:ext>
            </a:extLst>
          </p:cNvPr>
          <p:cNvSpPr/>
          <p:nvPr/>
        </p:nvSpPr>
        <p:spPr>
          <a:xfrm>
            <a:off x="643738" y="3138221"/>
            <a:ext cx="5896051" cy="2830982"/>
          </a:xfrm>
          <a:prstGeom prst="roundRect">
            <a:avLst>
              <a:gd name="adj" fmla="val 9173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7411BA-A609-4F08-9F7A-F006B50A494A}"/>
              </a:ext>
            </a:extLst>
          </p:cNvPr>
          <p:cNvSpPr/>
          <p:nvPr/>
        </p:nvSpPr>
        <p:spPr>
          <a:xfrm>
            <a:off x="6752779" y="4279392"/>
            <a:ext cx="746151" cy="59253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51E03-0170-4E49-A878-3AE417BC8C2F}"/>
              </a:ext>
            </a:extLst>
          </p:cNvPr>
          <p:cNvSpPr/>
          <p:nvPr/>
        </p:nvSpPr>
        <p:spPr>
          <a:xfrm>
            <a:off x="7711920" y="3441801"/>
            <a:ext cx="1426464" cy="22238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NN</a:t>
            </a:r>
            <a:endParaRPr lang="zh-CN" altLang="en-US" sz="28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FAB4989-B30E-4421-A5DD-336A89867243}"/>
              </a:ext>
            </a:extLst>
          </p:cNvPr>
          <p:cNvSpPr/>
          <p:nvPr/>
        </p:nvSpPr>
        <p:spPr>
          <a:xfrm>
            <a:off x="9351374" y="4279392"/>
            <a:ext cx="746151" cy="59253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556F71-D4D4-49BF-BC1E-FF3BF8640D00}"/>
              </a:ext>
            </a:extLst>
          </p:cNvPr>
          <p:cNvSpPr txBox="1"/>
          <p:nvPr/>
        </p:nvSpPr>
        <p:spPr>
          <a:xfrm>
            <a:off x="10333393" y="4261323"/>
            <a:ext cx="1317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ym typeface="Wingdings" panose="05000000000000000000" pitchFamily="2" charset="2"/>
              </a:rPr>
              <a:t>6,</a:t>
            </a:r>
            <a:r>
              <a:rPr lang="zh-CN" altLang="en-US" sz="3200" b="1" dirty="0"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sym typeface="Wingdings" panose="05000000000000000000" pitchFamily="2" charset="2"/>
              </a:rPr>
              <a:t>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6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加速器电路设计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</p:spTree>
    <p:extLst>
      <p:ext uri="{BB962C8B-B14F-4D97-AF65-F5344CB8AC3E}">
        <p14:creationId xmlns:p14="http://schemas.microsoft.com/office/powerpoint/2010/main" val="42071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电路仿真结果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</p:spTree>
    <p:extLst>
      <p:ext uri="{BB962C8B-B14F-4D97-AF65-F5344CB8AC3E}">
        <p14:creationId xmlns:p14="http://schemas.microsoft.com/office/powerpoint/2010/main" val="334989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en-US" altLang="zh-CN" dirty="0"/>
              <a:t>DC</a:t>
            </a:r>
            <a:r>
              <a:rPr lang="zh-CN" altLang="en-US" dirty="0"/>
              <a:t>综合结果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</p:spTree>
    <p:extLst>
      <p:ext uri="{BB962C8B-B14F-4D97-AF65-F5344CB8AC3E}">
        <p14:creationId xmlns:p14="http://schemas.microsoft.com/office/powerpoint/2010/main" val="240611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A1804-2B9A-46C5-9E04-6198081C2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131140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36394</TotalTime>
  <Words>372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Arial</vt:lpstr>
      <vt:lpstr>Wingdings</vt:lpstr>
      <vt:lpstr>1_Office 主题​​</vt:lpstr>
      <vt:lpstr>基于PE阵列的神经网络加速器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</dc:creator>
  <cp:lastModifiedBy>Liukai Xu</cp:lastModifiedBy>
  <cp:revision>2175</cp:revision>
  <dcterms:created xsi:type="dcterms:W3CDTF">2021-09-13T03:33:15Z</dcterms:created>
  <dcterms:modified xsi:type="dcterms:W3CDTF">2023-12-26T15:53:48Z</dcterms:modified>
</cp:coreProperties>
</file>