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74_4592B07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9"/>
  </p:notesMasterIdLst>
  <p:sldIdLst>
    <p:sldId id="257" r:id="rId2"/>
    <p:sldId id="377" r:id="rId3"/>
    <p:sldId id="372" r:id="rId4"/>
    <p:sldId id="373" r:id="rId5"/>
    <p:sldId id="374" r:id="rId6"/>
    <p:sldId id="375" r:id="rId7"/>
    <p:sldId id="3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E1876F-F180-4AED-9E72-F13FBAB4E096}">
          <p14:sldIdLst>
            <p14:sldId id="257"/>
            <p14:sldId id="377"/>
            <p14:sldId id="372"/>
            <p14:sldId id="373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29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21CC7B-899F-FDE0-4A15-E5F325CA9808}" name="Laura Marbacher" initials="LM" userId="0729c16eb7534274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Marbacher" initials="LM" lastIdx="15" clrIdx="0">
    <p:extLst>
      <p:ext uri="{19B8F6BF-5375-455C-9EA6-DF929625EA0E}">
        <p15:presenceInfo xmlns:p15="http://schemas.microsoft.com/office/powerpoint/2012/main" userId="0729c16eb7534274" providerId="Windows Live"/>
      </p:ext>
    </p:extLst>
  </p:cmAuthor>
  <p:cmAuthor id="2" name="J J" initials="JJ" lastIdx="3" clrIdx="1">
    <p:extLst>
      <p:ext uri="{19B8F6BF-5375-455C-9EA6-DF929625EA0E}">
        <p15:presenceInfo xmlns:p15="http://schemas.microsoft.com/office/powerpoint/2012/main" userId="4275b6d90b07c3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1F1F1"/>
    <a:srgbClr val="D91CE2"/>
    <a:srgbClr val="0DB393"/>
    <a:srgbClr val="EC46B1"/>
    <a:srgbClr val="D581C7"/>
    <a:srgbClr val="CA62B9"/>
    <a:srgbClr val="6F4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4" autoAdjust="0"/>
    <p:restoredTop sz="93294" autoAdjust="0"/>
  </p:normalViewPr>
  <p:slideViewPr>
    <p:cSldViewPr snapToGrid="0">
      <p:cViewPr varScale="1">
        <p:scale>
          <a:sx n="61" d="100"/>
          <a:sy n="61" d="100"/>
        </p:scale>
        <p:origin x="120" y="56"/>
      </p:cViewPr>
      <p:guideLst>
        <p:guide pos="3840"/>
        <p:guide orient="horz" pos="3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modernComment_174_4592B07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F9ED06-AD88-422F-8499-81945D2B85BC}" authorId="{7E21CC7B-899F-FDE0-4A15-E5F325CA9808}" created="2021-12-02T15:29:50.395">
    <pc:sldMkLst xmlns:pc="http://schemas.microsoft.com/office/powerpoint/2013/main/command">
      <pc:docMk/>
      <pc:sldMk cId="1167241338" sldId="372"/>
    </pc:sldMkLst>
    <p188:txBody>
      <a:bodyPr/>
      <a:lstStyle/>
      <a:p>
        <a:r>
          <a:rPr lang="de-CH"/>
          <a:t>Wir nutzen das beste Modell von E1 um die Daten in Exp 2 zu modellieren und zu schauen, ob die unterschiedlichen Komplexitätsbedingungen den Shifting Punkt später haben.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2F4A-8D8E-4B9E-8967-4DDBC8586CE1}" type="datetimeFigureOut">
              <a:rPr lang="de-CH" smtClean="0"/>
              <a:t>03.12.2021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474C-1291-4C96-978F-6C5DD8BEA6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513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Segoe UI" panose="020B0502040204020203" pitchFamily="34" charset="0"/>
              </a:rPr>
              <a:t>Hello and welcome to my presentation.</a:t>
            </a:r>
          </a:p>
          <a:p>
            <a:endParaRPr lang="en-US" sz="1800" dirty="0">
              <a:latin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</a:rPr>
              <a:t>Today, I am going to talk about risky decisions with goals in the domain of gains and in the domain of losses. </a:t>
            </a:r>
          </a:p>
          <a:p>
            <a:r>
              <a:rPr lang="en-US" sz="1800" dirty="0">
                <a:latin typeface="Segoe UI" panose="020B0502040204020203" pitchFamily="34" charset="0"/>
              </a:rPr>
              <a:t>We want compare risk taking between these domains.</a:t>
            </a:r>
          </a:p>
          <a:p>
            <a:endParaRPr lang="en-US" sz="1800" dirty="0">
              <a:latin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</a:rPr>
              <a:t>I will start by providing an example for risky decisions with goals. (Auf </a:t>
            </a:r>
            <a:r>
              <a:rPr lang="en-US" sz="1800" dirty="0" err="1">
                <a:latin typeface="Segoe UI" panose="020B0502040204020203" pitchFamily="34" charset="0"/>
              </a:rPr>
              <a:t>nächste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Seite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klicken</a:t>
            </a:r>
            <a:r>
              <a:rPr lang="en-US" sz="1800" dirty="0">
                <a:latin typeface="Segoe UI" panose="020B0502040204020203" pitchFamily="34" charset="0"/>
              </a:rPr>
              <a:t>)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474C-1291-4C96-978F-6C5DD8BEA6DB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55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Segoe UI" panose="020B0502040204020203" pitchFamily="34" charset="0"/>
              </a:rPr>
              <a:t>Hello and welcome to my presentation.</a:t>
            </a:r>
          </a:p>
          <a:p>
            <a:endParaRPr lang="en-US" sz="1800" dirty="0">
              <a:latin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</a:rPr>
              <a:t>Today, I am going to talk about risky decisions with goals in the domain of gains and in the domain of losses. </a:t>
            </a:r>
          </a:p>
          <a:p>
            <a:r>
              <a:rPr lang="en-US" sz="1800" dirty="0">
                <a:latin typeface="Segoe UI" panose="020B0502040204020203" pitchFamily="34" charset="0"/>
              </a:rPr>
              <a:t>We want compare risk taking between these domains.</a:t>
            </a:r>
          </a:p>
          <a:p>
            <a:endParaRPr lang="en-US" sz="1800" dirty="0">
              <a:latin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</a:rPr>
              <a:t>I will start by providing an example for risky decisions with goals. (Auf </a:t>
            </a:r>
            <a:r>
              <a:rPr lang="en-US" sz="1800" dirty="0" err="1">
                <a:latin typeface="Segoe UI" panose="020B0502040204020203" pitchFamily="34" charset="0"/>
              </a:rPr>
              <a:t>nächste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Seite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klicken</a:t>
            </a:r>
            <a:r>
              <a:rPr lang="en-US" sz="1800" dirty="0">
                <a:latin typeface="Segoe UI" panose="020B0502040204020203" pitchFamily="34" charset="0"/>
              </a:rPr>
              <a:t>)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474C-1291-4C96-978F-6C5DD8BEA6D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87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0F5B-D690-4076-9EBC-6E2FAB02A488}" type="datetime1">
              <a:rPr lang="de-CH" smtClean="0"/>
              <a:t>03.12.2021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63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33AC-3C01-48B1-806E-C60D919FD38A}" type="datetime1">
              <a:rPr lang="de-CH" smtClean="0"/>
              <a:t>03.12.2021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77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9AC7-7D71-42F5-B5D5-175CDC7B71FE}" type="datetime1">
              <a:rPr lang="de-CH" smtClean="0"/>
              <a:t>03.12.2021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794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9514-30A8-40D2-B26B-059BDF03A65A}" type="datetime1">
              <a:rPr lang="de-CH" smtClean="0"/>
              <a:t>03.12.2021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09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D184-5AD8-41BA-851D-7919A5FD28E8}" type="datetime1">
              <a:rPr lang="de-CH" smtClean="0"/>
              <a:t>03.12.2021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818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9CD5-46A4-4CA1-B22F-205465C4FE0F}" type="datetime1">
              <a:rPr lang="de-CH" smtClean="0"/>
              <a:t>03.12.2021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757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D76-16A7-483A-B0D5-4819C1C0BB7E}" type="datetime1">
              <a:rPr lang="de-CH" smtClean="0"/>
              <a:t>03.12.2021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6754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3B34-900A-48E7-B1A7-CAC2455D8234}" type="datetime1">
              <a:rPr lang="de-CH" smtClean="0"/>
              <a:t>03.12.2021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709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746F-92F7-4ED1-A8BB-F8CFE1211FBD}" type="datetime1">
              <a:rPr lang="de-CH" smtClean="0"/>
              <a:t>03.12.2021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80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6470-F33B-4F37-AD57-CBC25A097707}" type="datetime1">
              <a:rPr lang="de-CH" smtClean="0"/>
              <a:t>03.12.2021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730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64E4-8D89-4D8D-9D56-8A851C88FB37}" type="datetime1">
              <a:rPr lang="de-CH" smtClean="0"/>
              <a:t>03.12.2021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07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39DE-E235-451F-A967-1C8943949451}" type="datetime1">
              <a:rPr lang="de-CH" smtClean="0"/>
              <a:t>03.12.2021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952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6665-CDED-497C-BD11-1B4453E01B3C}" type="datetime1">
              <a:rPr lang="de-CH" smtClean="0"/>
              <a:t>03.12.2021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43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8741-640E-4E85-A94A-95504231CF5D}" type="datetime1">
              <a:rPr lang="de-CH" smtClean="0"/>
              <a:t>03.12.2021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3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0A10-D783-4092-909D-DA2F8328639B}" type="datetime1">
              <a:rPr lang="de-CH" smtClean="0"/>
              <a:t>03.12.2021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192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79E5-A2A8-47F5-8FB1-AE4F452E6644}" type="datetime1">
              <a:rPr lang="de-CH" smtClean="0"/>
              <a:t>03.12.2021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950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EFDD-72E3-48F6-9CA8-07E62C73DAC2}" type="datetime1">
              <a:rPr lang="de-CH" smtClean="0"/>
              <a:t>03.12.2021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master’s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957B-D7CB-4396-89D9-6361E0A6AF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478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099" y="1040433"/>
            <a:ext cx="10262057" cy="514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Arial Narrow" panose="020B0606020202030204" pitchFamily="34" charset="0"/>
              </a:defRPr>
            </a:lvl1pPr>
          </a:lstStyle>
          <a:p>
            <a:fld id="{34837582-1DDD-403A-85F9-AC1152EB0FBA}" type="datetime1">
              <a:rPr lang="de-CH" smtClean="0"/>
              <a:pPr/>
              <a:t>03.12.2021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Arial Narrow" panose="020B060602020203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Arial Narrow" panose="020B0606020202030204" pitchFamily="34" charset="0"/>
              </a:defRPr>
            </a:lvl1pPr>
          </a:lstStyle>
          <a:p>
            <a:fld id="{7156957B-D7CB-4396-89D9-6361E0A6AF5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1135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Arial Narrow" panose="020B06060202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74_4592B07A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B7FCD-62A7-47EF-856E-9EE5C7F3F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323" y="3516040"/>
            <a:ext cx="11167353" cy="1713185"/>
          </a:xfrm>
        </p:spPr>
        <p:txBody>
          <a:bodyPr>
            <a:normAutofit/>
          </a:bodyPr>
          <a:lstStyle/>
          <a:p>
            <a:pPr algn="ctr"/>
            <a:r>
              <a:rPr lang="de-CH" sz="1800" spc="0" dirty="0">
                <a:solidFill>
                  <a:schemeClr val="tx1">
                    <a:lumMod val="9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doc.CH</a:t>
            </a:r>
            <a:br>
              <a:rPr lang="de-CH" sz="5000" spc="0" dirty="0">
                <a:solidFill>
                  <a:schemeClr val="tx1">
                    <a:lumMod val="9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</a:br>
            <a:r>
              <a:rPr lang="de-CH" sz="5000" spc="0" dirty="0">
                <a:solidFill>
                  <a:schemeClr val="tx1">
                    <a:lumMod val="9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Drei Forschungsprojekte zu</a:t>
            </a:r>
            <a:br>
              <a:rPr lang="de-CH" sz="5000" spc="0" dirty="0">
                <a:solidFill>
                  <a:schemeClr val="tx1">
                    <a:lumMod val="9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</a:br>
            <a:r>
              <a:rPr lang="de-CH" sz="5000" spc="0" dirty="0">
                <a:solidFill>
                  <a:schemeClr val="tx1">
                    <a:lumMod val="9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Risikoentscheidungen mit Zielen</a:t>
            </a:r>
            <a:endParaRPr lang="de-CH" sz="1800" spc="0" dirty="0">
              <a:solidFill>
                <a:schemeClr val="tx1">
                  <a:lumMod val="9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0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5BD77A-9287-4855-B44C-4E2CAC72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dirty="0"/>
              <a:t>Motivation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6ED30F-9EB2-4A93-9FEC-B111B5E7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99" y="1040433"/>
            <a:ext cx="10262057" cy="3816047"/>
          </a:xfrm>
        </p:spPr>
        <p:txBody>
          <a:bodyPr>
            <a:normAutofit/>
          </a:bodyPr>
          <a:lstStyle/>
          <a:p>
            <a:r>
              <a:rPr lang="de-CH" dirty="0"/>
              <a:t>Ziele = relevant in alltäglichen Entscheidungen.</a:t>
            </a:r>
          </a:p>
          <a:p>
            <a:r>
              <a:rPr lang="de-CH" dirty="0"/>
              <a:t>Alltäglichen Entscheidungen beinhalten Risiko oder Unsicherheit.</a:t>
            </a:r>
          </a:p>
          <a:p>
            <a:r>
              <a:rPr lang="de-CH" dirty="0"/>
              <a:t>Risikoentscheidungen ohne Ziele = gut psychologisch untersucht (z.B., Hertwig et al., 2004; </a:t>
            </a:r>
            <a:r>
              <a:rPr lang="de-CH" dirty="0">
                <a:solidFill>
                  <a:srgbClr val="FBFBFB"/>
                </a:solidFill>
              </a:rPr>
              <a:t>Kahneman &amp; Tversky, 1979).</a:t>
            </a:r>
          </a:p>
          <a:p>
            <a:r>
              <a:rPr lang="de-CH" dirty="0">
                <a:solidFill>
                  <a:srgbClr val="FBFBFB"/>
                </a:solidFill>
              </a:rPr>
              <a:t>Im Vergleich wenig psychologische Forschung </a:t>
            </a:r>
            <a:r>
              <a:rPr lang="de-CH" dirty="0"/>
              <a:t>zu Risikoentscheidungen mit Zielen (ausser z.B., Jarecki &amp; </a:t>
            </a:r>
            <a:r>
              <a:rPr lang="de-CH" dirty="0" err="1"/>
              <a:t>Rieskamp</a:t>
            </a:r>
            <a:r>
              <a:rPr lang="de-CH" dirty="0"/>
              <a:t>, 2020; Korn &amp; Bach, 2018, 2019)</a:t>
            </a:r>
          </a:p>
          <a:p>
            <a:r>
              <a:rPr lang="de-CH" dirty="0"/>
              <a:t>Bisherige psychologische Forschung: Hohe Ziele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systematisch riskanteres </a:t>
            </a:r>
            <a:r>
              <a:rPr lang="de-CH" i="1" dirty="0"/>
              <a:t>Verhalten</a:t>
            </a:r>
            <a:r>
              <a:rPr lang="de-CH" dirty="0"/>
              <a:t> (Jarecki &amp; </a:t>
            </a:r>
            <a:r>
              <a:rPr lang="de-CH" dirty="0" err="1"/>
              <a:t>Rieskamp</a:t>
            </a:r>
            <a:r>
              <a:rPr lang="de-CH" dirty="0"/>
              <a:t>, 2020; Korn &amp; Bach, 2018, 2019).</a:t>
            </a:r>
          </a:p>
          <a:p>
            <a:r>
              <a:rPr lang="de-CH" dirty="0"/>
              <a:t>Zugrundeliegende </a:t>
            </a:r>
            <a:r>
              <a:rPr lang="de-CH" i="1" dirty="0"/>
              <a:t>kognitive Prozesse </a:t>
            </a:r>
            <a:r>
              <a:rPr lang="de-CH" dirty="0"/>
              <a:t>= unklar</a:t>
            </a:r>
          </a:p>
          <a:p>
            <a:pPr marL="0" indent="0">
              <a:buNone/>
              <a:tabLst>
                <a:tab pos="1431925" algn="l"/>
              </a:tabLst>
            </a:pPr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E7BAAC6-F495-4A5A-84DB-827645E5BE42}"/>
              </a:ext>
            </a:extLst>
          </p:cNvPr>
          <p:cNvGrpSpPr/>
          <p:nvPr/>
        </p:nvGrpSpPr>
        <p:grpSpPr>
          <a:xfrm>
            <a:off x="1156670" y="5091843"/>
            <a:ext cx="10013137" cy="1107996"/>
            <a:chOff x="1156670" y="5091843"/>
            <a:chExt cx="10013137" cy="1107996"/>
          </a:xfrm>
        </p:grpSpPr>
        <p:sp>
          <p:nvSpPr>
            <p:cNvPr id="2" name="Pfeil: nach rechts 1">
              <a:extLst>
                <a:ext uri="{FF2B5EF4-FFF2-40B4-BE49-F238E27FC236}">
                  <a16:creationId xmlns:a16="http://schemas.microsoft.com/office/drawing/2014/main" id="{D0AE8CAB-CA28-4072-AFF8-E60ECCF17354}"/>
                </a:ext>
              </a:extLst>
            </p:cNvPr>
            <p:cNvSpPr/>
            <p:nvPr/>
          </p:nvSpPr>
          <p:spPr>
            <a:xfrm>
              <a:off x="1156670" y="5351201"/>
              <a:ext cx="503377" cy="2946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E3BE872-83F6-4015-B6DE-5AD40222198C}"/>
                </a:ext>
              </a:extLst>
            </p:cNvPr>
            <p:cNvSpPr txBox="1"/>
            <p:nvPr/>
          </p:nvSpPr>
          <p:spPr>
            <a:xfrm>
              <a:off x="1660047" y="5091843"/>
              <a:ext cx="95097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>
                  <a:solidFill>
                    <a:srgbClr val="FBFBFB"/>
                  </a:solidFill>
                  <a:latin typeface="Arial Narrow" panose="020B0606020202030204" pitchFamily="34" charset="0"/>
                </a:rPr>
                <a:t>Deswegen widmet sich mein PhD drei Forschungsprojekten rund um Risikoentscheidungen und Risikokognition mit Zielen.</a:t>
              </a:r>
            </a:p>
            <a:p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55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ADD89-42F5-4426-841C-E6ECD5B5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9945"/>
          </a:xfrm>
        </p:spPr>
        <p:txBody>
          <a:bodyPr>
            <a:noAutofit/>
          </a:bodyPr>
          <a:lstStyle/>
          <a:p>
            <a:r>
              <a:rPr lang="de-CH" dirty="0"/>
              <a:t>Projekt 1: Shifting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445D7-73EC-4694-BD54-FEFDB4C7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99" y="1040433"/>
            <a:ext cx="10262057" cy="5141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Forschungsfragen: </a:t>
            </a:r>
          </a:p>
          <a:p>
            <a:pPr lvl="1"/>
            <a:r>
              <a:rPr lang="de-CH" dirty="0"/>
              <a:t>Wechseln Menschen von einer Heuristik auf das optimale Modell?</a:t>
            </a:r>
          </a:p>
          <a:p>
            <a:pPr lvl="1"/>
            <a:r>
              <a:rPr lang="de-CH" dirty="0"/>
              <a:t>Ist der Wechsel abhängig von der Aufgabenkomplexität?</a:t>
            </a:r>
          </a:p>
          <a:p>
            <a:pPr marL="0" indent="0">
              <a:buNone/>
            </a:pPr>
            <a:r>
              <a:rPr lang="de-CH" dirty="0"/>
              <a:t>Hypothesen: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H1: </a:t>
            </a:r>
            <a:r>
              <a:rPr lang="de-CH" dirty="0"/>
              <a:t>Ein Shifting Modell beschreibt Entscheidungen besser als ein Modell ohne Shifting.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018962-81D6-4304-AAC2-3BBEE3C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56957B-D7CB-4396-89D9-6361E0A6AF55}" type="slidenum">
              <a:rPr lang="de-CH" smtClean="0"/>
              <a:pPr/>
              <a:t>3</a:t>
            </a:fld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D469A4-3FCF-442F-AE22-2D07A015F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3830" y="3332481"/>
            <a:ext cx="8004823" cy="291084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6CB50DE-5364-4912-8999-1FEC9F6F8337}"/>
              </a:ext>
            </a:extLst>
          </p:cNvPr>
          <p:cNvSpPr/>
          <p:nvPr/>
        </p:nvSpPr>
        <p:spPr>
          <a:xfrm>
            <a:off x="1513830" y="3332481"/>
            <a:ext cx="3098810" cy="27431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2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ADD89-42F5-4426-841C-E6ECD5B5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9945"/>
          </a:xfrm>
        </p:spPr>
        <p:txBody>
          <a:bodyPr>
            <a:noAutofit/>
          </a:bodyPr>
          <a:lstStyle/>
          <a:p>
            <a:r>
              <a:rPr lang="de-CH" dirty="0"/>
              <a:t>Projekt 1: Shifting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445D7-73EC-4694-BD54-FEFDB4C7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99" y="1040433"/>
            <a:ext cx="10262057" cy="5141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Forschungsfragen: </a:t>
            </a:r>
          </a:p>
          <a:p>
            <a:pPr lvl="1"/>
            <a:r>
              <a:rPr lang="de-CH" dirty="0"/>
              <a:t>Wechseln Menschen von einer Heuristik auf das optimale Modell?</a:t>
            </a:r>
          </a:p>
          <a:p>
            <a:pPr lvl="1"/>
            <a:r>
              <a:rPr lang="de-CH" dirty="0"/>
              <a:t>Ist der Wechsel abhängig von der Aufgabenkomplexität?</a:t>
            </a:r>
          </a:p>
          <a:p>
            <a:pPr marL="0" indent="0">
              <a:buNone/>
            </a:pPr>
            <a:r>
              <a:rPr lang="de-CH" dirty="0"/>
              <a:t>Hypothesen: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H1: </a:t>
            </a:r>
            <a:r>
              <a:rPr lang="de-CH" dirty="0"/>
              <a:t>Ein Shifting Modell beschreibt Entscheidungen besser als ein Modell ohne Shifting.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H2: </a:t>
            </a:r>
            <a:r>
              <a:rPr lang="de-CH" dirty="0"/>
              <a:t>Menschen wechseln später je komplexer die Aufgabe (Komplexität = Grösse des Entscheidungsbaums).</a:t>
            </a:r>
          </a:p>
          <a:p>
            <a:pPr marL="0" indent="0">
              <a:buNone/>
            </a:pPr>
            <a:r>
              <a:rPr lang="de-CH" dirty="0"/>
              <a:t>Design:</a:t>
            </a:r>
          </a:p>
          <a:p>
            <a:pPr lvl="1"/>
            <a:r>
              <a:rPr lang="de-CH" b="1" dirty="0" err="1">
                <a:solidFill>
                  <a:schemeClr val="tx1"/>
                </a:solidFill>
              </a:rPr>
              <a:t>Exp</a:t>
            </a:r>
            <a:r>
              <a:rPr lang="de-CH" b="1" dirty="0">
                <a:solidFill>
                  <a:schemeClr val="tx1"/>
                </a:solidFill>
              </a:rPr>
              <a:t> 1</a:t>
            </a:r>
            <a:r>
              <a:rPr lang="de-CH" dirty="0"/>
              <a:t>: Risk sensitive </a:t>
            </a:r>
            <a:r>
              <a:rPr lang="de-CH" dirty="0" err="1"/>
              <a:t>foraging</a:t>
            </a:r>
            <a:r>
              <a:rPr lang="de-CH" dirty="0"/>
              <a:t> Aufgabe (wie in der MA)</a:t>
            </a:r>
            <a:br>
              <a:rPr lang="de-CH" dirty="0"/>
            </a:br>
            <a:r>
              <a:rPr lang="de-CH" b="1" dirty="0">
                <a:solidFill>
                  <a:schemeClr val="tx1"/>
                </a:solidFill>
              </a:rPr>
              <a:t>Methode: </a:t>
            </a:r>
            <a:r>
              <a:rPr lang="de-CH" dirty="0"/>
              <a:t>Inferenzstatistik &amp; Modellvergleich</a:t>
            </a:r>
          </a:p>
          <a:p>
            <a:pPr lvl="1"/>
            <a:r>
              <a:rPr lang="de-CH" b="1" dirty="0" err="1">
                <a:solidFill>
                  <a:schemeClr val="tx1"/>
                </a:solidFill>
              </a:rPr>
              <a:t>Exp</a:t>
            </a:r>
            <a:r>
              <a:rPr lang="de-CH" b="1" dirty="0">
                <a:solidFill>
                  <a:schemeClr val="tx1"/>
                </a:solidFill>
              </a:rPr>
              <a:t> 2</a:t>
            </a:r>
            <a:r>
              <a:rPr lang="de-CH" dirty="0"/>
              <a:t>: Gleiche Aufgabe, </a:t>
            </a:r>
            <a:r>
              <a:rPr lang="de-CH" dirty="0" err="1"/>
              <a:t>between-sbj</a:t>
            </a:r>
            <a:r>
              <a:rPr lang="de-CH" dirty="0"/>
              <a:t>. 3 Komplexitätsbedingungen (5 vs. 7 vs. 10 Trials)</a:t>
            </a:r>
            <a:br>
              <a:rPr lang="de-CH" dirty="0"/>
            </a:br>
            <a:r>
              <a:rPr lang="de-CH" b="1" dirty="0">
                <a:solidFill>
                  <a:schemeClr val="tx1"/>
                </a:solidFill>
              </a:rPr>
              <a:t>Methode</a:t>
            </a:r>
            <a:r>
              <a:rPr lang="de-CH" dirty="0">
                <a:solidFill>
                  <a:schemeClr val="tx1"/>
                </a:solidFill>
              </a:rPr>
              <a:t>: </a:t>
            </a:r>
            <a:r>
              <a:rPr lang="de-CH" dirty="0"/>
              <a:t>Inferenzstatistik, Modelfitting, Vergleich des </a:t>
            </a:r>
            <a:r>
              <a:rPr lang="de-CH" dirty="0" err="1"/>
              <a:t>Shiftingpunktes</a:t>
            </a:r>
            <a:r>
              <a:rPr lang="de-CH" dirty="0"/>
              <a:t> über Bedingungen, Test eines Modells, indem der Shifting-Punkt eine Funktion der Komplexität darstellt (Modellentwicklung).</a:t>
            </a:r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018962-81D6-4304-AAC2-3BBEE3C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56957B-D7CB-4396-89D9-6361E0A6AF55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661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ADD89-42F5-4426-841C-E6ECD5B5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9945"/>
          </a:xfrm>
        </p:spPr>
        <p:txBody>
          <a:bodyPr>
            <a:noAutofit/>
          </a:bodyPr>
          <a:lstStyle/>
          <a:p>
            <a:r>
              <a:rPr lang="de-CH" dirty="0"/>
              <a:t>Projekt 2: Erfahrungsbasierte Risikoentscheidungen mit Zielen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445D7-73EC-4694-BD54-FEFDB4C7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99" y="1040433"/>
            <a:ext cx="10262057" cy="5141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Forschungsfragen: </a:t>
            </a:r>
          </a:p>
          <a:p>
            <a:pPr lvl="1"/>
            <a:r>
              <a:rPr lang="de-CH" dirty="0"/>
              <a:t>Beeinflussen Ziele die DE-GAP?</a:t>
            </a:r>
          </a:p>
          <a:p>
            <a:pPr lvl="1"/>
            <a:r>
              <a:rPr lang="de-CH" dirty="0"/>
              <a:t>Wie interagiert Erfahrung mit Entscheidungen mit Zielen?</a:t>
            </a:r>
          </a:p>
          <a:p>
            <a:pPr marL="0" indent="0">
              <a:buNone/>
            </a:pPr>
            <a:r>
              <a:rPr lang="de-CH" dirty="0"/>
              <a:t>Hypothesen: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H1: </a:t>
            </a:r>
            <a:r>
              <a:rPr lang="de-CH" dirty="0">
                <a:solidFill>
                  <a:schemeClr val="tx1"/>
                </a:solidFill>
              </a:rPr>
              <a:t>Ziele, welche nur mit das rare Event erreicht werden können, verstärken die DE-GAP.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H2: </a:t>
            </a:r>
            <a:r>
              <a:rPr lang="de-CH" dirty="0"/>
              <a:t>Niedrige Ziele können die DE-GAP verringern.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H3: </a:t>
            </a:r>
            <a:r>
              <a:rPr lang="de-CH" dirty="0">
                <a:solidFill>
                  <a:schemeClr val="tx1"/>
                </a:solidFill>
              </a:rPr>
              <a:t>Entscheidungen bei unbedeutsame Ziele replizieren die DE-GAP.</a:t>
            </a:r>
            <a:endParaRPr lang="de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018962-81D6-4304-AAC2-3BBEE3C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56957B-D7CB-4396-89D9-6361E0A6AF55}" type="slidenum">
              <a:rPr lang="de-CH" smtClean="0"/>
              <a:pPr/>
              <a:t>5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96E234-CF99-4D89-A4F5-1E6F26997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17" y="3611286"/>
            <a:ext cx="5895927" cy="294796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C454CEC-3DFF-45AB-9265-378BD63CB8A1}"/>
              </a:ext>
            </a:extLst>
          </p:cNvPr>
          <p:cNvSpPr/>
          <p:nvPr/>
        </p:nvSpPr>
        <p:spPr>
          <a:xfrm>
            <a:off x="3474720" y="4210685"/>
            <a:ext cx="955040" cy="2145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F9F536-E656-4F96-8BC8-D5C13F5BEFEE}"/>
              </a:ext>
            </a:extLst>
          </p:cNvPr>
          <p:cNvSpPr/>
          <p:nvPr/>
        </p:nvSpPr>
        <p:spPr>
          <a:xfrm>
            <a:off x="4338320" y="4246880"/>
            <a:ext cx="1239520" cy="2109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44B7927-E027-496F-B744-A69E494EB5BC}"/>
              </a:ext>
            </a:extLst>
          </p:cNvPr>
          <p:cNvSpPr/>
          <p:nvPr/>
        </p:nvSpPr>
        <p:spPr>
          <a:xfrm>
            <a:off x="5476240" y="4174490"/>
            <a:ext cx="1239520" cy="21818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4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ADD89-42F5-4426-841C-E6ECD5B5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9945"/>
          </a:xfrm>
        </p:spPr>
        <p:txBody>
          <a:bodyPr>
            <a:noAutofit/>
          </a:bodyPr>
          <a:lstStyle/>
          <a:p>
            <a:r>
              <a:rPr lang="de-CH" dirty="0"/>
              <a:t>Projekt 2: Erfahrungsbasierte Risikoentscheidungen mit Zielen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445D7-73EC-4694-BD54-FEFDB4C7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99" y="1040433"/>
            <a:ext cx="10262057" cy="51417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/>
              <a:t>Forschungsfragen: </a:t>
            </a:r>
          </a:p>
          <a:p>
            <a:pPr lvl="1"/>
            <a:r>
              <a:rPr lang="de-CH" dirty="0"/>
              <a:t>Beeinflussen Ziele den DE-GAP?</a:t>
            </a:r>
          </a:p>
          <a:p>
            <a:pPr lvl="1"/>
            <a:r>
              <a:rPr lang="de-CH" dirty="0"/>
              <a:t>Wie interagiert Erfahrung mit Risikoentscheidungen mit Zielen?</a:t>
            </a:r>
          </a:p>
          <a:p>
            <a:pPr marL="0" indent="0">
              <a:buNone/>
            </a:pPr>
            <a:r>
              <a:rPr lang="de-CH" dirty="0"/>
              <a:t>Hypothesen: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H1a: </a:t>
            </a:r>
            <a:r>
              <a:rPr lang="de-CH" dirty="0"/>
              <a:t>Niedrige Ziele können die DE-GAP verringern.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H1b: </a:t>
            </a:r>
            <a:r>
              <a:rPr lang="de-CH" dirty="0">
                <a:solidFill>
                  <a:schemeClr val="tx1"/>
                </a:solidFill>
              </a:rPr>
              <a:t>Ziele, welche nur mit dem rare Event erreicht werden können, verstärken die DE-GAP.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H1c: </a:t>
            </a:r>
            <a:r>
              <a:rPr lang="de-CH" dirty="0">
                <a:solidFill>
                  <a:schemeClr val="tx1"/>
                </a:solidFill>
              </a:rPr>
              <a:t>Entscheidungen bei unbedeutsame Ziele replizieren die DE-GAP.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H2a: </a:t>
            </a:r>
            <a:r>
              <a:rPr lang="de-CH" dirty="0">
                <a:solidFill>
                  <a:schemeClr val="tx1"/>
                </a:solidFill>
              </a:rPr>
              <a:t>Mehr Sampling führt zu mehr Entscheidungen nach dem optimalen RSFT-Modell.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H2b: </a:t>
            </a:r>
            <a:r>
              <a:rPr lang="de-CH" dirty="0">
                <a:solidFill>
                  <a:schemeClr val="tx1"/>
                </a:solidFill>
              </a:rPr>
              <a:t>Mehr Sampling führt zu riskanteren Entscheidungen bei hohen Zielen.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H2c: </a:t>
            </a:r>
            <a:r>
              <a:rPr lang="de-CH" dirty="0">
                <a:solidFill>
                  <a:schemeClr val="tx1"/>
                </a:solidFill>
              </a:rPr>
              <a:t>Ein Modell, welches ein </a:t>
            </a:r>
            <a:r>
              <a:rPr lang="de-CH" dirty="0" err="1">
                <a:solidFill>
                  <a:schemeClr val="tx1"/>
                </a:solidFill>
              </a:rPr>
              <a:t>bayesianisches</a:t>
            </a:r>
            <a:r>
              <a:rPr lang="de-CH" dirty="0">
                <a:solidFill>
                  <a:schemeClr val="tx1"/>
                </a:solidFill>
              </a:rPr>
              <a:t> Lern- und ein optimales RSFT-Modell kombiniert, beschreibt Entscheidungen besser als das optimale RSFT Modell.</a:t>
            </a:r>
          </a:p>
          <a:p>
            <a:pPr marL="0" indent="0">
              <a:buNone/>
            </a:pPr>
            <a:r>
              <a:rPr lang="de-CH" dirty="0">
                <a:solidFill>
                  <a:schemeClr val="tx1"/>
                </a:solidFill>
              </a:rPr>
              <a:t>Design:</a:t>
            </a:r>
          </a:p>
          <a:p>
            <a:pPr lvl="1"/>
            <a:r>
              <a:rPr lang="de-CH" b="1" dirty="0" err="1">
                <a:solidFill>
                  <a:schemeClr val="tx1"/>
                </a:solidFill>
              </a:rPr>
              <a:t>Exp</a:t>
            </a:r>
            <a:r>
              <a:rPr lang="de-CH" b="1" dirty="0">
                <a:solidFill>
                  <a:schemeClr val="tx1"/>
                </a:solidFill>
              </a:rPr>
              <a:t>. 1</a:t>
            </a:r>
            <a:r>
              <a:rPr lang="de-CH" dirty="0">
                <a:solidFill>
                  <a:schemeClr val="tx1"/>
                </a:solidFill>
              </a:rPr>
              <a:t>: </a:t>
            </a:r>
            <a:r>
              <a:rPr lang="de-CH" dirty="0" err="1">
                <a:solidFill>
                  <a:schemeClr val="tx1"/>
                </a:solidFill>
              </a:rPr>
              <a:t>DfE</a:t>
            </a:r>
            <a:r>
              <a:rPr lang="de-CH" dirty="0">
                <a:solidFill>
                  <a:schemeClr val="tx1"/>
                </a:solidFill>
              </a:rPr>
              <a:t> und RSFT-Aufgabe mit 3 Trials, 4x2 Design (Ziele: kein vs. unbedeutend vs. niedrig vs. hoch, Format: </a:t>
            </a:r>
            <a:r>
              <a:rPr lang="de-CH" dirty="0" err="1">
                <a:solidFill>
                  <a:schemeClr val="tx1"/>
                </a:solidFill>
              </a:rPr>
              <a:t>DfE</a:t>
            </a:r>
            <a:r>
              <a:rPr lang="de-CH" dirty="0">
                <a:solidFill>
                  <a:schemeClr val="tx1"/>
                </a:solidFill>
              </a:rPr>
              <a:t> vs. </a:t>
            </a:r>
            <a:r>
              <a:rPr lang="de-CH" dirty="0" err="1">
                <a:solidFill>
                  <a:schemeClr val="tx1"/>
                </a:solidFill>
              </a:rPr>
              <a:t>DfD</a:t>
            </a:r>
            <a:r>
              <a:rPr lang="de-CH" dirty="0">
                <a:solidFill>
                  <a:schemeClr val="tx1"/>
                </a:solidFill>
              </a:rPr>
              <a:t>), </a:t>
            </a:r>
            <a:r>
              <a:rPr lang="de-CH" b="1" dirty="0">
                <a:solidFill>
                  <a:schemeClr val="tx1"/>
                </a:solidFill>
              </a:rPr>
              <a:t>Methode: </a:t>
            </a:r>
            <a:r>
              <a:rPr lang="de-CH" dirty="0">
                <a:solidFill>
                  <a:schemeClr val="tx1"/>
                </a:solidFill>
              </a:rPr>
              <a:t>Inferenzstatistik, (explorative Modellentwicklung?)</a:t>
            </a:r>
          </a:p>
          <a:p>
            <a:pPr lvl="1"/>
            <a:r>
              <a:rPr lang="de-CH" b="1" dirty="0" err="1">
                <a:solidFill>
                  <a:schemeClr val="tx1"/>
                </a:solidFill>
              </a:rPr>
              <a:t>Exp</a:t>
            </a:r>
            <a:r>
              <a:rPr lang="de-CH" b="1" dirty="0">
                <a:solidFill>
                  <a:schemeClr val="tx1"/>
                </a:solidFill>
              </a:rPr>
              <a:t> 2: </a:t>
            </a:r>
            <a:r>
              <a:rPr lang="de-CH" dirty="0">
                <a:solidFill>
                  <a:schemeClr val="tx1"/>
                </a:solidFill>
              </a:rPr>
              <a:t>Gleiche Aufgabe, 2x2 Design (Ziele: niedrig vs. hoch, Anzahl </a:t>
            </a:r>
            <a:r>
              <a:rPr lang="de-CH" dirty="0" err="1">
                <a:solidFill>
                  <a:schemeClr val="tx1"/>
                </a:solidFill>
              </a:rPr>
              <a:t>DfE</a:t>
            </a:r>
            <a:r>
              <a:rPr lang="de-CH" dirty="0">
                <a:solidFill>
                  <a:schemeClr val="tx1"/>
                </a:solidFill>
              </a:rPr>
              <a:t>-Samples: 3 vs. 10), </a:t>
            </a:r>
            <a:r>
              <a:rPr lang="de-CH" b="1" dirty="0">
                <a:solidFill>
                  <a:schemeClr val="tx1"/>
                </a:solidFill>
              </a:rPr>
              <a:t>Methode</a:t>
            </a:r>
            <a:r>
              <a:rPr lang="de-CH" dirty="0">
                <a:solidFill>
                  <a:schemeClr val="tx1"/>
                </a:solidFill>
              </a:rPr>
              <a:t>: Inferenzstatistik &amp; Kognitive Modellierung</a:t>
            </a:r>
            <a:endParaRPr lang="de-CH" b="1" dirty="0">
              <a:solidFill>
                <a:schemeClr val="tx1"/>
              </a:solidFill>
            </a:endParaRPr>
          </a:p>
          <a:p>
            <a:pPr lvl="1"/>
            <a:endParaRPr lang="de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018962-81D6-4304-AAC2-3BBEE3C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56957B-D7CB-4396-89D9-6361E0A6AF55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893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ADD89-42F5-4426-841C-E6ECD5B5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9945"/>
          </a:xfrm>
        </p:spPr>
        <p:txBody>
          <a:bodyPr>
            <a:noAutofit/>
          </a:bodyPr>
          <a:lstStyle/>
          <a:p>
            <a:r>
              <a:rPr lang="de-CH" dirty="0"/>
              <a:t>Projekt 3: Belohnungsfunktion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445D7-73EC-4694-BD54-FEFDB4C7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99" y="1040433"/>
            <a:ext cx="10262057" cy="51417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/>
              <a:t>Forschungsfragen: </a:t>
            </a:r>
          </a:p>
          <a:p>
            <a:pPr lvl="1"/>
            <a:r>
              <a:rPr lang="de-CH" dirty="0"/>
              <a:t>Welche Rolle spielt die Belohnungsfunktion in Risikoentscheidungen mit Zielen?</a:t>
            </a:r>
          </a:p>
          <a:p>
            <a:pPr marL="0" indent="0">
              <a:buNone/>
            </a:pPr>
            <a:r>
              <a:rPr lang="de-CH" dirty="0"/>
              <a:t>Hypothesen: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H1: </a:t>
            </a:r>
            <a:r>
              <a:rPr lang="de-CH" dirty="0"/>
              <a:t>Eine S-förmige Belohnungsfunktion beschreibt menschliche Entscheidungen besser als eine </a:t>
            </a:r>
            <a:r>
              <a:rPr lang="de-CH" dirty="0" err="1"/>
              <a:t>Step</a:t>
            </a:r>
            <a:r>
              <a:rPr lang="de-CH" dirty="0"/>
              <a:t>-Funktion, während die echte Belohnungsfunktion eine </a:t>
            </a:r>
            <a:r>
              <a:rPr lang="de-CH" dirty="0" err="1"/>
              <a:t>Step</a:t>
            </a:r>
            <a:r>
              <a:rPr lang="de-CH" dirty="0"/>
              <a:t>-Funktion ist.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H2: </a:t>
            </a:r>
            <a:r>
              <a:rPr lang="de-CH" dirty="0" err="1"/>
              <a:t>Tbd</a:t>
            </a:r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chemeClr val="tx1"/>
                </a:solidFill>
              </a:rPr>
              <a:t>Design:</a:t>
            </a:r>
          </a:p>
          <a:p>
            <a:pPr lvl="1"/>
            <a:r>
              <a:rPr lang="de-CH" b="1" dirty="0" err="1">
                <a:solidFill>
                  <a:schemeClr val="tx1"/>
                </a:solidFill>
              </a:rPr>
              <a:t>Exp</a:t>
            </a:r>
            <a:r>
              <a:rPr lang="de-CH" b="1" dirty="0">
                <a:solidFill>
                  <a:schemeClr val="tx1"/>
                </a:solidFill>
              </a:rPr>
              <a:t>. 1</a:t>
            </a:r>
            <a:r>
              <a:rPr lang="de-CH" dirty="0">
                <a:solidFill>
                  <a:schemeClr val="tx1"/>
                </a:solidFill>
              </a:rPr>
              <a:t>: </a:t>
            </a:r>
            <a:r>
              <a:rPr lang="de-CH" dirty="0"/>
              <a:t>Reanalyse der Daten von Projekt 1,  MA, Jarecki &amp; </a:t>
            </a:r>
            <a:r>
              <a:rPr lang="de-CH" dirty="0" err="1"/>
              <a:t>Rieskamp</a:t>
            </a:r>
            <a:r>
              <a:rPr lang="de-CH" dirty="0"/>
              <a:t> 2020,</a:t>
            </a:r>
          </a:p>
          <a:p>
            <a:pPr lvl="1"/>
            <a:r>
              <a:rPr lang="de-CH" b="1" dirty="0" err="1">
                <a:solidFill>
                  <a:schemeClr val="tx1"/>
                </a:solidFill>
              </a:rPr>
              <a:t>Exp</a:t>
            </a:r>
            <a:r>
              <a:rPr lang="de-CH" b="1" dirty="0">
                <a:solidFill>
                  <a:schemeClr val="tx1"/>
                </a:solidFill>
              </a:rPr>
              <a:t>. 2</a:t>
            </a:r>
            <a:r>
              <a:rPr lang="de-CH" dirty="0"/>
              <a:t>: RSFT Aufgabe mit Manipulation der Belohnungsfunktion</a:t>
            </a:r>
          </a:p>
          <a:p>
            <a:pPr marL="457200" lvl="1" indent="0">
              <a:buNone/>
            </a:pPr>
            <a:r>
              <a:rPr lang="de-CH" dirty="0"/>
              <a:t> </a:t>
            </a:r>
            <a:r>
              <a:rPr lang="de-CH" dirty="0">
                <a:solidFill>
                  <a:srgbClr val="FF0000"/>
                </a:solidFill>
              </a:rPr>
              <a:t>(hier simulieren wir die Hypothesen noch)</a:t>
            </a:r>
            <a:endParaRPr lang="de-CH" dirty="0"/>
          </a:p>
          <a:p>
            <a:pPr lvl="1"/>
            <a:endParaRPr lang="de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018962-81D6-4304-AAC2-3BBEE3C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56957B-D7CB-4396-89D9-6361E0A6AF55}" type="slidenum">
              <a:rPr lang="de-CH" smtClean="0"/>
              <a:pPr/>
              <a:t>7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FEDE62-8939-4173-BEC0-886196B86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959" y="3921760"/>
            <a:ext cx="2448841" cy="20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Tiefe</Template>
  <TotalTime>0</TotalTime>
  <Words>742</Words>
  <Application>Microsoft Office PowerPoint</Application>
  <PresentationFormat>Breitbild</PresentationFormat>
  <Paragraphs>89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Corbel</vt:lpstr>
      <vt:lpstr>Segoe UI</vt:lpstr>
      <vt:lpstr>Tiefe</vt:lpstr>
      <vt:lpstr>doc.CH Drei Forschungsprojekte zu Risikoentscheidungen mit Zielen</vt:lpstr>
      <vt:lpstr>Motivation</vt:lpstr>
      <vt:lpstr>Projekt 1: Shifting Model</vt:lpstr>
      <vt:lpstr>Projekt 1: Shifting Model</vt:lpstr>
      <vt:lpstr>Projekt 2: Erfahrungsbasierte Risikoentscheidungen mit Zielen</vt:lpstr>
      <vt:lpstr>Projekt 2: Erfahrungsbasierte Risikoentscheidungen mit Zielen</vt:lpstr>
      <vt:lpstr>Projekt 3: Belohnungsfunktion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the state domain and the  outcome domain on risk behavior in a risk-sensitive foraging taks</dc:title>
  <dc:creator>Laura Marbacher</dc:creator>
  <cp:lastModifiedBy>Laura Marbacher</cp:lastModifiedBy>
  <cp:revision>147</cp:revision>
  <dcterms:created xsi:type="dcterms:W3CDTF">2020-05-07T10:26:51Z</dcterms:created>
  <dcterms:modified xsi:type="dcterms:W3CDTF">2021-12-03T18:01:33Z</dcterms:modified>
</cp:coreProperties>
</file>