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06c27884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06c2788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06c27884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06c27884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06c27884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06c27884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06c27884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06c27884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06c27884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06c27884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Intro to SEO - Travel Agency</a:t>
            </a:r>
            <a:endParaRPr sz="3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Seed keyword: </a:t>
            </a:r>
            <a:r>
              <a:rPr lang="en" sz="2750"/>
              <a:t>All-inclusive trips around Europe</a:t>
            </a:r>
            <a:endParaRPr sz="2750"/>
          </a:p>
        </p:txBody>
      </p:sp>
      <p:pic>
        <p:nvPicPr>
          <p:cNvPr id="61" name="Google Shape;61;p14"/>
          <p:cNvPicPr preferRelativeResize="0"/>
          <p:nvPr/>
        </p:nvPicPr>
        <p:blipFill rotWithShape="1">
          <a:blip r:embed="rId3">
            <a:alphaModFix/>
          </a:blip>
          <a:srcRect b="0" l="0" r="17464" t="0"/>
          <a:stretch/>
        </p:blipFill>
        <p:spPr>
          <a:xfrm>
            <a:off x="1263798" y="1040350"/>
            <a:ext cx="6454101" cy="3238500"/>
          </a:xfrm>
          <a:prstGeom prst="rect">
            <a:avLst/>
          </a:prstGeom>
          <a:noFill/>
          <a:ln>
            <a:noFill/>
          </a:ln>
        </p:spPr>
      </p:pic>
      <p:sp>
        <p:nvSpPr>
          <p:cNvPr id="62" name="Google Shape;62;p14"/>
          <p:cNvSpPr txBox="1"/>
          <p:nvPr>
            <p:ph type="title"/>
          </p:nvPr>
        </p:nvSpPr>
        <p:spPr>
          <a:xfrm>
            <a:off x="1327650" y="467650"/>
            <a:ext cx="6488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services/locations. 10 content pages ideas</a:t>
            </a:r>
            <a:endParaRPr sz="2750"/>
          </a:p>
        </p:txBody>
      </p:sp>
      <p:sp>
        <p:nvSpPr>
          <p:cNvPr id="63" name="Google Shape;63;p14"/>
          <p:cNvSpPr txBox="1"/>
          <p:nvPr/>
        </p:nvSpPr>
        <p:spPr>
          <a:xfrm>
            <a:off x="580800" y="4278850"/>
            <a:ext cx="78201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We can assume that our hypothetical travel agency is small, that’s why our keywords have such low search volume, yet we keep up with our goal of CPC under 3 EUR</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2242800"/>
            <a:ext cx="1078545" cy="1921347"/>
          </a:xfrm>
          <a:prstGeom prst="rect">
            <a:avLst/>
          </a:prstGeom>
          <a:noFill/>
          <a:ln>
            <a:noFill/>
          </a:ln>
        </p:spPr>
      </p:pic>
      <p:sp>
        <p:nvSpPr>
          <p:cNvPr id="69" name="Google Shape;69;p15"/>
          <p:cNvSpPr txBox="1"/>
          <p:nvPr/>
        </p:nvSpPr>
        <p:spPr>
          <a:xfrm>
            <a:off x="93875" y="358850"/>
            <a:ext cx="8956200" cy="17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I tried to match some of the meta descriptions with CTA like “Discover” “Find” and etc. Since it’s a travel agency and we don’t need a </a:t>
            </a:r>
            <a:r>
              <a:rPr lang="en" sz="1800">
                <a:solidFill>
                  <a:schemeClr val="dk1"/>
                </a:solidFill>
              </a:rPr>
              <a:t>specific</a:t>
            </a:r>
            <a:r>
              <a:rPr lang="en" sz="1800">
                <a:solidFill>
                  <a:schemeClr val="dk1"/>
                </a:solidFill>
              </a:rPr>
              <a:t> CTA like “buy” “get now” it feels more welcoming</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We left Eastern Europe out of the possible destinations as it’s not the most attracting part of Europe for tourists looking for all-inclusive holidays</a:t>
            </a:r>
            <a:endParaRPr sz="1800">
              <a:solidFill>
                <a:schemeClr val="dk1"/>
              </a:solidFill>
            </a:endParaRPr>
          </a:p>
        </p:txBody>
      </p:sp>
      <p:pic>
        <p:nvPicPr>
          <p:cNvPr id="70" name="Google Shape;70;p15"/>
          <p:cNvPicPr preferRelativeResize="0"/>
          <p:nvPr/>
        </p:nvPicPr>
        <p:blipFill>
          <a:blip r:embed="rId4">
            <a:alphaModFix/>
          </a:blip>
          <a:stretch>
            <a:fillRect/>
          </a:stretch>
        </p:blipFill>
        <p:spPr>
          <a:xfrm>
            <a:off x="1030685" y="2242804"/>
            <a:ext cx="8113315" cy="19213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50363" y="76200"/>
            <a:ext cx="7643275" cy="499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0" y="36979"/>
            <a:ext cx="9144001" cy="50695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49075" y="220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Expected revenue from this plan</a:t>
            </a:r>
            <a:endParaRPr/>
          </a:p>
        </p:txBody>
      </p:sp>
      <p:sp>
        <p:nvSpPr>
          <p:cNvPr id="88" name="Google Shape;88;p18"/>
          <p:cNvSpPr txBox="1"/>
          <p:nvPr>
            <p:ph idx="1" type="body"/>
          </p:nvPr>
        </p:nvSpPr>
        <p:spPr>
          <a:xfrm>
            <a:off x="1270675" y="793450"/>
            <a:ext cx="7599000" cy="387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chemeClr val="dk1"/>
                </a:solidFill>
              </a:rPr>
              <a:t>GIVEN NUMBERS ARE HYPOTHETICAL AND UNREALISTIC</a:t>
            </a:r>
            <a:endParaRPr b="1">
              <a:solidFill>
                <a:schemeClr val="dk1"/>
              </a:solidFill>
            </a:endParaRPr>
          </a:p>
          <a:p>
            <a:pPr indent="0" lvl="0" marL="0" rtl="0" algn="l">
              <a:spcBef>
                <a:spcPts val="1200"/>
              </a:spcBef>
              <a:spcAft>
                <a:spcPts val="0"/>
              </a:spcAft>
              <a:buNone/>
            </a:pPr>
            <a:r>
              <a:rPr lang="en"/>
              <a:t>Given that we have a search volume with a range, we’ll take the average volumes and summed it up we have </a:t>
            </a:r>
            <a:r>
              <a:rPr lang="en">
                <a:solidFill>
                  <a:schemeClr val="dk1"/>
                </a:solidFill>
              </a:rPr>
              <a:t>116 000</a:t>
            </a:r>
            <a:r>
              <a:rPr lang="en"/>
              <a:t> searchers per month.</a:t>
            </a:r>
            <a:endParaRPr/>
          </a:p>
          <a:p>
            <a:pPr indent="0" lvl="0" marL="0" rtl="0" algn="l">
              <a:spcBef>
                <a:spcPts val="1200"/>
              </a:spcBef>
              <a:spcAft>
                <a:spcPts val="0"/>
              </a:spcAft>
              <a:buNone/>
            </a:pPr>
            <a:r>
              <a:rPr lang="en"/>
              <a:t>CTR - 10%		Conversion rate - 5%		AOV - 1000 EUR</a:t>
            </a:r>
            <a:endParaRPr/>
          </a:p>
          <a:p>
            <a:pPr indent="0" lvl="0" marL="0" rtl="0" algn="l">
              <a:spcBef>
                <a:spcPts val="1200"/>
              </a:spcBef>
              <a:spcAft>
                <a:spcPts val="0"/>
              </a:spcAft>
              <a:buNone/>
            </a:pPr>
            <a:r>
              <a:rPr lang="en">
                <a:solidFill>
                  <a:schemeClr val="dk1"/>
                </a:solidFill>
              </a:rPr>
              <a:t>116 000 * 0,1 * 0,05 * 1000= 580 000 EUR</a:t>
            </a:r>
            <a:endParaRPr/>
          </a:p>
          <a:p>
            <a:pPr indent="0" lvl="0" marL="0" rtl="0" algn="l">
              <a:spcBef>
                <a:spcPts val="1200"/>
              </a:spcBef>
              <a:spcAft>
                <a:spcPts val="0"/>
              </a:spcAft>
              <a:buNone/>
            </a:pPr>
            <a:r>
              <a:rPr lang="en"/>
              <a:t>If we were to calculate profit, we would take average CPC into consideration. </a:t>
            </a:r>
            <a:r>
              <a:rPr lang="en">
                <a:solidFill>
                  <a:schemeClr val="dk1"/>
                </a:solidFill>
              </a:rPr>
              <a:t>1,12 EUR is average CPC</a:t>
            </a:r>
            <a:r>
              <a:rPr lang="en"/>
              <a:t>, so our spend would be: </a:t>
            </a:r>
            <a:endParaRPr/>
          </a:p>
          <a:p>
            <a:pPr indent="0" lvl="0" marL="0" rtl="0" algn="l">
              <a:spcBef>
                <a:spcPts val="1200"/>
              </a:spcBef>
              <a:spcAft>
                <a:spcPts val="0"/>
              </a:spcAft>
              <a:buNone/>
            </a:pPr>
            <a:r>
              <a:rPr lang="en"/>
              <a:t>116 000 * 0,1 * 1,12 = 12 992 EUR , leaving us with </a:t>
            </a:r>
            <a:r>
              <a:rPr lang="en">
                <a:solidFill>
                  <a:schemeClr val="dk1"/>
                </a:solidFill>
              </a:rPr>
              <a:t>~ 567 000 EUR  gross profit</a:t>
            </a:r>
            <a:endParaRPr>
              <a:solidFill>
                <a:schemeClr val="dk1"/>
              </a:solidFill>
            </a:endParaRPr>
          </a:p>
          <a:p>
            <a:pPr indent="0" lvl="0" marL="0" rtl="0" algn="l">
              <a:spcBef>
                <a:spcPts val="1200"/>
              </a:spcBef>
              <a:spcAft>
                <a:spcPts val="1200"/>
              </a:spcAft>
              <a:buNone/>
            </a:pPr>
            <a:r>
              <a:rPr lang="en"/>
              <a:t>We have to keep in mind that 10 of our pages are content pages where people are less likely to convert compared to product pages, so the revenue and profit calculated here is hypothetical. We need information what’s the conversion rate on our blog pages, this way we can see what’s working or not and scale accordingly. If I had to guess, I’d say less than 0,5% convert from blog pages, compared to given conversion rate of 5%.</a:t>
            </a:r>
            <a:endParaRPr>
              <a:solidFill>
                <a:schemeClr val="dk1"/>
              </a:solidFill>
            </a:endParaRPr>
          </a:p>
        </p:txBody>
      </p:sp>
      <p:pic>
        <p:nvPicPr>
          <p:cNvPr id="89" name="Google Shape;89;p18"/>
          <p:cNvPicPr preferRelativeResize="0"/>
          <p:nvPr/>
        </p:nvPicPr>
        <p:blipFill>
          <a:blip r:embed="rId3">
            <a:alphaModFix/>
          </a:blip>
          <a:stretch>
            <a:fillRect/>
          </a:stretch>
        </p:blipFill>
        <p:spPr>
          <a:xfrm>
            <a:off x="141802" y="875263"/>
            <a:ext cx="1128875" cy="371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